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9"/>
  </p:notesMasterIdLst>
  <p:sldIdLst>
    <p:sldId id="282"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4" r:id="rId22"/>
    <p:sldId id="271" r:id="rId23"/>
    <p:sldId id="258" r:id="rId24"/>
    <p:sldId id="259" r:id="rId25"/>
    <p:sldId id="264" r:id="rId26"/>
    <p:sldId id="263" r:id="rId27"/>
    <p:sldId id="261" r:id="rId28"/>
    <p:sldId id="270" r:id="rId29"/>
    <p:sldId id="268" r:id="rId30"/>
    <p:sldId id="269" r:id="rId31"/>
    <p:sldId id="267" r:id="rId32"/>
    <p:sldId id="266" r:id="rId33"/>
    <p:sldId id="272" r:id="rId34"/>
    <p:sldId id="265" r:id="rId35"/>
    <p:sldId id="273" r:id="rId36"/>
    <p:sldId id="262" r:id="rId37"/>
    <p:sldId id="274" r:id="rId38"/>
    <p:sldId id="260" r:id="rId39"/>
    <p:sldId id="275" r:id="rId40"/>
    <p:sldId id="281" r:id="rId41"/>
    <p:sldId id="345" r:id="rId42"/>
    <p:sldId id="346" r:id="rId43"/>
    <p:sldId id="347" r:id="rId44"/>
    <p:sldId id="348" r:id="rId45"/>
    <p:sldId id="349" r:id="rId46"/>
    <p:sldId id="350" r:id="rId47"/>
    <p:sldId id="351" r:id="rId48"/>
    <p:sldId id="352" r:id="rId49"/>
    <p:sldId id="353" r:id="rId50"/>
    <p:sldId id="354" r:id="rId51"/>
    <p:sldId id="382" r:id="rId52"/>
    <p:sldId id="355" r:id="rId53"/>
    <p:sldId id="356" r:id="rId54"/>
    <p:sldId id="357" r:id="rId55"/>
    <p:sldId id="359" r:id="rId56"/>
    <p:sldId id="360" r:id="rId57"/>
    <p:sldId id="361" r:id="rId58"/>
    <p:sldId id="362" r:id="rId59"/>
    <p:sldId id="363" r:id="rId60"/>
    <p:sldId id="364" r:id="rId61"/>
    <p:sldId id="365" r:id="rId62"/>
    <p:sldId id="366" r:id="rId63"/>
    <p:sldId id="367" r:id="rId64"/>
    <p:sldId id="368" r:id="rId65"/>
    <p:sldId id="369" r:id="rId66"/>
    <p:sldId id="434" r:id="rId67"/>
    <p:sldId id="372" r:id="rId68"/>
    <p:sldId id="373" r:id="rId69"/>
    <p:sldId id="374" r:id="rId70"/>
    <p:sldId id="375" r:id="rId71"/>
    <p:sldId id="376" r:id="rId72"/>
    <p:sldId id="377" r:id="rId73"/>
    <p:sldId id="378" r:id="rId74"/>
    <p:sldId id="379" r:id="rId75"/>
    <p:sldId id="435" r:id="rId76"/>
    <p:sldId id="283" r:id="rId77"/>
    <p:sldId id="284" r:id="rId78"/>
    <p:sldId id="380" r:id="rId79"/>
    <p:sldId id="436" r:id="rId80"/>
    <p:sldId id="381" r:id="rId81"/>
    <p:sldId id="285" r:id="rId82"/>
    <p:sldId id="437" r:id="rId83"/>
    <p:sldId id="438" r:id="rId84"/>
    <p:sldId id="383" r:id="rId85"/>
    <p:sldId id="290" r:id="rId86"/>
    <p:sldId id="291" r:id="rId87"/>
    <p:sldId id="292" r:id="rId88"/>
    <p:sldId id="29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 id="403" r:id="rId109"/>
    <p:sldId id="404" r:id="rId110"/>
    <p:sldId id="405" r:id="rId111"/>
    <p:sldId id="406" r:id="rId112"/>
    <p:sldId id="407" r:id="rId113"/>
    <p:sldId id="440" r:id="rId114"/>
    <p:sldId id="409" r:id="rId115"/>
    <p:sldId id="441" r:id="rId116"/>
    <p:sldId id="411" r:id="rId117"/>
    <p:sldId id="412" r:id="rId118"/>
    <p:sldId id="443" r:id="rId119"/>
    <p:sldId id="413" r:id="rId120"/>
    <p:sldId id="414" r:id="rId121"/>
    <p:sldId id="415" r:id="rId122"/>
    <p:sldId id="416" r:id="rId123"/>
    <p:sldId id="417" r:id="rId124"/>
    <p:sldId id="418" r:id="rId125"/>
    <p:sldId id="419" r:id="rId126"/>
    <p:sldId id="420" r:id="rId127"/>
    <p:sldId id="421" r:id="rId128"/>
    <p:sldId id="422" r:id="rId129"/>
    <p:sldId id="423" r:id="rId130"/>
    <p:sldId id="424" r:id="rId131"/>
    <p:sldId id="425" r:id="rId132"/>
    <p:sldId id="444" r:id="rId133"/>
    <p:sldId id="430" r:id="rId134"/>
    <p:sldId id="431" r:id="rId135"/>
    <p:sldId id="432" r:id="rId136"/>
    <p:sldId id="433" r:id="rId137"/>
    <p:sldId id="445" r:id="rId1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CESAR COBOS PACHECO" initials="JCCP" lastIdx="1" clrIdx="0">
    <p:extLst>
      <p:ext uri="{19B8F6BF-5375-455C-9EA6-DF929625EA0E}">
        <p15:presenceInfo xmlns:p15="http://schemas.microsoft.com/office/powerpoint/2012/main" userId="S-1-5-21-2014476956-2916155184-916859924-98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3"/>
    <a:srgbClr val="BA0C2F"/>
    <a:srgbClr val="F23C5F"/>
    <a:srgbClr val="F12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434" autoAdjust="0"/>
  </p:normalViewPr>
  <p:slideViewPr>
    <p:cSldViewPr snapToGrid="0">
      <p:cViewPr varScale="1">
        <p:scale>
          <a:sx n="78" d="100"/>
          <a:sy n="78"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commentAuthors" Target="commentAuthors.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04T10:52:49.385" idx="1">
    <p:pos x="10" y="10"/>
    <p:text/>
    <p:extLst>
      <p:ext uri="{C676402C-5697-4E1C-873F-D02D1690AC5C}">
        <p15:threadingInfo xmlns:p15="http://schemas.microsoft.com/office/powerpoint/2012/main" timeZoneBias="300"/>
      </p:ext>
    </p:extLst>
  </p:cm>
</p:cmLst>
</file>

<file path=ppt/diagrams/_rels/data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image" Target="../media/image5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80AAD-7238-41A5-A5B2-C00791B386C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7BDD02B6-645D-493E-8FCD-8705C26C3D6C}">
      <dgm:prSet phldrT="[Texto]"/>
      <dgm:spPr>
        <a:solidFill>
          <a:srgbClr val="00B050"/>
        </a:solidFill>
        <a:effectLst>
          <a:softEdge rad="63500"/>
        </a:effectLst>
      </dgm:spPr>
      <dgm:t>
        <a:bodyPr/>
        <a:lstStyle/>
        <a:p>
          <a:r>
            <a:rPr lang="es-MX" dirty="0">
              <a:latin typeface="Arial" panose="020B0604020202020204" pitchFamily="34" charset="0"/>
              <a:cs typeface="Arial" panose="020B0604020202020204" pitchFamily="34" charset="0"/>
            </a:rPr>
            <a:t>Constitución Política de los Estados Unidos Mexicanos</a:t>
          </a:r>
        </a:p>
      </dgm:t>
    </dgm:pt>
    <dgm:pt modelId="{D47DC8C0-A78A-4BE2-815B-0BEA430C5975}" type="parTrans" cxnId="{4EF3165B-14B2-4AB6-BA7B-62AF75030625}">
      <dgm:prSet/>
      <dgm:spPr/>
      <dgm:t>
        <a:bodyPr/>
        <a:lstStyle/>
        <a:p>
          <a:endParaRPr lang="es-MX">
            <a:latin typeface="Arial" panose="020B0604020202020204" pitchFamily="34" charset="0"/>
            <a:cs typeface="Arial" panose="020B0604020202020204" pitchFamily="34" charset="0"/>
          </a:endParaRPr>
        </a:p>
      </dgm:t>
    </dgm:pt>
    <dgm:pt modelId="{580DFC60-E92B-4155-BFF2-B567C24D9C35}" type="sibTrans" cxnId="{4EF3165B-14B2-4AB6-BA7B-62AF75030625}">
      <dgm:prSet/>
      <dgm:spPr/>
      <dgm:t>
        <a:bodyPr/>
        <a:lstStyle/>
        <a:p>
          <a:endParaRPr lang="es-MX">
            <a:latin typeface="Arial" panose="020B0604020202020204" pitchFamily="34" charset="0"/>
            <a:cs typeface="Arial" panose="020B0604020202020204" pitchFamily="34" charset="0"/>
          </a:endParaRPr>
        </a:p>
      </dgm:t>
    </dgm:pt>
    <dgm:pt modelId="{EEDBD09A-C7C2-4773-9B32-BC50C0629FA0}">
      <dgm:prSet phldrT="[Texto]"/>
      <dgm:spPr>
        <a:solidFill>
          <a:srgbClr val="00B050"/>
        </a:solidFill>
        <a:effectLst>
          <a:softEdge rad="63500"/>
        </a:effectLst>
      </dgm:spPr>
      <dgm:t>
        <a:bodyPr/>
        <a:lstStyle/>
        <a:p>
          <a:r>
            <a:rPr lang="es-MX" baseline="0" dirty="0">
              <a:latin typeface="Arial" panose="020B0604020202020204" pitchFamily="34" charset="0"/>
              <a:cs typeface="Arial" panose="020B0604020202020204" pitchFamily="34" charset="0"/>
            </a:rPr>
            <a:t>Ley Orgánica  de la Administración Pública Federal</a:t>
          </a:r>
          <a:endParaRPr lang="es-MX" dirty="0">
            <a:latin typeface="Arial" panose="020B0604020202020204" pitchFamily="34" charset="0"/>
            <a:cs typeface="Arial" panose="020B0604020202020204" pitchFamily="34" charset="0"/>
          </a:endParaRPr>
        </a:p>
      </dgm:t>
    </dgm:pt>
    <dgm:pt modelId="{5E582B00-5419-4CD2-ABB4-3F34A8FE58CA}" type="parTrans" cxnId="{F9A60E24-88D5-4314-BFC3-9D4F1368C01B}">
      <dgm:prSet/>
      <dgm:spPr>
        <a:ln w="38100">
          <a:solidFill>
            <a:schemeClr val="bg2">
              <a:lumMod val="25000"/>
            </a:schemeClr>
          </a:solidFill>
        </a:ln>
      </dgm:spPr>
      <dgm:t>
        <a:bodyPr/>
        <a:lstStyle/>
        <a:p>
          <a:endParaRPr lang="es-MX" dirty="0">
            <a:latin typeface="Arial" panose="020B0604020202020204" pitchFamily="34" charset="0"/>
            <a:cs typeface="Arial" panose="020B0604020202020204" pitchFamily="34" charset="0"/>
          </a:endParaRPr>
        </a:p>
      </dgm:t>
    </dgm:pt>
    <dgm:pt modelId="{43D2D9CD-F15A-4A27-B636-FAC06F72E9BD}" type="sibTrans" cxnId="{F9A60E24-88D5-4314-BFC3-9D4F1368C01B}">
      <dgm:prSet/>
      <dgm:spPr/>
      <dgm:t>
        <a:bodyPr/>
        <a:lstStyle/>
        <a:p>
          <a:endParaRPr lang="es-MX">
            <a:latin typeface="Arial" panose="020B0604020202020204" pitchFamily="34" charset="0"/>
            <a:cs typeface="Arial" panose="020B0604020202020204" pitchFamily="34" charset="0"/>
          </a:endParaRPr>
        </a:p>
      </dgm:t>
    </dgm:pt>
    <dgm:pt modelId="{A6BCC1C2-02CE-4C6C-8300-8E9A30E0EDD2}">
      <dgm:prSet phldrT="[Texto]"/>
      <dgm:spPr>
        <a:solidFill>
          <a:srgbClr val="00B050"/>
        </a:solidFill>
        <a:effectLst>
          <a:softEdge rad="63500"/>
        </a:effectLst>
      </dgm:spPr>
      <dgm:t>
        <a:bodyPr/>
        <a:lstStyle/>
        <a:p>
          <a:r>
            <a:rPr lang="es-MX" baseline="0" dirty="0">
              <a:latin typeface="Arial" panose="020B0604020202020204" pitchFamily="34" charset="0"/>
              <a:cs typeface="Arial" panose="020B0604020202020204" pitchFamily="34" charset="0"/>
            </a:rPr>
            <a:t>Ley de Presupuesto y Responsabilidad Hacendaria</a:t>
          </a:r>
          <a:endParaRPr lang="es-MX" dirty="0">
            <a:latin typeface="Arial" panose="020B0604020202020204" pitchFamily="34" charset="0"/>
            <a:cs typeface="Arial" panose="020B0604020202020204" pitchFamily="34" charset="0"/>
          </a:endParaRPr>
        </a:p>
      </dgm:t>
    </dgm:pt>
    <dgm:pt modelId="{4CB7DB8F-72C5-4446-8DFB-63F271B3799D}" type="parTrans" cxnId="{CF19F314-E028-4B81-9E31-A8B67D21EA2E}">
      <dgm:prSet/>
      <dgm:spPr>
        <a:ln w="38100">
          <a:solidFill>
            <a:schemeClr val="bg2">
              <a:lumMod val="25000"/>
            </a:schemeClr>
          </a:solidFill>
        </a:ln>
      </dgm:spPr>
      <dgm:t>
        <a:bodyPr/>
        <a:lstStyle/>
        <a:p>
          <a:endParaRPr lang="es-MX">
            <a:latin typeface="Arial" panose="020B0604020202020204" pitchFamily="34" charset="0"/>
            <a:cs typeface="Arial" panose="020B0604020202020204" pitchFamily="34" charset="0"/>
          </a:endParaRPr>
        </a:p>
      </dgm:t>
    </dgm:pt>
    <dgm:pt modelId="{C0505F27-0C93-4E5A-A305-A3D94D158B52}" type="sibTrans" cxnId="{CF19F314-E028-4B81-9E31-A8B67D21EA2E}">
      <dgm:prSet/>
      <dgm:spPr/>
      <dgm:t>
        <a:bodyPr/>
        <a:lstStyle/>
        <a:p>
          <a:endParaRPr lang="es-MX">
            <a:latin typeface="Arial" panose="020B0604020202020204" pitchFamily="34" charset="0"/>
            <a:cs typeface="Arial" panose="020B0604020202020204" pitchFamily="34" charset="0"/>
          </a:endParaRPr>
        </a:p>
      </dgm:t>
    </dgm:pt>
    <dgm:pt modelId="{CC3CD26F-8D3B-409F-B05F-754BE489C8B4}">
      <dgm:prSet phldrT="[Texto]"/>
      <dgm:spPr>
        <a:solidFill>
          <a:srgbClr val="00B050"/>
        </a:solidFill>
        <a:effectLst>
          <a:softEdge rad="63500"/>
        </a:effectLst>
      </dgm:spPr>
      <dgm:t>
        <a:bodyPr/>
        <a:lstStyle/>
        <a:p>
          <a:r>
            <a:rPr lang="es-MX" baseline="0" dirty="0">
              <a:latin typeface="Arial" panose="020B0604020202020204" pitchFamily="34" charset="0"/>
              <a:cs typeface="Arial" panose="020B0604020202020204" pitchFamily="34" charset="0"/>
            </a:rPr>
            <a:t>Reglamento Interior de la Secretaría de Educación Pública</a:t>
          </a:r>
          <a:endParaRPr lang="es-MX" dirty="0">
            <a:latin typeface="Arial" panose="020B0604020202020204" pitchFamily="34" charset="0"/>
            <a:cs typeface="Arial" panose="020B0604020202020204" pitchFamily="34" charset="0"/>
          </a:endParaRPr>
        </a:p>
      </dgm:t>
    </dgm:pt>
    <dgm:pt modelId="{92829EF0-0269-453A-88AB-0063071AA5C3}" type="parTrans" cxnId="{6BB7F0BB-DACF-48F8-8196-7771DDFC6D2E}">
      <dgm:prSet/>
      <dgm:spPr>
        <a:ln w="38100">
          <a:solidFill>
            <a:schemeClr val="bg2">
              <a:lumMod val="25000"/>
            </a:schemeClr>
          </a:solidFill>
        </a:ln>
      </dgm:spPr>
      <dgm:t>
        <a:bodyPr/>
        <a:lstStyle/>
        <a:p>
          <a:endParaRPr lang="es-MX">
            <a:latin typeface="Arial" panose="020B0604020202020204" pitchFamily="34" charset="0"/>
            <a:cs typeface="Arial" panose="020B0604020202020204" pitchFamily="34" charset="0"/>
          </a:endParaRPr>
        </a:p>
      </dgm:t>
    </dgm:pt>
    <dgm:pt modelId="{354B7291-2877-4292-A1F2-2D9C264664A1}" type="sibTrans" cxnId="{6BB7F0BB-DACF-48F8-8196-7771DDFC6D2E}">
      <dgm:prSet/>
      <dgm:spPr/>
      <dgm:t>
        <a:bodyPr/>
        <a:lstStyle/>
        <a:p>
          <a:endParaRPr lang="es-MX">
            <a:latin typeface="Arial" panose="020B0604020202020204" pitchFamily="34" charset="0"/>
            <a:cs typeface="Arial" panose="020B0604020202020204" pitchFamily="34" charset="0"/>
          </a:endParaRPr>
        </a:p>
      </dgm:t>
    </dgm:pt>
    <dgm:pt modelId="{E2804AF2-FE4D-4F16-AA96-5DD6C6B98EFD}">
      <dgm:prSet phldrT="[Texto]"/>
      <dgm:spPr>
        <a:solidFill>
          <a:srgbClr val="00B050"/>
        </a:solidFill>
        <a:effectLst>
          <a:softEdge rad="63500"/>
        </a:effectLst>
      </dgm:spPr>
      <dgm:t>
        <a:bodyPr/>
        <a:lstStyle/>
        <a:p>
          <a:r>
            <a:rPr lang="es-MX" baseline="0" dirty="0">
              <a:latin typeface="Arial" panose="020B0604020202020204" pitchFamily="34" charset="0"/>
              <a:cs typeface="Arial" panose="020B0604020202020204" pitchFamily="34" charset="0"/>
            </a:rPr>
            <a:t>Reglamento de la Ley Federal de Presupuesto y Responsabilidad Hacendaria</a:t>
          </a:r>
          <a:endParaRPr lang="es-MX" dirty="0">
            <a:latin typeface="Arial" panose="020B0604020202020204" pitchFamily="34" charset="0"/>
            <a:cs typeface="Arial" panose="020B0604020202020204" pitchFamily="34" charset="0"/>
          </a:endParaRPr>
        </a:p>
      </dgm:t>
    </dgm:pt>
    <dgm:pt modelId="{7B9BF41F-1ED6-4789-A633-404A97E7F4DA}" type="parTrans" cxnId="{07FDF3C4-8404-4BC1-B24A-AAAC8755EEEE}">
      <dgm:prSet/>
      <dgm:spPr>
        <a:ln w="38100">
          <a:solidFill>
            <a:schemeClr val="bg2">
              <a:lumMod val="25000"/>
            </a:schemeClr>
          </a:solidFill>
        </a:ln>
      </dgm:spPr>
      <dgm:t>
        <a:bodyPr/>
        <a:lstStyle/>
        <a:p>
          <a:endParaRPr lang="es-MX">
            <a:latin typeface="Arial" panose="020B0604020202020204" pitchFamily="34" charset="0"/>
            <a:cs typeface="Arial" panose="020B0604020202020204" pitchFamily="34" charset="0"/>
          </a:endParaRPr>
        </a:p>
      </dgm:t>
    </dgm:pt>
    <dgm:pt modelId="{27AE9AFC-0033-4502-8E6F-78A6DF98A6E1}" type="sibTrans" cxnId="{07FDF3C4-8404-4BC1-B24A-AAAC8755EEEE}">
      <dgm:prSet/>
      <dgm:spPr/>
      <dgm:t>
        <a:bodyPr/>
        <a:lstStyle/>
        <a:p>
          <a:endParaRPr lang="es-MX">
            <a:latin typeface="Arial" panose="020B0604020202020204" pitchFamily="34" charset="0"/>
            <a:cs typeface="Arial" panose="020B0604020202020204" pitchFamily="34" charset="0"/>
          </a:endParaRPr>
        </a:p>
      </dgm:t>
    </dgm:pt>
    <dgm:pt modelId="{E6B4A62C-DF37-4C88-8160-E170DD44B342}">
      <dgm:prSet phldrT="[Texto]"/>
      <dgm:spPr>
        <a:solidFill>
          <a:srgbClr val="00B050"/>
        </a:solidFill>
        <a:effectLst>
          <a:softEdge rad="63500"/>
        </a:effectLst>
      </dgm:spPr>
      <dgm:t>
        <a:bodyPr/>
        <a:lstStyle/>
        <a:p>
          <a:r>
            <a:rPr lang="es-MX" baseline="0" dirty="0">
              <a:latin typeface="Arial" panose="020B0604020202020204" pitchFamily="34" charset="0"/>
              <a:cs typeface="Arial" panose="020B0604020202020204" pitchFamily="34" charset="0"/>
            </a:rPr>
            <a:t>Diversas fracciones y artículos</a:t>
          </a:r>
          <a:endParaRPr lang="es-MX" dirty="0">
            <a:latin typeface="Arial" panose="020B0604020202020204" pitchFamily="34" charset="0"/>
            <a:cs typeface="Arial" panose="020B0604020202020204" pitchFamily="34" charset="0"/>
          </a:endParaRPr>
        </a:p>
      </dgm:t>
    </dgm:pt>
    <dgm:pt modelId="{75D07E3F-BAEA-4126-9BEF-C8F76F5D95E1}" type="parTrans" cxnId="{4A6E7C1D-877B-43C1-8F99-14FAF1D624E2}">
      <dgm:prSet/>
      <dgm:spPr>
        <a:ln w="38100">
          <a:solidFill>
            <a:schemeClr val="bg2">
              <a:lumMod val="25000"/>
            </a:schemeClr>
          </a:solidFill>
        </a:ln>
      </dgm:spPr>
      <dgm:t>
        <a:bodyPr/>
        <a:lstStyle/>
        <a:p>
          <a:endParaRPr lang="es-MX">
            <a:latin typeface="Arial" panose="020B0604020202020204" pitchFamily="34" charset="0"/>
            <a:cs typeface="Arial" panose="020B0604020202020204" pitchFamily="34" charset="0"/>
          </a:endParaRPr>
        </a:p>
      </dgm:t>
    </dgm:pt>
    <dgm:pt modelId="{DEEB34FC-65ED-46B2-A3B9-B881360FAA31}" type="sibTrans" cxnId="{4A6E7C1D-877B-43C1-8F99-14FAF1D624E2}">
      <dgm:prSet/>
      <dgm:spPr/>
      <dgm:t>
        <a:bodyPr/>
        <a:lstStyle/>
        <a:p>
          <a:endParaRPr lang="es-MX">
            <a:latin typeface="Arial" panose="020B0604020202020204" pitchFamily="34" charset="0"/>
            <a:cs typeface="Arial" panose="020B0604020202020204" pitchFamily="34" charset="0"/>
          </a:endParaRPr>
        </a:p>
      </dgm:t>
    </dgm:pt>
    <dgm:pt modelId="{71C02054-423B-4FDF-BB5A-AC1026705103}" type="pres">
      <dgm:prSet presAssocID="{6C680AAD-7238-41A5-A5B2-C00791B386C9}" presName="diagram" presStyleCnt="0">
        <dgm:presLayoutVars>
          <dgm:chPref val="1"/>
          <dgm:dir/>
          <dgm:animOne val="branch"/>
          <dgm:animLvl val="lvl"/>
          <dgm:resizeHandles val="exact"/>
        </dgm:presLayoutVars>
      </dgm:prSet>
      <dgm:spPr/>
    </dgm:pt>
    <dgm:pt modelId="{67494026-5EC1-491B-82BD-773818B6A5FC}" type="pres">
      <dgm:prSet presAssocID="{7BDD02B6-645D-493E-8FCD-8705C26C3D6C}" presName="root1" presStyleCnt="0"/>
      <dgm:spPr/>
    </dgm:pt>
    <dgm:pt modelId="{697A1086-DB06-46E8-8FA1-AA8A821120C4}" type="pres">
      <dgm:prSet presAssocID="{7BDD02B6-645D-493E-8FCD-8705C26C3D6C}" presName="LevelOneTextNode" presStyleLbl="node0" presStyleIdx="0" presStyleCnt="1" custScaleX="75593">
        <dgm:presLayoutVars>
          <dgm:chPref val="3"/>
        </dgm:presLayoutVars>
      </dgm:prSet>
      <dgm:spPr/>
    </dgm:pt>
    <dgm:pt modelId="{880D96FD-E2E5-4444-B821-6C88B61B241D}" type="pres">
      <dgm:prSet presAssocID="{7BDD02B6-645D-493E-8FCD-8705C26C3D6C}" presName="level2hierChild" presStyleCnt="0"/>
      <dgm:spPr/>
    </dgm:pt>
    <dgm:pt modelId="{B561249B-03D8-4463-BAC1-F8CB1E2DF931}" type="pres">
      <dgm:prSet presAssocID="{5E582B00-5419-4CD2-ABB4-3F34A8FE58CA}" presName="conn2-1" presStyleLbl="parChTrans1D2" presStyleIdx="0" presStyleCnt="3"/>
      <dgm:spPr/>
    </dgm:pt>
    <dgm:pt modelId="{7ADCE6AE-355E-4772-8E75-2BC72D231807}" type="pres">
      <dgm:prSet presAssocID="{5E582B00-5419-4CD2-ABB4-3F34A8FE58CA}" presName="connTx" presStyleLbl="parChTrans1D2" presStyleIdx="0" presStyleCnt="3"/>
      <dgm:spPr/>
    </dgm:pt>
    <dgm:pt modelId="{922321C4-B9B1-40D3-A39E-FF3FCC431D05}" type="pres">
      <dgm:prSet presAssocID="{EEDBD09A-C7C2-4773-9B32-BC50C0629FA0}" presName="root2" presStyleCnt="0"/>
      <dgm:spPr/>
    </dgm:pt>
    <dgm:pt modelId="{78F0D44D-EA7D-473D-9C52-5845CB9BA3AC}" type="pres">
      <dgm:prSet presAssocID="{EEDBD09A-C7C2-4773-9B32-BC50C0629FA0}" presName="LevelTwoTextNode" presStyleLbl="node2" presStyleIdx="0" presStyleCnt="3" custScaleX="63803" custScaleY="69827" custLinFactNeighborX="-16383">
        <dgm:presLayoutVars>
          <dgm:chPref val="3"/>
        </dgm:presLayoutVars>
      </dgm:prSet>
      <dgm:spPr/>
    </dgm:pt>
    <dgm:pt modelId="{152A3C87-890D-4384-8705-BBF1CBCAB456}" type="pres">
      <dgm:prSet presAssocID="{EEDBD09A-C7C2-4773-9B32-BC50C0629FA0}" presName="level3hierChild" presStyleCnt="0"/>
      <dgm:spPr/>
    </dgm:pt>
    <dgm:pt modelId="{FEA69D2F-6111-48EF-B254-C977AF765FB1}" type="pres">
      <dgm:prSet presAssocID="{4CB7DB8F-72C5-4446-8DFB-63F271B3799D}" presName="conn2-1" presStyleLbl="parChTrans1D2" presStyleIdx="1" presStyleCnt="3"/>
      <dgm:spPr/>
    </dgm:pt>
    <dgm:pt modelId="{E97B4396-D8C6-4D97-9A16-085D4901A33E}" type="pres">
      <dgm:prSet presAssocID="{4CB7DB8F-72C5-4446-8DFB-63F271B3799D}" presName="connTx" presStyleLbl="parChTrans1D2" presStyleIdx="1" presStyleCnt="3"/>
      <dgm:spPr/>
    </dgm:pt>
    <dgm:pt modelId="{957E7F2A-0E38-4E13-AB6C-59DE9EEA68AD}" type="pres">
      <dgm:prSet presAssocID="{A6BCC1C2-02CE-4C6C-8300-8E9A30E0EDD2}" presName="root2" presStyleCnt="0"/>
      <dgm:spPr/>
    </dgm:pt>
    <dgm:pt modelId="{1665A875-B220-4E9E-B274-4B1B8EDE21CC}" type="pres">
      <dgm:prSet presAssocID="{A6BCC1C2-02CE-4C6C-8300-8E9A30E0EDD2}" presName="LevelTwoTextNode" presStyleLbl="node2" presStyleIdx="1" presStyleCnt="3" custScaleX="63803" custScaleY="69135" custLinFactNeighborX="-16852" custLinFactNeighborY="-2435">
        <dgm:presLayoutVars>
          <dgm:chPref val="3"/>
        </dgm:presLayoutVars>
      </dgm:prSet>
      <dgm:spPr/>
    </dgm:pt>
    <dgm:pt modelId="{344E97FA-B261-4349-A37A-D90D008CEEAE}" type="pres">
      <dgm:prSet presAssocID="{A6BCC1C2-02CE-4C6C-8300-8E9A30E0EDD2}" presName="level3hierChild" presStyleCnt="0"/>
      <dgm:spPr/>
    </dgm:pt>
    <dgm:pt modelId="{DB3BC420-9B89-4779-8F84-CFA6C7AFAAD3}" type="pres">
      <dgm:prSet presAssocID="{7B9BF41F-1ED6-4789-A633-404A97E7F4DA}" presName="conn2-1" presStyleLbl="parChTrans1D3" presStyleIdx="0" presStyleCnt="2"/>
      <dgm:spPr/>
    </dgm:pt>
    <dgm:pt modelId="{AF51EADC-F3C0-4109-8432-4F295E9CC374}" type="pres">
      <dgm:prSet presAssocID="{7B9BF41F-1ED6-4789-A633-404A97E7F4DA}" presName="connTx" presStyleLbl="parChTrans1D3" presStyleIdx="0" presStyleCnt="2"/>
      <dgm:spPr/>
    </dgm:pt>
    <dgm:pt modelId="{F63F34E2-F60D-497D-AE6B-9EF4A79DC1B7}" type="pres">
      <dgm:prSet presAssocID="{E2804AF2-FE4D-4F16-AA96-5DD6C6B98EFD}" presName="root2" presStyleCnt="0"/>
      <dgm:spPr/>
    </dgm:pt>
    <dgm:pt modelId="{B18491A7-79EF-4C74-B45A-760FB0FEFE78}" type="pres">
      <dgm:prSet presAssocID="{E2804AF2-FE4D-4F16-AA96-5DD6C6B98EFD}" presName="LevelTwoTextNode" presStyleLbl="node3" presStyleIdx="0" presStyleCnt="2" custScaleX="107171" custScaleY="70032" custLinFactNeighborX="-32601" custLinFactNeighborY="-1587">
        <dgm:presLayoutVars>
          <dgm:chPref val="3"/>
        </dgm:presLayoutVars>
      </dgm:prSet>
      <dgm:spPr/>
    </dgm:pt>
    <dgm:pt modelId="{8AD3E693-862B-4379-87BA-14C20ECF4EE2}" type="pres">
      <dgm:prSet presAssocID="{E2804AF2-FE4D-4F16-AA96-5DD6C6B98EFD}" presName="level3hierChild" presStyleCnt="0"/>
      <dgm:spPr/>
    </dgm:pt>
    <dgm:pt modelId="{85E54E10-A9ED-4F5A-8C20-8D7DEDB1738A}" type="pres">
      <dgm:prSet presAssocID="{92829EF0-0269-453A-88AB-0063071AA5C3}" presName="conn2-1" presStyleLbl="parChTrans1D2" presStyleIdx="2" presStyleCnt="3"/>
      <dgm:spPr/>
    </dgm:pt>
    <dgm:pt modelId="{964AC948-B5FD-4A64-B8D6-74B75B1669AD}" type="pres">
      <dgm:prSet presAssocID="{92829EF0-0269-453A-88AB-0063071AA5C3}" presName="connTx" presStyleLbl="parChTrans1D2" presStyleIdx="2" presStyleCnt="3"/>
      <dgm:spPr/>
    </dgm:pt>
    <dgm:pt modelId="{D7F6C206-CAC3-4D65-B485-80F2323911A5}" type="pres">
      <dgm:prSet presAssocID="{CC3CD26F-8D3B-409F-B05F-754BE489C8B4}" presName="root2" presStyleCnt="0"/>
      <dgm:spPr/>
    </dgm:pt>
    <dgm:pt modelId="{F472C8B3-A69A-4EFB-B548-26F2A57509A4}" type="pres">
      <dgm:prSet presAssocID="{CC3CD26F-8D3B-409F-B05F-754BE489C8B4}" presName="LevelTwoTextNode" presStyleLbl="node2" presStyleIdx="2" presStyleCnt="3" custScaleX="66129" custScaleY="66432" custLinFactNeighborX="-17417" custLinFactNeighborY="21803">
        <dgm:presLayoutVars>
          <dgm:chPref val="3"/>
        </dgm:presLayoutVars>
      </dgm:prSet>
      <dgm:spPr/>
    </dgm:pt>
    <dgm:pt modelId="{C45CFBE7-4923-4542-9014-6C862900AF22}" type="pres">
      <dgm:prSet presAssocID="{CC3CD26F-8D3B-409F-B05F-754BE489C8B4}" presName="level3hierChild" presStyleCnt="0"/>
      <dgm:spPr/>
    </dgm:pt>
    <dgm:pt modelId="{3F6C40D5-7917-436D-BAB9-FC43F1CEC67F}" type="pres">
      <dgm:prSet presAssocID="{75D07E3F-BAEA-4126-9BEF-C8F76F5D95E1}" presName="conn2-1" presStyleLbl="parChTrans1D3" presStyleIdx="1" presStyleCnt="2"/>
      <dgm:spPr/>
    </dgm:pt>
    <dgm:pt modelId="{ABB1C3DB-478C-4564-AFC6-84AA23F713C8}" type="pres">
      <dgm:prSet presAssocID="{75D07E3F-BAEA-4126-9BEF-C8F76F5D95E1}" presName="connTx" presStyleLbl="parChTrans1D3" presStyleIdx="1" presStyleCnt="2"/>
      <dgm:spPr/>
    </dgm:pt>
    <dgm:pt modelId="{8B4A27E9-3380-45D5-9F69-77E21DDF8DFC}" type="pres">
      <dgm:prSet presAssocID="{E6B4A62C-DF37-4C88-8160-E170DD44B342}" presName="root2" presStyleCnt="0"/>
      <dgm:spPr/>
    </dgm:pt>
    <dgm:pt modelId="{5C7E7C48-02DA-4E2D-BE8B-6ABD99EABC23}" type="pres">
      <dgm:prSet presAssocID="{E6B4A62C-DF37-4C88-8160-E170DD44B342}" presName="LevelTwoTextNode" presStyleLbl="node3" presStyleIdx="1" presStyleCnt="2" custScaleX="75593" custScaleY="52350" custLinFactNeighborX="-34669" custLinFactNeighborY="21934">
        <dgm:presLayoutVars>
          <dgm:chPref val="3"/>
        </dgm:presLayoutVars>
      </dgm:prSet>
      <dgm:spPr/>
    </dgm:pt>
    <dgm:pt modelId="{D5D6D86D-509A-467B-8BE9-DC01A1A00D23}" type="pres">
      <dgm:prSet presAssocID="{E6B4A62C-DF37-4C88-8160-E170DD44B342}" presName="level3hierChild" presStyleCnt="0"/>
      <dgm:spPr/>
    </dgm:pt>
  </dgm:ptLst>
  <dgm:cxnLst>
    <dgm:cxn modelId="{CF19F314-E028-4B81-9E31-A8B67D21EA2E}" srcId="{7BDD02B6-645D-493E-8FCD-8705C26C3D6C}" destId="{A6BCC1C2-02CE-4C6C-8300-8E9A30E0EDD2}" srcOrd="1" destOrd="0" parTransId="{4CB7DB8F-72C5-4446-8DFB-63F271B3799D}" sibTransId="{C0505F27-0C93-4E5A-A305-A3D94D158B52}"/>
    <dgm:cxn modelId="{6FD18B1A-5D4A-40A2-B551-F28C8D100115}" type="presOf" srcId="{6C680AAD-7238-41A5-A5B2-C00791B386C9}" destId="{71C02054-423B-4FDF-BB5A-AC1026705103}" srcOrd="0" destOrd="0" presId="urn:microsoft.com/office/officeart/2005/8/layout/hierarchy2"/>
    <dgm:cxn modelId="{4A6E7C1D-877B-43C1-8F99-14FAF1D624E2}" srcId="{CC3CD26F-8D3B-409F-B05F-754BE489C8B4}" destId="{E6B4A62C-DF37-4C88-8160-E170DD44B342}" srcOrd="0" destOrd="0" parTransId="{75D07E3F-BAEA-4126-9BEF-C8F76F5D95E1}" sibTransId="{DEEB34FC-65ED-46B2-A3B9-B881360FAA31}"/>
    <dgm:cxn modelId="{F9A60E24-88D5-4314-BFC3-9D4F1368C01B}" srcId="{7BDD02B6-645D-493E-8FCD-8705C26C3D6C}" destId="{EEDBD09A-C7C2-4773-9B32-BC50C0629FA0}" srcOrd="0" destOrd="0" parTransId="{5E582B00-5419-4CD2-ABB4-3F34A8FE58CA}" sibTransId="{43D2D9CD-F15A-4A27-B636-FAC06F72E9BD}"/>
    <dgm:cxn modelId="{F9D2C824-F728-4BA4-A22E-B60D4C16BF5D}" type="presOf" srcId="{75D07E3F-BAEA-4126-9BEF-C8F76F5D95E1}" destId="{3F6C40D5-7917-436D-BAB9-FC43F1CEC67F}" srcOrd="0" destOrd="0" presId="urn:microsoft.com/office/officeart/2005/8/layout/hierarchy2"/>
    <dgm:cxn modelId="{F85C7B39-9EE1-4A4D-A2B8-207157FAD4EF}" type="presOf" srcId="{E6B4A62C-DF37-4C88-8160-E170DD44B342}" destId="{5C7E7C48-02DA-4E2D-BE8B-6ABD99EABC23}" srcOrd="0" destOrd="0" presId="urn:microsoft.com/office/officeart/2005/8/layout/hierarchy2"/>
    <dgm:cxn modelId="{4EF3165B-14B2-4AB6-BA7B-62AF75030625}" srcId="{6C680AAD-7238-41A5-A5B2-C00791B386C9}" destId="{7BDD02B6-645D-493E-8FCD-8705C26C3D6C}" srcOrd="0" destOrd="0" parTransId="{D47DC8C0-A78A-4BE2-815B-0BEA430C5975}" sibTransId="{580DFC60-E92B-4155-BFF2-B567C24D9C35}"/>
    <dgm:cxn modelId="{B78D8941-2D0C-4AD0-9502-B79E0EB11C87}" type="presOf" srcId="{E2804AF2-FE4D-4F16-AA96-5DD6C6B98EFD}" destId="{B18491A7-79EF-4C74-B45A-760FB0FEFE78}" srcOrd="0" destOrd="0" presId="urn:microsoft.com/office/officeart/2005/8/layout/hierarchy2"/>
    <dgm:cxn modelId="{B7AC9764-71F7-4486-AB95-148F74EF8CCE}" type="presOf" srcId="{5E582B00-5419-4CD2-ABB4-3F34A8FE58CA}" destId="{B561249B-03D8-4463-BAC1-F8CB1E2DF931}" srcOrd="0" destOrd="0" presId="urn:microsoft.com/office/officeart/2005/8/layout/hierarchy2"/>
    <dgm:cxn modelId="{B56A3278-FE31-4010-AC54-FB81AB546536}" type="presOf" srcId="{7B9BF41F-1ED6-4789-A633-404A97E7F4DA}" destId="{AF51EADC-F3C0-4109-8432-4F295E9CC374}" srcOrd="1" destOrd="0" presId="urn:microsoft.com/office/officeart/2005/8/layout/hierarchy2"/>
    <dgm:cxn modelId="{41135478-DE02-4126-A0A3-7CDEC99900D7}" type="presOf" srcId="{92829EF0-0269-453A-88AB-0063071AA5C3}" destId="{964AC948-B5FD-4A64-B8D6-74B75B1669AD}" srcOrd="1" destOrd="0" presId="urn:microsoft.com/office/officeart/2005/8/layout/hierarchy2"/>
    <dgm:cxn modelId="{14229C82-4727-400B-9A78-714C77A92E9A}" type="presOf" srcId="{92829EF0-0269-453A-88AB-0063071AA5C3}" destId="{85E54E10-A9ED-4F5A-8C20-8D7DEDB1738A}" srcOrd="0" destOrd="0" presId="urn:microsoft.com/office/officeart/2005/8/layout/hierarchy2"/>
    <dgm:cxn modelId="{5198BA94-41BE-4900-AEA1-943AA2270BCE}" type="presOf" srcId="{4CB7DB8F-72C5-4446-8DFB-63F271B3799D}" destId="{FEA69D2F-6111-48EF-B254-C977AF765FB1}" srcOrd="0" destOrd="0" presId="urn:microsoft.com/office/officeart/2005/8/layout/hierarchy2"/>
    <dgm:cxn modelId="{96504197-670C-4936-8D2B-207FBAD10D2F}" type="presOf" srcId="{EEDBD09A-C7C2-4773-9B32-BC50C0629FA0}" destId="{78F0D44D-EA7D-473D-9C52-5845CB9BA3AC}" srcOrd="0" destOrd="0" presId="urn:microsoft.com/office/officeart/2005/8/layout/hierarchy2"/>
    <dgm:cxn modelId="{CA233BAF-BD21-45BE-96B2-5F5BBC88263A}" type="presOf" srcId="{75D07E3F-BAEA-4126-9BEF-C8F76F5D95E1}" destId="{ABB1C3DB-478C-4564-AFC6-84AA23F713C8}" srcOrd="1" destOrd="0" presId="urn:microsoft.com/office/officeart/2005/8/layout/hierarchy2"/>
    <dgm:cxn modelId="{6BB7F0BB-DACF-48F8-8196-7771DDFC6D2E}" srcId="{7BDD02B6-645D-493E-8FCD-8705C26C3D6C}" destId="{CC3CD26F-8D3B-409F-B05F-754BE489C8B4}" srcOrd="2" destOrd="0" parTransId="{92829EF0-0269-453A-88AB-0063071AA5C3}" sibTransId="{354B7291-2877-4292-A1F2-2D9C264664A1}"/>
    <dgm:cxn modelId="{07FDF3C4-8404-4BC1-B24A-AAAC8755EEEE}" srcId="{A6BCC1C2-02CE-4C6C-8300-8E9A30E0EDD2}" destId="{E2804AF2-FE4D-4F16-AA96-5DD6C6B98EFD}" srcOrd="0" destOrd="0" parTransId="{7B9BF41F-1ED6-4789-A633-404A97E7F4DA}" sibTransId="{27AE9AFC-0033-4502-8E6F-78A6DF98A6E1}"/>
    <dgm:cxn modelId="{21EAE7C5-A9FD-477D-BE37-25C3602B9765}" type="presOf" srcId="{5E582B00-5419-4CD2-ABB4-3F34A8FE58CA}" destId="{7ADCE6AE-355E-4772-8E75-2BC72D231807}" srcOrd="1" destOrd="0" presId="urn:microsoft.com/office/officeart/2005/8/layout/hierarchy2"/>
    <dgm:cxn modelId="{213426CA-DC39-4BE0-90A9-7050B961CF70}" type="presOf" srcId="{4CB7DB8F-72C5-4446-8DFB-63F271B3799D}" destId="{E97B4396-D8C6-4D97-9A16-085D4901A33E}" srcOrd="1" destOrd="0" presId="urn:microsoft.com/office/officeart/2005/8/layout/hierarchy2"/>
    <dgm:cxn modelId="{DE948ED2-9EC1-403B-BDA9-F79F7F5708D4}" type="presOf" srcId="{CC3CD26F-8D3B-409F-B05F-754BE489C8B4}" destId="{F472C8B3-A69A-4EFB-B548-26F2A57509A4}" srcOrd="0" destOrd="0" presId="urn:microsoft.com/office/officeart/2005/8/layout/hierarchy2"/>
    <dgm:cxn modelId="{206DAFDE-8894-4660-A60C-B0DCD03BC9C8}" type="presOf" srcId="{7BDD02B6-645D-493E-8FCD-8705C26C3D6C}" destId="{697A1086-DB06-46E8-8FA1-AA8A821120C4}" srcOrd="0" destOrd="0" presId="urn:microsoft.com/office/officeart/2005/8/layout/hierarchy2"/>
    <dgm:cxn modelId="{64010FF5-9D89-4537-9254-8881B65C12D9}" type="presOf" srcId="{7B9BF41F-1ED6-4789-A633-404A97E7F4DA}" destId="{DB3BC420-9B89-4779-8F84-CFA6C7AFAAD3}" srcOrd="0" destOrd="0" presId="urn:microsoft.com/office/officeart/2005/8/layout/hierarchy2"/>
    <dgm:cxn modelId="{A47AACFC-909E-4B03-AC9F-D897E91B115B}" type="presOf" srcId="{A6BCC1C2-02CE-4C6C-8300-8E9A30E0EDD2}" destId="{1665A875-B220-4E9E-B274-4B1B8EDE21CC}" srcOrd="0" destOrd="0" presId="urn:microsoft.com/office/officeart/2005/8/layout/hierarchy2"/>
    <dgm:cxn modelId="{CC7F424C-2D85-4DE2-ABE1-6B4507D0A8D2}" type="presParOf" srcId="{71C02054-423B-4FDF-BB5A-AC1026705103}" destId="{67494026-5EC1-491B-82BD-773818B6A5FC}" srcOrd="0" destOrd="0" presId="urn:microsoft.com/office/officeart/2005/8/layout/hierarchy2"/>
    <dgm:cxn modelId="{44BE0320-7069-4E9B-98E1-CE5CCD30CE11}" type="presParOf" srcId="{67494026-5EC1-491B-82BD-773818B6A5FC}" destId="{697A1086-DB06-46E8-8FA1-AA8A821120C4}" srcOrd="0" destOrd="0" presId="urn:microsoft.com/office/officeart/2005/8/layout/hierarchy2"/>
    <dgm:cxn modelId="{20824974-AF9C-4661-80C7-201C6DF92DA9}" type="presParOf" srcId="{67494026-5EC1-491B-82BD-773818B6A5FC}" destId="{880D96FD-E2E5-4444-B821-6C88B61B241D}" srcOrd="1" destOrd="0" presId="urn:microsoft.com/office/officeart/2005/8/layout/hierarchy2"/>
    <dgm:cxn modelId="{F15855CD-25EF-43C7-916C-5E99604FE54D}" type="presParOf" srcId="{880D96FD-E2E5-4444-B821-6C88B61B241D}" destId="{B561249B-03D8-4463-BAC1-F8CB1E2DF931}" srcOrd="0" destOrd="0" presId="urn:microsoft.com/office/officeart/2005/8/layout/hierarchy2"/>
    <dgm:cxn modelId="{82AE9300-1D8C-4D21-A720-A407C31BB738}" type="presParOf" srcId="{B561249B-03D8-4463-BAC1-F8CB1E2DF931}" destId="{7ADCE6AE-355E-4772-8E75-2BC72D231807}" srcOrd="0" destOrd="0" presId="urn:microsoft.com/office/officeart/2005/8/layout/hierarchy2"/>
    <dgm:cxn modelId="{AD103F51-83DC-42F9-BBBC-9D1090936324}" type="presParOf" srcId="{880D96FD-E2E5-4444-B821-6C88B61B241D}" destId="{922321C4-B9B1-40D3-A39E-FF3FCC431D05}" srcOrd="1" destOrd="0" presId="urn:microsoft.com/office/officeart/2005/8/layout/hierarchy2"/>
    <dgm:cxn modelId="{E410A79D-3DBF-4D31-A857-877C5DBDAB16}" type="presParOf" srcId="{922321C4-B9B1-40D3-A39E-FF3FCC431D05}" destId="{78F0D44D-EA7D-473D-9C52-5845CB9BA3AC}" srcOrd="0" destOrd="0" presId="urn:microsoft.com/office/officeart/2005/8/layout/hierarchy2"/>
    <dgm:cxn modelId="{B4879EC2-BE1E-478A-BEF0-1E792A8BABFF}" type="presParOf" srcId="{922321C4-B9B1-40D3-A39E-FF3FCC431D05}" destId="{152A3C87-890D-4384-8705-BBF1CBCAB456}" srcOrd="1" destOrd="0" presId="urn:microsoft.com/office/officeart/2005/8/layout/hierarchy2"/>
    <dgm:cxn modelId="{AA85D69B-A2FD-46E1-96FC-D66315D49528}" type="presParOf" srcId="{880D96FD-E2E5-4444-B821-6C88B61B241D}" destId="{FEA69D2F-6111-48EF-B254-C977AF765FB1}" srcOrd="2" destOrd="0" presId="urn:microsoft.com/office/officeart/2005/8/layout/hierarchy2"/>
    <dgm:cxn modelId="{1891C548-929D-4CAA-8F44-F1A70AB5E159}" type="presParOf" srcId="{FEA69D2F-6111-48EF-B254-C977AF765FB1}" destId="{E97B4396-D8C6-4D97-9A16-085D4901A33E}" srcOrd="0" destOrd="0" presId="urn:microsoft.com/office/officeart/2005/8/layout/hierarchy2"/>
    <dgm:cxn modelId="{7AAADC9B-08E9-4052-A973-7232BC57070F}" type="presParOf" srcId="{880D96FD-E2E5-4444-B821-6C88B61B241D}" destId="{957E7F2A-0E38-4E13-AB6C-59DE9EEA68AD}" srcOrd="3" destOrd="0" presId="urn:microsoft.com/office/officeart/2005/8/layout/hierarchy2"/>
    <dgm:cxn modelId="{05B11502-2085-4AD8-B32E-8028FD1CAA62}" type="presParOf" srcId="{957E7F2A-0E38-4E13-AB6C-59DE9EEA68AD}" destId="{1665A875-B220-4E9E-B274-4B1B8EDE21CC}" srcOrd="0" destOrd="0" presId="urn:microsoft.com/office/officeart/2005/8/layout/hierarchy2"/>
    <dgm:cxn modelId="{83E594AE-9479-4C21-9509-88B3618B6B61}" type="presParOf" srcId="{957E7F2A-0E38-4E13-AB6C-59DE9EEA68AD}" destId="{344E97FA-B261-4349-A37A-D90D008CEEAE}" srcOrd="1" destOrd="0" presId="urn:microsoft.com/office/officeart/2005/8/layout/hierarchy2"/>
    <dgm:cxn modelId="{E4E39FED-CD80-4283-B871-A2FD57EDA9F8}" type="presParOf" srcId="{344E97FA-B261-4349-A37A-D90D008CEEAE}" destId="{DB3BC420-9B89-4779-8F84-CFA6C7AFAAD3}" srcOrd="0" destOrd="0" presId="urn:microsoft.com/office/officeart/2005/8/layout/hierarchy2"/>
    <dgm:cxn modelId="{8C9F2DE6-D437-4D93-A7B7-6C99C91449FB}" type="presParOf" srcId="{DB3BC420-9B89-4779-8F84-CFA6C7AFAAD3}" destId="{AF51EADC-F3C0-4109-8432-4F295E9CC374}" srcOrd="0" destOrd="0" presId="urn:microsoft.com/office/officeart/2005/8/layout/hierarchy2"/>
    <dgm:cxn modelId="{7134044F-2815-459C-92CE-4A9EC2C16578}" type="presParOf" srcId="{344E97FA-B261-4349-A37A-D90D008CEEAE}" destId="{F63F34E2-F60D-497D-AE6B-9EF4A79DC1B7}" srcOrd="1" destOrd="0" presId="urn:microsoft.com/office/officeart/2005/8/layout/hierarchy2"/>
    <dgm:cxn modelId="{31253127-F76F-40A0-B41C-0853AE9E85A4}" type="presParOf" srcId="{F63F34E2-F60D-497D-AE6B-9EF4A79DC1B7}" destId="{B18491A7-79EF-4C74-B45A-760FB0FEFE78}" srcOrd="0" destOrd="0" presId="urn:microsoft.com/office/officeart/2005/8/layout/hierarchy2"/>
    <dgm:cxn modelId="{022D2158-999B-4897-B6ED-D1B037494BDC}" type="presParOf" srcId="{F63F34E2-F60D-497D-AE6B-9EF4A79DC1B7}" destId="{8AD3E693-862B-4379-87BA-14C20ECF4EE2}" srcOrd="1" destOrd="0" presId="urn:microsoft.com/office/officeart/2005/8/layout/hierarchy2"/>
    <dgm:cxn modelId="{875104D8-2408-4452-818C-AE227A4185B5}" type="presParOf" srcId="{880D96FD-E2E5-4444-B821-6C88B61B241D}" destId="{85E54E10-A9ED-4F5A-8C20-8D7DEDB1738A}" srcOrd="4" destOrd="0" presId="urn:microsoft.com/office/officeart/2005/8/layout/hierarchy2"/>
    <dgm:cxn modelId="{2DFDA258-4CAB-4956-89BF-99BCC8AD8B8A}" type="presParOf" srcId="{85E54E10-A9ED-4F5A-8C20-8D7DEDB1738A}" destId="{964AC948-B5FD-4A64-B8D6-74B75B1669AD}" srcOrd="0" destOrd="0" presId="urn:microsoft.com/office/officeart/2005/8/layout/hierarchy2"/>
    <dgm:cxn modelId="{8B60590E-D120-4677-9906-6A4D50B9DEE8}" type="presParOf" srcId="{880D96FD-E2E5-4444-B821-6C88B61B241D}" destId="{D7F6C206-CAC3-4D65-B485-80F2323911A5}" srcOrd="5" destOrd="0" presId="urn:microsoft.com/office/officeart/2005/8/layout/hierarchy2"/>
    <dgm:cxn modelId="{E0A96D77-042B-44BB-BF87-29DE41E81BB7}" type="presParOf" srcId="{D7F6C206-CAC3-4D65-B485-80F2323911A5}" destId="{F472C8B3-A69A-4EFB-B548-26F2A57509A4}" srcOrd="0" destOrd="0" presId="urn:microsoft.com/office/officeart/2005/8/layout/hierarchy2"/>
    <dgm:cxn modelId="{40CF28E9-3FA5-4B77-9F54-F23B5A6C3932}" type="presParOf" srcId="{D7F6C206-CAC3-4D65-B485-80F2323911A5}" destId="{C45CFBE7-4923-4542-9014-6C862900AF22}" srcOrd="1" destOrd="0" presId="urn:microsoft.com/office/officeart/2005/8/layout/hierarchy2"/>
    <dgm:cxn modelId="{4B25B1DE-AABF-4708-A3E7-2066EF8E8B4F}" type="presParOf" srcId="{C45CFBE7-4923-4542-9014-6C862900AF22}" destId="{3F6C40D5-7917-436D-BAB9-FC43F1CEC67F}" srcOrd="0" destOrd="0" presId="urn:microsoft.com/office/officeart/2005/8/layout/hierarchy2"/>
    <dgm:cxn modelId="{61BA2C5C-90D7-4903-B0E9-2EADA81956BD}" type="presParOf" srcId="{3F6C40D5-7917-436D-BAB9-FC43F1CEC67F}" destId="{ABB1C3DB-478C-4564-AFC6-84AA23F713C8}" srcOrd="0" destOrd="0" presId="urn:microsoft.com/office/officeart/2005/8/layout/hierarchy2"/>
    <dgm:cxn modelId="{095E1AC4-6997-4003-8EA0-E557733D4DFA}" type="presParOf" srcId="{C45CFBE7-4923-4542-9014-6C862900AF22}" destId="{8B4A27E9-3380-45D5-9F69-77E21DDF8DFC}" srcOrd="1" destOrd="0" presId="urn:microsoft.com/office/officeart/2005/8/layout/hierarchy2"/>
    <dgm:cxn modelId="{9B5E2B6E-4A0C-45AC-9F24-4464EECBC23B}" type="presParOf" srcId="{8B4A27E9-3380-45D5-9F69-77E21DDF8DFC}" destId="{5C7E7C48-02DA-4E2D-BE8B-6ABD99EABC23}" srcOrd="0" destOrd="0" presId="urn:microsoft.com/office/officeart/2005/8/layout/hierarchy2"/>
    <dgm:cxn modelId="{0063644C-6ADD-4BED-BC99-7D34E607704E}" type="presParOf" srcId="{8B4A27E9-3380-45D5-9F69-77E21DDF8DFC}" destId="{D5D6D86D-509A-467B-8BE9-DC01A1A00D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197FC-139E-4F60-A184-3C603867844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MX"/>
        </a:p>
      </dgm:t>
    </dgm:pt>
    <dgm:pt modelId="{F8CC0D15-330C-4D9F-BFA6-46821DED08F0}">
      <dgm:prSet phldrT="[Texto]" custT="1"/>
      <dgm:spPr>
        <a:solidFill>
          <a:srgbClr val="007A33"/>
        </a:solidFill>
        <a:effectLst>
          <a:softEdge rad="63500"/>
        </a:effectLst>
      </dgm:spPr>
      <dgm:t>
        <a:bodyPr/>
        <a:lstStyle/>
        <a:p>
          <a:r>
            <a:rPr lang="es-MX" sz="2400" dirty="0">
              <a:latin typeface="Arial" panose="020B0604020202020204" pitchFamily="34" charset="0"/>
              <a:cs typeface="Arial" panose="020B0604020202020204" pitchFamily="34" charset="0"/>
            </a:rPr>
            <a:t>Reglas de Operación</a:t>
          </a:r>
        </a:p>
      </dgm:t>
    </dgm:pt>
    <dgm:pt modelId="{4C8386E5-4E59-4E6D-BBE6-B7239899BE47}" type="parTrans" cxnId="{99AAB2FB-3E14-41C6-A248-2C895C5C464F}">
      <dgm:prSet/>
      <dgm:spPr/>
      <dgm:t>
        <a:bodyPr/>
        <a:lstStyle/>
        <a:p>
          <a:endParaRPr lang="es-MX" sz="2400"/>
        </a:p>
      </dgm:t>
    </dgm:pt>
    <dgm:pt modelId="{68BE155D-7090-4356-8926-42665242284B}" type="sibTrans" cxnId="{99AAB2FB-3E14-41C6-A248-2C895C5C464F}">
      <dgm:prSet/>
      <dgm:spPr/>
      <dgm:t>
        <a:bodyPr/>
        <a:lstStyle/>
        <a:p>
          <a:endParaRPr lang="es-MX" sz="2400"/>
        </a:p>
      </dgm:t>
    </dgm:pt>
    <dgm:pt modelId="{62E5206D-39FB-4A7D-A4A3-8EB6B86E9813}">
      <dgm:prSet phldrT="[Texto]" custT="1"/>
      <dgm:spPr>
        <a:solidFill>
          <a:srgbClr val="007A33"/>
        </a:solidFill>
        <a:effectLst>
          <a:softEdge rad="63500"/>
        </a:effectLst>
      </dgm:spPr>
      <dgm:t>
        <a:bodyPr/>
        <a:lstStyle/>
        <a:p>
          <a:r>
            <a:rPr lang="es-MX" sz="2400" dirty="0">
              <a:latin typeface="Arial" panose="020B0604020202020204" pitchFamily="34" charset="0"/>
              <a:cs typeface="Arial" panose="020B0604020202020204" pitchFamily="34" charset="0"/>
            </a:rPr>
            <a:t>Plan de Apoyo a la Calidad Educativa y la Transformación de  las Escuelas Normales</a:t>
          </a:r>
        </a:p>
      </dgm:t>
    </dgm:pt>
    <dgm:pt modelId="{DC6C3C01-C064-4BF4-8073-DCAAEBCAC6E3}" type="parTrans" cxnId="{2DB1FE32-1386-4CAA-B23A-56F9DD3780E7}">
      <dgm:prSet/>
      <dgm:spPr>
        <a:ln w="38100">
          <a:solidFill>
            <a:schemeClr val="bg2">
              <a:lumMod val="25000"/>
            </a:schemeClr>
          </a:solidFill>
        </a:ln>
      </dgm:spPr>
      <dgm:t>
        <a:bodyPr/>
        <a:lstStyle/>
        <a:p>
          <a:endParaRPr lang="es-MX" sz="2400"/>
        </a:p>
      </dgm:t>
    </dgm:pt>
    <dgm:pt modelId="{A46D644E-24A5-45E1-A384-A94CE5DA1017}" type="sibTrans" cxnId="{2DB1FE32-1386-4CAA-B23A-56F9DD3780E7}">
      <dgm:prSet/>
      <dgm:spPr/>
      <dgm:t>
        <a:bodyPr/>
        <a:lstStyle/>
        <a:p>
          <a:endParaRPr lang="es-MX" sz="2400"/>
        </a:p>
      </dgm:t>
    </dgm:pt>
    <dgm:pt modelId="{D67C7565-128F-45AC-AF43-D3C1B6155FD5}">
      <dgm:prSet phldrT="[Texto]" custT="1"/>
      <dgm:spPr>
        <a:solidFill>
          <a:srgbClr val="007A33"/>
        </a:solidFill>
        <a:effectLst>
          <a:softEdge rad="63500"/>
        </a:effectLst>
      </dgm:spPr>
      <dgm:t>
        <a:bodyPr/>
        <a:lstStyle/>
        <a:p>
          <a:r>
            <a:rPr lang="es-MX" sz="2400" dirty="0">
              <a:latin typeface="Arial" panose="020B0604020202020204" pitchFamily="34" charset="0"/>
              <a:cs typeface="Arial" panose="020B0604020202020204" pitchFamily="34" charset="0"/>
            </a:rPr>
            <a:t>Anexos</a:t>
          </a:r>
        </a:p>
      </dgm:t>
    </dgm:pt>
    <dgm:pt modelId="{D9DC8DC3-642F-487F-B6BA-70C64F89924D}" type="parTrans" cxnId="{CBA2C6FF-DBDF-44E8-AB4C-8B78BF17D2C9}">
      <dgm:prSet/>
      <dgm:spPr>
        <a:ln w="38100">
          <a:solidFill>
            <a:schemeClr val="bg2">
              <a:lumMod val="25000"/>
            </a:schemeClr>
          </a:solidFill>
        </a:ln>
      </dgm:spPr>
      <dgm:t>
        <a:bodyPr/>
        <a:lstStyle/>
        <a:p>
          <a:endParaRPr lang="es-MX" sz="2400"/>
        </a:p>
      </dgm:t>
    </dgm:pt>
    <dgm:pt modelId="{38FE4D8B-CCEB-4A7B-8CC1-838E83452341}" type="sibTrans" cxnId="{CBA2C6FF-DBDF-44E8-AB4C-8B78BF17D2C9}">
      <dgm:prSet/>
      <dgm:spPr/>
      <dgm:t>
        <a:bodyPr/>
        <a:lstStyle/>
        <a:p>
          <a:endParaRPr lang="es-MX" sz="2400"/>
        </a:p>
      </dgm:t>
    </dgm:pt>
    <dgm:pt modelId="{0D263168-75B8-4604-9688-B0D1905CF114}">
      <dgm:prSet phldrT="[Texto]" custT="1"/>
      <dgm:spPr>
        <a:solidFill>
          <a:srgbClr val="007A33"/>
        </a:solidFill>
        <a:effectLst>
          <a:softEdge rad="63500"/>
        </a:effectLst>
      </dgm:spPr>
      <dgm:t>
        <a:bodyPr/>
        <a:lstStyle/>
        <a:p>
          <a:r>
            <a:rPr lang="es-MX" sz="2400" dirty="0">
              <a:latin typeface="Arial" panose="020B0604020202020204" pitchFamily="34" charset="0"/>
              <a:cs typeface="Arial" panose="020B0604020202020204" pitchFamily="34" charset="0"/>
            </a:rPr>
            <a:t>Nueve apartados</a:t>
          </a:r>
        </a:p>
      </dgm:t>
    </dgm:pt>
    <dgm:pt modelId="{44E57F83-9733-490C-B47E-EF69562F7B7F}" type="parTrans" cxnId="{A873BA3F-D2CC-4752-9C32-6CD1566855A5}">
      <dgm:prSet/>
      <dgm:spPr>
        <a:ln w="38100">
          <a:solidFill>
            <a:schemeClr val="bg2">
              <a:lumMod val="25000"/>
            </a:schemeClr>
          </a:solidFill>
        </a:ln>
      </dgm:spPr>
      <dgm:t>
        <a:bodyPr/>
        <a:lstStyle/>
        <a:p>
          <a:endParaRPr lang="es-MX" sz="2400"/>
        </a:p>
      </dgm:t>
    </dgm:pt>
    <dgm:pt modelId="{0087FBA1-B4C8-46C1-8327-9B29B73112AB}" type="sibTrans" cxnId="{A873BA3F-D2CC-4752-9C32-6CD1566855A5}">
      <dgm:prSet/>
      <dgm:spPr/>
      <dgm:t>
        <a:bodyPr/>
        <a:lstStyle/>
        <a:p>
          <a:endParaRPr lang="es-MX" sz="2400"/>
        </a:p>
      </dgm:t>
    </dgm:pt>
    <dgm:pt modelId="{9D542D26-0A29-4381-8150-38682EB53531}" type="pres">
      <dgm:prSet presAssocID="{C32197FC-139E-4F60-A184-3C6038678444}" presName="Name0" presStyleCnt="0">
        <dgm:presLayoutVars>
          <dgm:chMax val="1"/>
          <dgm:chPref val="1"/>
          <dgm:dir/>
          <dgm:animOne val="branch"/>
          <dgm:animLvl val="lvl"/>
        </dgm:presLayoutVars>
      </dgm:prSet>
      <dgm:spPr/>
    </dgm:pt>
    <dgm:pt modelId="{9861B773-2EC7-4FAB-BE49-6D8AFCFA3883}" type="pres">
      <dgm:prSet presAssocID="{F8CC0D15-330C-4D9F-BFA6-46821DED08F0}" presName="singleCycle" presStyleCnt="0"/>
      <dgm:spPr/>
    </dgm:pt>
    <dgm:pt modelId="{C8299947-2CE6-4BDE-BDE5-71CE25AAF747}" type="pres">
      <dgm:prSet presAssocID="{F8CC0D15-330C-4D9F-BFA6-46821DED08F0}" presName="singleCenter" presStyleLbl="node1" presStyleIdx="0" presStyleCnt="4" custScaleX="257098" custLinFactNeighborX="-238" custLinFactNeighborY="-11585">
        <dgm:presLayoutVars>
          <dgm:chMax val="7"/>
          <dgm:chPref val="7"/>
        </dgm:presLayoutVars>
      </dgm:prSet>
      <dgm:spPr/>
    </dgm:pt>
    <dgm:pt modelId="{00AC4CBC-1B4A-4C94-8D3C-670AFC9AFE71}" type="pres">
      <dgm:prSet presAssocID="{DC6C3C01-C064-4BF4-8073-DCAAEBCAC6E3}" presName="Name56" presStyleLbl="parChTrans1D2" presStyleIdx="0" presStyleCnt="3"/>
      <dgm:spPr/>
    </dgm:pt>
    <dgm:pt modelId="{9140D342-9FEC-4A18-8B15-71CB692F02BB}" type="pres">
      <dgm:prSet presAssocID="{62E5206D-39FB-4A7D-A4A3-8EB6B86E9813}" presName="text0" presStyleLbl="node1" presStyleIdx="1" presStyleCnt="4" custScaleX="795491" custRadScaleRad="102068">
        <dgm:presLayoutVars>
          <dgm:bulletEnabled val="1"/>
        </dgm:presLayoutVars>
      </dgm:prSet>
      <dgm:spPr/>
    </dgm:pt>
    <dgm:pt modelId="{60109B55-4525-49B0-876D-D5FD8AE47F5B}" type="pres">
      <dgm:prSet presAssocID="{D9DC8DC3-642F-487F-B6BA-70C64F89924D}" presName="Name56" presStyleLbl="parChTrans1D2" presStyleIdx="1" presStyleCnt="3"/>
      <dgm:spPr/>
    </dgm:pt>
    <dgm:pt modelId="{4A024105-D9B6-4FEB-8D14-EAE937592947}" type="pres">
      <dgm:prSet presAssocID="{D67C7565-128F-45AC-AF43-D3C1B6155FD5}" presName="text0" presStyleLbl="node1" presStyleIdx="2" presStyleCnt="4" custScaleX="265016" custRadScaleRad="106737" custRadScaleInc="-2354">
        <dgm:presLayoutVars>
          <dgm:bulletEnabled val="1"/>
        </dgm:presLayoutVars>
      </dgm:prSet>
      <dgm:spPr/>
    </dgm:pt>
    <dgm:pt modelId="{79E27FFD-0290-4A64-86D8-495043A9D269}" type="pres">
      <dgm:prSet presAssocID="{44E57F83-9733-490C-B47E-EF69562F7B7F}" presName="Name56" presStyleLbl="parChTrans1D2" presStyleIdx="2" presStyleCnt="3"/>
      <dgm:spPr/>
    </dgm:pt>
    <dgm:pt modelId="{72A4BF82-986F-4465-AB79-A759E0B1177B}" type="pres">
      <dgm:prSet presAssocID="{0D263168-75B8-4604-9688-B0D1905CF114}" presName="text0" presStyleLbl="node1" presStyleIdx="3" presStyleCnt="4" custScaleX="295986" custRadScaleRad="112134" custRadScaleInc="5256">
        <dgm:presLayoutVars>
          <dgm:bulletEnabled val="1"/>
        </dgm:presLayoutVars>
      </dgm:prSet>
      <dgm:spPr/>
    </dgm:pt>
  </dgm:ptLst>
  <dgm:cxnLst>
    <dgm:cxn modelId="{2DB1FE32-1386-4CAA-B23A-56F9DD3780E7}" srcId="{F8CC0D15-330C-4D9F-BFA6-46821DED08F0}" destId="{62E5206D-39FB-4A7D-A4A3-8EB6B86E9813}" srcOrd="0" destOrd="0" parTransId="{DC6C3C01-C064-4BF4-8073-DCAAEBCAC6E3}" sibTransId="{A46D644E-24A5-45E1-A384-A94CE5DA1017}"/>
    <dgm:cxn modelId="{51BD1C34-F4E8-4417-BFA8-6FA19647BD6E}" type="presOf" srcId="{D9DC8DC3-642F-487F-B6BA-70C64F89924D}" destId="{60109B55-4525-49B0-876D-D5FD8AE47F5B}" srcOrd="0" destOrd="0" presId="urn:microsoft.com/office/officeart/2008/layout/RadialCluster"/>
    <dgm:cxn modelId="{A873BA3F-D2CC-4752-9C32-6CD1566855A5}" srcId="{F8CC0D15-330C-4D9F-BFA6-46821DED08F0}" destId="{0D263168-75B8-4604-9688-B0D1905CF114}" srcOrd="2" destOrd="0" parTransId="{44E57F83-9733-490C-B47E-EF69562F7B7F}" sibTransId="{0087FBA1-B4C8-46C1-8327-9B29B73112AB}"/>
    <dgm:cxn modelId="{52F81860-D3B5-43E9-AC30-1458D2C4A39B}" type="presOf" srcId="{C32197FC-139E-4F60-A184-3C6038678444}" destId="{9D542D26-0A29-4381-8150-38682EB53531}" srcOrd="0" destOrd="0" presId="urn:microsoft.com/office/officeart/2008/layout/RadialCluster"/>
    <dgm:cxn modelId="{68ED3743-858E-4AEA-8865-7DF8AFEA8BD9}" type="presOf" srcId="{0D263168-75B8-4604-9688-B0D1905CF114}" destId="{72A4BF82-986F-4465-AB79-A759E0B1177B}" srcOrd="0" destOrd="0" presId="urn:microsoft.com/office/officeart/2008/layout/RadialCluster"/>
    <dgm:cxn modelId="{7D3A6D67-CBF5-4584-BFB5-A35F302705DD}" type="presOf" srcId="{D67C7565-128F-45AC-AF43-D3C1B6155FD5}" destId="{4A024105-D9B6-4FEB-8D14-EAE937592947}" srcOrd="0" destOrd="0" presId="urn:microsoft.com/office/officeart/2008/layout/RadialCluster"/>
    <dgm:cxn modelId="{9796F877-A352-4EFC-BEBD-D13604110F61}" type="presOf" srcId="{44E57F83-9733-490C-B47E-EF69562F7B7F}" destId="{79E27FFD-0290-4A64-86D8-495043A9D269}" srcOrd="0" destOrd="0" presId="urn:microsoft.com/office/officeart/2008/layout/RadialCluster"/>
    <dgm:cxn modelId="{45FDD959-A36F-48D2-9882-B28F33188ABF}" type="presOf" srcId="{F8CC0D15-330C-4D9F-BFA6-46821DED08F0}" destId="{C8299947-2CE6-4BDE-BDE5-71CE25AAF747}" srcOrd="0" destOrd="0" presId="urn:microsoft.com/office/officeart/2008/layout/RadialCluster"/>
    <dgm:cxn modelId="{BC404AA9-389E-4488-9316-7268CF500349}" type="presOf" srcId="{62E5206D-39FB-4A7D-A4A3-8EB6B86E9813}" destId="{9140D342-9FEC-4A18-8B15-71CB692F02BB}" srcOrd="0" destOrd="0" presId="urn:microsoft.com/office/officeart/2008/layout/RadialCluster"/>
    <dgm:cxn modelId="{2C07CFEB-12D8-44B8-B002-8EE0ADFE767B}" type="presOf" srcId="{DC6C3C01-C064-4BF4-8073-DCAAEBCAC6E3}" destId="{00AC4CBC-1B4A-4C94-8D3C-670AFC9AFE71}" srcOrd="0" destOrd="0" presId="urn:microsoft.com/office/officeart/2008/layout/RadialCluster"/>
    <dgm:cxn modelId="{99AAB2FB-3E14-41C6-A248-2C895C5C464F}" srcId="{C32197FC-139E-4F60-A184-3C6038678444}" destId="{F8CC0D15-330C-4D9F-BFA6-46821DED08F0}" srcOrd="0" destOrd="0" parTransId="{4C8386E5-4E59-4E6D-BBE6-B7239899BE47}" sibTransId="{68BE155D-7090-4356-8926-42665242284B}"/>
    <dgm:cxn modelId="{CBA2C6FF-DBDF-44E8-AB4C-8B78BF17D2C9}" srcId="{F8CC0D15-330C-4D9F-BFA6-46821DED08F0}" destId="{D67C7565-128F-45AC-AF43-D3C1B6155FD5}" srcOrd="1" destOrd="0" parTransId="{D9DC8DC3-642F-487F-B6BA-70C64F89924D}" sibTransId="{38FE4D8B-CCEB-4A7B-8CC1-838E83452341}"/>
    <dgm:cxn modelId="{081C0CD3-27F8-4DB3-A531-56E7B257355F}" type="presParOf" srcId="{9D542D26-0A29-4381-8150-38682EB53531}" destId="{9861B773-2EC7-4FAB-BE49-6D8AFCFA3883}" srcOrd="0" destOrd="0" presId="urn:microsoft.com/office/officeart/2008/layout/RadialCluster"/>
    <dgm:cxn modelId="{D076188F-591F-424A-A0FF-069B11DBA51E}" type="presParOf" srcId="{9861B773-2EC7-4FAB-BE49-6D8AFCFA3883}" destId="{C8299947-2CE6-4BDE-BDE5-71CE25AAF747}" srcOrd="0" destOrd="0" presId="urn:microsoft.com/office/officeart/2008/layout/RadialCluster"/>
    <dgm:cxn modelId="{F6F85442-E8C0-4986-AAD1-0552FDD207D7}" type="presParOf" srcId="{9861B773-2EC7-4FAB-BE49-6D8AFCFA3883}" destId="{00AC4CBC-1B4A-4C94-8D3C-670AFC9AFE71}" srcOrd="1" destOrd="0" presId="urn:microsoft.com/office/officeart/2008/layout/RadialCluster"/>
    <dgm:cxn modelId="{C6B2B6D4-B60D-42E9-AB1B-E6B1248187FB}" type="presParOf" srcId="{9861B773-2EC7-4FAB-BE49-6D8AFCFA3883}" destId="{9140D342-9FEC-4A18-8B15-71CB692F02BB}" srcOrd="2" destOrd="0" presId="urn:microsoft.com/office/officeart/2008/layout/RadialCluster"/>
    <dgm:cxn modelId="{C17B5B5F-69B8-45A8-89DE-F775D0FDCE35}" type="presParOf" srcId="{9861B773-2EC7-4FAB-BE49-6D8AFCFA3883}" destId="{60109B55-4525-49B0-876D-D5FD8AE47F5B}" srcOrd="3" destOrd="0" presId="urn:microsoft.com/office/officeart/2008/layout/RadialCluster"/>
    <dgm:cxn modelId="{5361E540-1822-4674-80AC-06218783006B}" type="presParOf" srcId="{9861B773-2EC7-4FAB-BE49-6D8AFCFA3883}" destId="{4A024105-D9B6-4FEB-8D14-EAE937592947}" srcOrd="4" destOrd="0" presId="urn:microsoft.com/office/officeart/2008/layout/RadialCluster"/>
    <dgm:cxn modelId="{5EB67F94-A82A-4887-8359-FBEAF661B236}" type="presParOf" srcId="{9861B773-2EC7-4FAB-BE49-6D8AFCFA3883}" destId="{79E27FFD-0290-4A64-86D8-495043A9D269}" srcOrd="5" destOrd="0" presId="urn:microsoft.com/office/officeart/2008/layout/RadialCluster"/>
    <dgm:cxn modelId="{EFB867A5-326E-49C6-B49C-A4C4D863DADA}" type="presParOf" srcId="{9861B773-2EC7-4FAB-BE49-6D8AFCFA3883}" destId="{72A4BF82-986F-4465-AB79-A759E0B1177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12ECA-F1FD-4DA6-81BB-82156CEAFEA3}" type="doc">
      <dgm:prSet loTypeId="urn:microsoft.com/office/officeart/2005/8/layout/chevron1" loCatId="process" qsTypeId="urn:microsoft.com/office/officeart/2005/8/quickstyle/simple1" qsCatId="simple" csTypeId="urn:microsoft.com/office/officeart/2005/8/colors/accent1_2" csCatId="accent1" phldr="1"/>
      <dgm:spPr/>
    </dgm:pt>
    <dgm:pt modelId="{328C2793-E130-40D7-A136-DD24E6449CFB}">
      <dgm:prSet phldrT="[Texto]"/>
      <dgm:spPr>
        <a:solidFill>
          <a:srgbClr val="BA0C2F"/>
        </a:solidFill>
        <a:ln>
          <a:noFill/>
        </a:ln>
        <a:effectLst>
          <a:softEdge rad="63500"/>
        </a:effectLst>
      </dgm:spPr>
      <dgm:t>
        <a:bodyPr/>
        <a:lstStyle/>
        <a:p>
          <a:r>
            <a:rPr lang="es-MX" dirty="0">
              <a:latin typeface="Arial" panose="020B0604020202020204" pitchFamily="34" charset="0"/>
              <a:cs typeface="Arial" panose="020B0604020202020204" pitchFamily="34" charset="0"/>
            </a:rPr>
            <a:t>Objetivo Particular</a:t>
          </a:r>
        </a:p>
      </dgm:t>
    </dgm:pt>
    <dgm:pt modelId="{237BCFDC-6E6E-4F5D-B2F2-3E8B37B11311}" type="parTrans" cxnId="{88006AC1-9387-4FF7-883C-73EB5E5533A6}">
      <dgm:prSet/>
      <dgm:spPr/>
      <dgm:t>
        <a:bodyPr/>
        <a:lstStyle/>
        <a:p>
          <a:endParaRPr lang="es-MX"/>
        </a:p>
      </dgm:t>
    </dgm:pt>
    <dgm:pt modelId="{DC96ED2D-32F7-4DFD-891C-C15F88783632}" type="sibTrans" cxnId="{88006AC1-9387-4FF7-883C-73EB5E5533A6}">
      <dgm:prSet/>
      <dgm:spPr/>
      <dgm:t>
        <a:bodyPr/>
        <a:lstStyle/>
        <a:p>
          <a:endParaRPr lang="es-MX"/>
        </a:p>
      </dgm:t>
    </dgm:pt>
    <dgm:pt modelId="{77B4DB0C-AF6B-439C-8483-D8EEE2EA7532}">
      <dgm:prSet phldrT="[Texto]"/>
      <dgm:spPr>
        <a:solidFill>
          <a:srgbClr val="007A33"/>
        </a:solidFill>
        <a:ln>
          <a:noFill/>
        </a:ln>
        <a:effectLst>
          <a:softEdge rad="63500"/>
        </a:effectLst>
      </dgm:spPr>
      <dgm:t>
        <a:bodyPr/>
        <a:lstStyle/>
        <a:p>
          <a:r>
            <a:rPr lang="es-MX" dirty="0">
              <a:latin typeface="Arial" panose="020B0604020202020204" pitchFamily="34" charset="0"/>
              <a:cs typeface="Arial" panose="020B0604020202020204" pitchFamily="34" charset="0"/>
            </a:rPr>
            <a:t>Énfasis</a:t>
          </a:r>
        </a:p>
      </dgm:t>
    </dgm:pt>
    <dgm:pt modelId="{827AF208-796A-47D7-9AD9-F2E9ECA6033E}" type="parTrans" cxnId="{31AB00EE-978C-466D-B29A-19AF1E1BE43D}">
      <dgm:prSet/>
      <dgm:spPr/>
      <dgm:t>
        <a:bodyPr/>
        <a:lstStyle/>
        <a:p>
          <a:endParaRPr lang="es-MX"/>
        </a:p>
      </dgm:t>
    </dgm:pt>
    <dgm:pt modelId="{2CD91DA5-B32A-4EF8-8A30-A81BE2EF343E}" type="sibTrans" cxnId="{31AB00EE-978C-466D-B29A-19AF1E1BE43D}">
      <dgm:prSet/>
      <dgm:spPr/>
      <dgm:t>
        <a:bodyPr/>
        <a:lstStyle/>
        <a:p>
          <a:endParaRPr lang="es-MX"/>
        </a:p>
      </dgm:t>
    </dgm:pt>
    <dgm:pt modelId="{AB1CF36E-B113-4491-901A-F6C702E8DC96}">
      <dgm:prSet phldrT="[Texto]"/>
      <dgm:spPr>
        <a:solidFill>
          <a:schemeClr val="bg1">
            <a:lumMod val="50000"/>
          </a:schemeClr>
        </a:solidFill>
        <a:ln>
          <a:noFill/>
        </a:ln>
        <a:effectLst>
          <a:softEdge rad="63500"/>
        </a:effectLst>
      </dgm:spPr>
      <dgm:t>
        <a:bodyPr/>
        <a:lstStyle/>
        <a:p>
          <a:r>
            <a:rPr lang="es-MX" dirty="0">
              <a:latin typeface="Arial" panose="020B0604020202020204" pitchFamily="34" charset="0"/>
              <a:cs typeface="Arial" panose="020B0604020202020204" pitchFamily="34" charset="0"/>
            </a:rPr>
            <a:t>Avance y cumplimiento metas</a:t>
          </a:r>
        </a:p>
      </dgm:t>
    </dgm:pt>
    <dgm:pt modelId="{03071F43-CAAB-4BD4-BB56-01AA296DD790}" type="parTrans" cxnId="{B44911FC-1C72-4A7A-8583-CC3BFD7E5AAC}">
      <dgm:prSet/>
      <dgm:spPr/>
      <dgm:t>
        <a:bodyPr/>
        <a:lstStyle/>
        <a:p>
          <a:endParaRPr lang="es-MX"/>
        </a:p>
      </dgm:t>
    </dgm:pt>
    <dgm:pt modelId="{CA753A49-CA0B-48AC-93A1-0161241F9C97}" type="sibTrans" cxnId="{B44911FC-1C72-4A7A-8583-CC3BFD7E5AAC}">
      <dgm:prSet/>
      <dgm:spPr/>
      <dgm:t>
        <a:bodyPr/>
        <a:lstStyle/>
        <a:p>
          <a:endParaRPr lang="es-MX"/>
        </a:p>
      </dgm:t>
    </dgm:pt>
    <dgm:pt modelId="{586A1B8F-567F-452C-9896-45C42000BF6F}" type="pres">
      <dgm:prSet presAssocID="{F0212ECA-F1FD-4DA6-81BB-82156CEAFEA3}" presName="Name0" presStyleCnt="0">
        <dgm:presLayoutVars>
          <dgm:dir/>
          <dgm:animLvl val="lvl"/>
          <dgm:resizeHandles val="exact"/>
        </dgm:presLayoutVars>
      </dgm:prSet>
      <dgm:spPr/>
    </dgm:pt>
    <dgm:pt modelId="{EAF6FB4D-86C4-4CA2-A5F7-74F1FDAD6B75}" type="pres">
      <dgm:prSet presAssocID="{328C2793-E130-40D7-A136-DD24E6449CFB}" presName="parTxOnly" presStyleLbl="node1" presStyleIdx="0" presStyleCnt="3">
        <dgm:presLayoutVars>
          <dgm:chMax val="0"/>
          <dgm:chPref val="0"/>
          <dgm:bulletEnabled val="1"/>
        </dgm:presLayoutVars>
      </dgm:prSet>
      <dgm:spPr/>
    </dgm:pt>
    <dgm:pt modelId="{F779BF7A-D773-44ED-AC8E-FA2B7E9AC6B5}" type="pres">
      <dgm:prSet presAssocID="{DC96ED2D-32F7-4DFD-891C-C15F88783632}" presName="parTxOnlySpace" presStyleCnt="0"/>
      <dgm:spPr/>
    </dgm:pt>
    <dgm:pt modelId="{735227B6-0CE3-4FB8-9F8F-B7CC30EBE4F7}" type="pres">
      <dgm:prSet presAssocID="{77B4DB0C-AF6B-439C-8483-D8EEE2EA7532}" presName="parTxOnly" presStyleLbl="node1" presStyleIdx="1" presStyleCnt="3">
        <dgm:presLayoutVars>
          <dgm:chMax val="0"/>
          <dgm:chPref val="0"/>
          <dgm:bulletEnabled val="1"/>
        </dgm:presLayoutVars>
      </dgm:prSet>
      <dgm:spPr/>
    </dgm:pt>
    <dgm:pt modelId="{A9B69B5C-7BD4-447D-8556-DB886C203909}" type="pres">
      <dgm:prSet presAssocID="{2CD91DA5-B32A-4EF8-8A30-A81BE2EF343E}" presName="parTxOnlySpace" presStyleCnt="0"/>
      <dgm:spPr/>
    </dgm:pt>
    <dgm:pt modelId="{44230301-B45F-42BE-B16D-367A58883C98}" type="pres">
      <dgm:prSet presAssocID="{AB1CF36E-B113-4491-901A-F6C702E8DC96}" presName="parTxOnly" presStyleLbl="node1" presStyleIdx="2" presStyleCnt="3">
        <dgm:presLayoutVars>
          <dgm:chMax val="0"/>
          <dgm:chPref val="0"/>
          <dgm:bulletEnabled val="1"/>
        </dgm:presLayoutVars>
      </dgm:prSet>
      <dgm:spPr/>
    </dgm:pt>
  </dgm:ptLst>
  <dgm:cxnLst>
    <dgm:cxn modelId="{F1E3D238-F76C-4F76-81C5-B0668B00AF4C}" type="presOf" srcId="{328C2793-E130-40D7-A136-DD24E6449CFB}" destId="{EAF6FB4D-86C4-4CA2-A5F7-74F1FDAD6B75}" srcOrd="0" destOrd="0" presId="urn:microsoft.com/office/officeart/2005/8/layout/chevron1"/>
    <dgm:cxn modelId="{7EDCD43B-D11F-44F6-AC2D-9873E2659150}" type="presOf" srcId="{F0212ECA-F1FD-4DA6-81BB-82156CEAFEA3}" destId="{586A1B8F-567F-452C-9896-45C42000BF6F}" srcOrd="0" destOrd="0" presId="urn:microsoft.com/office/officeart/2005/8/layout/chevron1"/>
    <dgm:cxn modelId="{88006AC1-9387-4FF7-883C-73EB5E5533A6}" srcId="{F0212ECA-F1FD-4DA6-81BB-82156CEAFEA3}" destId="{328C2793-E130-40D7-A136-DD24E6449CFB}" srcOrd="0" destOrd="0" parTransId="{237BCFDC-6E6E-4F5D-B2F2-3E8B37B11311}" sibTransId="{DC96ED2D-32F7-4DFD-891C-C15F88783632}"/>
    <dgm:cxn modelId="{31AB00EE-978C-466D-B29A-19AF1E1BE43D}" srcId="{F0212ECA-F1FD-4DA6-81BB-82156CEAFEA3}" destId="{77B4DB0C-AF6B-439C-8483-D8EEE2EA7532}" srcOrd="1" destOrd="0" parTransId="{827AF208-796A-47D7-9AD9-F2E9ECA6033E}" sibTransId="{2CD91DA5-B32A-4EF8-8A30-A81BE2EF343E}"/>
    <dgm:cxn modelId="{3A33C6F1-C339-4D57-A78D-B8358379B8B8}" type="presOf" srcId="{77B4DB0C-AF6B-439C-8483-D8EEE2EA7532}" destId="{735227B6-0CE3-4FB8-9F8F-B7CC30EBE4F7}" srcOrd="0" destOrd="0" presId="urn:microsoft.com/office/officeart/2005/8/layout/chevron1"/>
    <dgm:cxn modelId="{0413C7F8-1155-443A-B22B-D380FDBB2DAB}" type="presOf" srcId="{AB1CF36E-B113-4491-901A-F6C702E8DC96}" destId="{44230301-B45F-42BE-B16D-367A58883C98}" srcOrd="0" destOrd="0" presId="urn:microsoft.com/office/officeart/2005/8/layout/chevron1"/>
    <dgm:cxn modelId="{B44911FC-1C72-4A7A-8583-CC3BFD7E5AAC}" srcId="{F0212ECA-F1FD-4DA6-81BB-82156CEAFEA3}" destId="{AB1CF36E-B113-4491-901A-F6C702E8DC96}" srcOrd="2" destOrd="0" parTransId="{03071F43-CAAB-4BD4-BB56-01AA296DD790}" sibTransId="{CA753A49-CA0B-48AC-93A1-0161241F9C97}"/>
    <dgm:cxn modelId="{2B2F9D64-0772-4163-AE71-B1423AA47154}" type="presParOf" srcId="{586A1B8F-567F-452C-9896-45C42000BF6F}" destId="{EAF6FB4D-86C4-4CA2-A5F7-74F1FDAD6B75}" srcOrd="0" destOrd="0" presId="urn:microsoft.com/office/officeart/2005/8/layout/chevron1"/>
    <dgm:cxn modelId="{8977E286-3BD5-445E-9A9B-425E247C349A}" type="presParOf" srcId="{586A1B8F-567F-452C-9896-45C42000BF6F}" destId="{F779BF7A-D773-44ED-AC8E-FA2B7E9AC6B5}" srcOrd="1" destOrd="0" presId="urn:microsoft.com/office/officeart/2005/8/layout/chevron1"/>
    <dgm:cxn modelId="{7563C389-8B65-48C8-BD2A-8CB91F6F90C7}" type="presParOf" srcId="{586A1B8F-567F-452C-9896-45C42000BF6F}" destId="{735227B6-0CE3-4FB8-9F8F-B7CC30EBE4F7}" srcOrd="2" destOrd="0" presId="urn:microsoft.com/office/officeart/2005/8/layout/chevron1"/>
    <dgm:cxn modelId="{7A6B87AE-5104-418A-8D11-C5FD018CAC84}" type="presParOf" srcId="{586A1B8F-567F-452C-9896-45C42000BF6F}" destId="{A9B69B5C-7BD4-447D-8556-DB886C203909}" srcOrd="3" destOrd="0" presId="urn:microsoft.com/office/officeart/2005/8/layout/chevron1"/>
    <dgm:cxn modelId="{2498CF87-ADB4-4806-A187-EB16C34B7C0B}" type="presParOf" srcId="{586A1B8F-567F-452C-9896-45C42000BF6F}" destId="{44230301-B45F-42BE-B16D-367A58883C9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29D48A-610F-41B8-82E6-38E856AD1C83}" type="doc">
      <dgm:prSet loTypeId="urn:microsoft.com/office/officeart/2005/8/layout/arrow2" loCatId="process" qsTypeId="urn:microsoft.com/office/officeart/2005/8/quickstyle/simple1" qsCatId="simple" csTypeId="urn:microsoft.com/office/officeart/2005/8/colors/accent6_2" csCatId="accent6" phldr="1"/>
      <dgm:spPr/>
      <dgm:t>
        <a:bodyPr/>
        <a:lstStyle/>
        <a:p>
          <a:endParaRPr lang="es-MX"/>
        </a:p>
      </dgm:t>
    </dgm:pt>
    <dgm:pt modelId="{EDDD2615-6EC3-424B-9EA3-B8D9D6A0C519}">
      <dgm:prSet phldrT="[Texto]" custT="1"/>
      <dgm:spPr/>
      <dgm:t>
        <a:bodyPr/>
        <a:lstStyle/>
        <a:p>
          <a:r>
            <a:rPr lang="es-MX" sz="1800" b="1" dirty="0"/>
            <a:t>Autoevaluación</a:t>
          </a:r>
          <a:endParaRPr lang="es-MX" sz="1200" b="1" dirty="0"/>
        </a:p>
      </dgm:t>
    </dgm:pt>
    <dgm:pt modelId="{7949A1F3-93C6-4B04-9D4B-A136BE8908D5}" type="parTrans" cxnId="{18C45FB5-9BE9-4DFF-A43E-C7624FC03BBC}">
      <dgm:prSet/>
      <dgm:spPr/>
      <dgm:t>
        <a:bodyPr/>
        <a:lstStyle/>
        <a:p>
          <a:endParaRPr lang="es-MX"/>
        </a:p>
      </dgm:t>
    </dgm:pt>
    <dgm:pt modelId="{8DAEFA1C-1E5B-494C-B6E7-51A0738B4A5B}" type="sibTrans" cxnId="{18C45FB5-9BE9-4DFF-A43E-C7624FC03BBC}">
      <dgm:prSet/>
      <dgm:spPr/>
      <dgm:t>
        <a:bodyPr/>
        <a:lstStyle/>
        <a:p>
          <a:endParaRPr lang="es-MX"/>
        </a:p>
      </dgm:t>
    </dgm:pt>
    <dgm:pt modelId="{0679AFCF-BA5B-409A-8F03-94131C4EF2EC}">
      <dgm:prSet phldrT="[Texto]" custT="1"/>
      <dgm:spPr/>
      <dgm:t>
        <a:bodyPr/>
        <a:lstStyle/>
        <a:p>
          <a:r>
            <a:rPr lang="es-MX" sz="1800" b="1" dirty="0"/>
            <a:t>Planeación</a:t>
          </a:r>
          <a:endParaRPr lang="es-MX" sz="2000" b="1" dirty="0"/>
        </a:p>
      </dgm:t>
    </dgm:pt>
    <dgm:pt modelId="{9851486A-8AC0-4D60-9F29-2264BCDD8FEF}" type="parTrans" cxnId="{112AEC6F-EAFC-4212-805F-E00108C4B969}">
      <dgm:prSet/>
      <dgm:spPr/>
      <dgm:t>
        <a:bodyPr/>
        <a:lstStyle/>
        <a:p>
          <a:endParaRPr lang="es-MX"/>
        </a:p>
      </dgm:t>
    </dgm:pt>
    <dgm:pt modelId="{304E64C4-B235-40A1-965E-30958AC6B30C}" type="sibTrans" cxnId="{112AEC6F-EAFC-4212-805F-E00108C4B969}">
      <dgm:prSet/>
      <dgm:spPr/>
      <dgm:t>
        <a:bodyPr/>
        <a:lstStyle/>
        <a:p>
          <a:endParaRPr lang="es-MX"/>
        </a:p>
      </dgm:t>
    </dgm:pt>
    <dgm:pt modelId="{5257A369-F5E2-4579-897B-3BE6C9AE359F}">
      <dgm:prSet phldrT="[Texto]" custT="1"/>
      <dgm:spPr/>
      <dgm:t>
        <a:bodyPr/>
        <a:lstStyle/>
        <a:p>
          <a:r>
            <a:rPr lang="es-MX" sz="1600" b="1" dirty="0"/>
            <a:t>Proyecto Integral</a:t>
          </a:r>
        </a:p>
      </dgm:t>
    </dgm:pt>
    <dgm:pt modelId="{30D599F2-436F-4217-88D0-2F2ED1FC9F50}" type="parTrans" cxnId="{AC33D6BE-91D7-4351-8A9B-EEEC5CDF82A7}">
      <dgm:prSet/>
      <dgm:spPr/>
      <dgm:t>
        <a:bodyPr/>
        <a:lstStyle/>
        <a:p>
          <a:endParaRPr lang="es-MX"/>
        </a:p>
      </dgm:t>
    </dgm:pt>
    <dgm:pt modelId="{78633BD1-CECA-4F43-9541-05694AFBADB5}" type="sibTrans" cxnId="{AC33D6BE-91D7-4351-8A9B-EEEC5CDF82A7}">
      <dgm:prSet/>
      <dgm:spPr/>
      <dgm:t>
        <a:bodyPr/>
        <a:lstStyle/>
        <a:p>
          <a:endParaRPr lang="es-MX"/>
        </a:p>
      </dgm:t>
    </dgm:pt>
    <dgm:pt modelId="{3E4E0270-E9C9-41F9-896E-70AF3744D465}">
      <dgm:prSet phldrT="[Texto]" custT="1"/>
      <dgm:spPr/>
      <dgm:t>
        <a:bodyPr/>
        <a:lstStyle/>
        <a:p>
          <a:r>
            <a:rPr lang="es-MX" sz="1600" b="1" dirty="0">
              <a:solidFill>
                <a:sysClr val="windowText" lastClr="000000"/>
              </a:solidFill>
            </a:rPr>
            <a:t>Integralidad</a:t>
          </a:r>
        </a:p>
      </dgm:t>
    </dgm:pt>
    <dgm:pt modelId="{8E38AF4A-5ACB-4F2C-BC1B-4FCAF5AE2F8F}" type="parTrans" cxnId="{4AE73877-FA83-47A4-B5CE-679222B61F4C}">
      <dgm:prSet/>
      <dgm:spPr/>
      <dgm:t>
        <a:bodyPr/>
        <a:lstStyle/>
        <a:p>
          <a:endParaRPr lang="es-MX"/>
        </a:p>
      </dgm:t>
    </dgm:pt>
    <dgm:pt modelId="{F6A300BE-723D-48C5-93B7-EFF250301666}" type="sibTrans" cxnId="{4AE73877-FA83-47A4-B5CE-679222B61F4C}">
      <dgm:prSet/>
      <dgm:spPr/>
      <dgm:t>
        <a:bodyPr/>
        <a:lstStyle/>
        <a:p>
          <a:endParaRPr lang="es-MX"/>
        </a:p>
      </dgm:t>
    </dgm:pt>
    <dgm:pt modelId="{7863ED0A-41ED-497F-95DC-DDF288EA1F8C}" type="pres">
      <dgm:prSet presAssocID="{D429D48A-610F-41B8-82E6-38E856AD1C83}" presName="arrowDiagram" presStyleCnt="0">
        <dgm:presLayoutVars>
          <dgm:chMax val="5"/>
          <dgm:dir/>
          <dgm:resizeHandles val="exact"/>
        </dgm:presLayoutVars>
      </dgm:prSet>
      <dgm:spPr/>
    </dgm:pt>
    <dgm:pt modelId="{486C2AC3-04C0-483F-BB3C-26CC9AF6122F}" type="pres">
      <dgm:prSet presAssocID="{D429D48A-610F-41B8-82E6-38E856AD1C83}" presName="arrow" presStyleLbl="bgShp" presStyleIdx="0" presStyleCnt="1" custScaleY="103084" custLinFactNeighborX="-22791" custLinFactNeighborY="4267"/>
      <dgm:spPr/>
    </dgm:pt>
    <dgm:pt modelId="{061E9682-EDA4-415C-80DF-9D1E378B4C70}" type="pres">
      <dgm:prSet presAssocID="{D429D48A-610F-41B8-82E6-38E856AD1C83}" presName="arrowDiagram4" presStyleCnt="0"/>
      <dgm:spPr/>
    </dgm:pt>
    <dgm:pt modelId="{B2B60478-AD86-485C-A116-C062658FC98F}" type="pres">
      <dgm:prSet presAssocID="{EDDD2615-6EC3-424B-9EA3-B8D9D6A0C519}" presName="bullet4a" presStyleLbl="node1" presStyleIdx="0" presStyleCnt="4" custLinFactY="33381" custLinFactNeighborX="-52641" custLinFactNeighborY="100000"/>
      <dgm:spPr>
        <a:solidFill>
          <a:srgbClr val="007A33"/>
        </a:solidFill>
        <a:ln>
          <a:noFill/>
        </a:ln>
        <a:effectLst/>
        <a:scene3d>
          <a:camera prst="orthographicFront">
            <a:rot lat="0" lon="0" rev="0"/>
          </a:camera>
          <a:lightRig rig="contrasting" dir="t">
            <a:rot lat="0" lon="0" rev="7800000"/>
          </a:lightRig>
        </a:scene3d>
        <a:sp3d>
          <a:bevelT w="139700" h="139700"/>
        </a:sp3d>
      </dgm:spPr>
    </dgm:pt>
    <dgm:pt modelId="{08ED22BE-4164-405D-B5E2-8D2CC0BCEDC3}" type="pres">
      <dgm:prSet presAssocID="{EDDD2615-6EC3-424B-9EA3-B8D9D6A0C519}" presName="textBox4a" presStyleLbl="revTx" presStyleIdx="0" presStyleCnt="4" custScaleX="232709" custScaleY="68128" custLinFactNeighborX="8592" custLinFactNeighborY="8027">
        <dgm:presLayoutVars>
          <dgm:bulletEnabled val="1"/>
        </dgm:presLayoutVars>
      </dgm:prSet>
      <dgm:spPr/>
    </dgm:pt>
    <dgm:pt modelId="{9B301DFB-53D7-4274-9315-0BAD62FF352F}" type="pres">
      <dgm:prSet presAssocID="{0679AFCF-BA5B-409A-8F03-94131C4EF2EC}" presName="bullet4b" presStyleLbl="node1" presStyleIdx="1" presStyleCnt="4"/>
      <dgm:spPr>
        <a:solidFill>
          <a:srgbClr val="007A33"/>
        </a:solidFill>
        <a:ln>
          <a:noFill/>
        </a:ln>
        <a:effectLst/>
        <a:scene3d>
          <a:camera prst="orthographicFront">
            <a:rot lat="0" lon="0" rev="0"/>
          </a:camera>
          <a:lightRig rig="contrasting" dir="t">
            <a:rot lat="0" lon="0" rev="7800000"/>
          </a:lightRig>
        </a:scene3d>
        <a:sp3d>
          <a:bevelT w="139700" h="139700"/>
        </a:sp3d>
      </dgm:spPr>
    </dgm:pt>
    <dgm:pt modelId="{E7B1846B-CBBA-4093-8899-507E3B5DFA96}" type="pres">
      <dgm:prSet presAssocID="{0679AFCF-BA5B-409A-8F03-94131C4EF2EC}" presName="textBox4b" presStyleLbl="revTx" presStyleIdx="1" presStyleCnt="4" custScaleX="122729" custLinFactNeighborX="-31624" custLinFactNeighborY="24183">
        <dgm:presLayoutVars>
          <dgm:bulletEnabled val="1"/>
        </dgm:presLayoutVars>
      </dgm:prSet>
      <dgm:spPr/>
    </dgm:pt>
    <dgm:pt modelId="{7CCD5B02-7CFD-4B23-BA16-C96858508521}" type="pres">
      <dgm:prSet presAssocID="{5257A369-F5E2-4579-897B-3BE6C9AE359F}" presName="bullet4c" presStyleLbl="node1" presStyleIdx="2" presStyleCnt="4" custLinFactNeighborX="-41120" custLinFactNeighborY="4479"/>
      <dgm:spPr>
        <a:solidFill>
          <a:srgbClr val="007A33"/>
        </a:solidFill>
        <a:ln>
          <a:noFill/>
        </a:ln>
        <a:effectLst/>
        <a:scene3d>
          <a:camera prst="orthographicFront">
            <a:rot lat="0" lon="0" rev="0"/>
          </a:camera>
          <a:lightRig rig="contrasting" dir="t">
            <a:rot lat="0" lon="0" rev="7800000"/>
          </a:lightRig>
        </a:scene3d>
        <a:sp3d>
          <a:bevelT w="139700" h="139700"/>
        </a:sp3d>
      </dgm:spPr>
    </dgm:pt>
    <dgm:pt modelId="{F47F0A6A-BAD3-4EA7-BA52-45A6E622CCCD}" type="pres">
      <dgm:prSet presAssocID="{5257A369-F5E2-4579-897B-3BE6C9AE359F}" presName="textBox4c" presStyleLbl="revTx" presStyleIdx="2" presStyleCnt="4" custScaleX="139401" custLinFactNeighborX="-30698" custLinFactNeighborY="11272">
        <dgm:presLayoutVars>
          <dgm:bulletEnabled val="1"/>
        </dgm:presLayoutVars>
      </dgm:prSet>
      <dgm:spPr/>
    </dgm:pt>
    <dgm:pt modelId="{17DB6EA1-14BA-4F20-B1DA-F9E143426E2C}" type="pres">
      <dgm:prSet presAssocID="{3E4E0270-E9C9-41F9-896E-70AF3744D465}" presName="bullet4d" presStyleLbl="node1" presStyleIdx="3" presStyleCnt="4" custLinFactX="97498" custLinFactNeighborX="100000" custLinFactNeighborY="-61383"/>
      <dgm:spPr>
        <a:solidFill>
          <a:srgbClr val="007A33"/>
        </a:solidFill>
        <a:ln>
          <a:noFill/>
        </a:ln>
        <a:effectLst/>
        <a:scene3d>
          <a:camera prst="orthographicFront">
            <a:rot lat="0" lon="0" rev="0"/>
          </a:camera>
          <a:lightRig rig="contrasting" dir="t">
            <a:rot lat="0" lon="0" rev="7800000"/>
          </a:lightRig>
        </a:scene3d>
        <a:sp3d>
          <a:bevelT w="139700" h="139700"/>
        </a:sp3d>
      </dgm:spPr>
    </dgm:pt>
    <dgm:pt modelId="{2175BFDF-A2F1-4A0E-8819-47F64B5FE406}" type="pres">
      <dgm:prSet presAssocID="{3E4E0270-E9C9-41F9-896E-70AF3744D465}" presName="textBox4d" presStyleLbl="revTx" presStyleIdx="3" presStyleCnt="4" custScaleX="134337" custScaleY="93169" custLinFactNeighborX="-4413" custLinFactNeighborY="-2168">
        <dgm:presLayoutVars>
          <dgm:bulletEnabled val="1"/>
        </dgm:presLayoutVars>
      </dgm:prSet>
      <dgm:spPr/>
    </dgm:pt>
  </dgm:ptLst>
  <dgm:cxnLst>
    <dgm:cxn modelId="{72A96A13-2F4C-4E27-9B89-67EE826C44F4}" type="presOf" srcId="{D429D48A-610F-41B8-82E6-38E856AD1C83}" destId="{7863ED0A-41ED-497F-95DC-DDF288EA1F8C}" srcOrd="0" destOrd="0" presId="urn:microsoft.com/office/officeart/2005/8/layout/arrow2"/>
    <dgm:cxn modelId="{A15DE169-96E7-4F0A-8959-2C70AAC1C391}" type="presOf" srcId="{5257A369-F5E2-4579-897B-3BE6C9AE359F}" destId="{F47F0A6A-BAD3-4EA7-BA52-45A6E622CCCD}" srcOrd="0" destOrd="0" presId="urn:microsoft.com/office/officeart/2005/8/layout/arrow2"/>
    <dgm:cxn modelId="{112AEC6F-EAFC-4212-805F-E00108C4B969}" srcId="{D429D48A-610F-41B8-82E6-38E856AD1C83}" destId="{0679AFCF-BA5B-409A-8F03-94131C4EF2EC}" srcOrd="1" destOrd="0" parTransId="{9851486A-8AC0-4D60-9F29-2264BCDD8FEF}" sibTransId="{304E64C4-B235-40A1-965E-30958AC6B30C}"/>
    <dgm:cxn modelId="{4AE73877-FA83-47A4-B5CE-679222B61F4C}" srcId="{D429D48A-610F-41B8-82E6-38E856AD1C83}" destId="{3E4E0270-E9C9-41F9-896E-70AF3744D465}" srcOrd="3" destOrd="0" parTransId="{8E38AF4A-5ACB-4F2C-BC1B-4FCAF5AE2F8F}" sibTransId="{F6A300BE-723D-48C5-93B7-EFF250301666}"/>
    <dgm:cxn modelId="{55275E8B-E363-4C02-BB63-F567D4684BA1}" type="presOf" srcId="{0679AFCF-BA5B-409A-8F03-94131C4EF2EC}" destId="{E7B1846B-CBBA-4093-8899-507E3B5DFA96}" srcOrd="0" destOrd="0" presId="urn:microsoft.com/office/officeart/2005/8/layout/arrow2"/>
    <dgm:cxn modelId="{18C45FB5-9BE9-4DFF-A43E-C7624FC03BBC}" srcId="{D429D48A-610F-41B8-82E6-38E856AD1C83}" destId="{EDDD2615-6EC3-424B-9EA3-B8D9D6A0C519}" srcOrd="0" destOrd="0" parTransId="{7949A1F3-93C6-4B04-9D4B-A136BE8908D5}" sibTransId="{8DAEFA1C-1E5B-494C-B6E7-51A0738B4A5B}"/>
    <dgm:cxn modelId="{324759B5-0096-4E4A-A50C-4E6BF9CB7062}" type="presOf" srcId="{EDDD2615-6EC3-424B-9EA3-B8D9D6A0C519}" destId="{08ED22BE-4164-405D-B5E2-8D2CC0BCEDC3}" srcOrd="0" destOrd="0" presId="urn:microsoft.com/office/officeart/2005/8/layout/arrow2"/>
    <dgm:cxn modelId="{AC33D6BE-91D7-4351-8A9B-EEEC5CDF82A7}" srcId="{D429D48A-610F-41B8-82E6-38E856AD1C83}" destId="{5257A369-F5E2-4579-897B-3BE6C9AE359F}" srcOrd="2" destOrd="0" parTransId="{30D599F2-436F-4217-88D0-2F2ED1FC9F50}" sibTransId="{78633BD1-CECA-4F43-9541-05694AFBADB5}"/>
    <dgm:cxn modelId="{4846F1C4-2E62-430A-9A10-B4C56B15A232}" type="presOf" srcId="{3E4E0270-E9C9-41F9-896E-70AF3744D465}" destId="{2175BFDF-A2F1-4A0E-8819-47F64B5FE406}" srcOrd="0" destOrd="0" presId="urn:microsoft.com/office/officeart/2005/8/layout/arrow2"/>
    <dgm:cxn modelId="{FC4F4DEB-48B8-4876-B554-5C290E49540B}" type="presParOf" srcId="{7863ED0A-41ED-497F-95DC-DDF288EA1F8C}" destId="{486C2AC3-04C0-483F-BB3C-26CC9AF6122F}" srcOrd="0" destOrd="0" presId="urn:microsoft.com/office/officeart/2005/8/layout/arrow2"/>
    <dgm:cxn modelId="{F47AD287-061B-4585-AEF0-B77E392235A2}" type="presParOf" srcId="{7863ED0A-41ED-497F-95DC-DDF288EA1F8C}" destId="{061E9682-EDA4-415C-80DF-9D1E378B4C70}" srcOrd="1" destOrd="0" presId="urn:microsoft.com/office/officeart/2005/8/layout/arrow2"/>
    <dgm:cxn modelId="{1268733B-59FF-4408-ADE4-7F59738D6B34}" type="presParOf" srcId="{061E9682-EDA4-415C-80DF-9D1E378B4C70}" destId="{B2B60478-AD86-485C-A116-C062658FC98F}" srcOrd="0" destOrd="0" presId="urn:microsoft.com/office/officeart/2005/8/layout/arrow2"/>
    <dgm:cxn modelId="{326CA592-AFDF-449C-AA39-FB551CC6FEFE}" type="presParOf" srcId="{061E9682-EDA4-415C-80DF-9D1E378B4C70}" destId="{08ED22BE-4164-405D-B5E2-8D2CC0BCEDC3}" srcOrd="1" destOrd="0" presId="urn:microsoft.com/office/officeart/2005/8/layout/arrow2"/>
    <dgm:cxn modelId="{2F15D7CB-5D6F-48AD-AC53-36886CC0B88E}" type="presParOf" srcId="{061E9682-EDA4-415C-80DF-9D1E378B4C70}" destId="{9B301DFB-53D7-4274-9315-0BAD62FF352F}" srcOrd="2" destOrd="0" presId="urn:microsoft.com/office/officeart/2005/8/layout/arrow2"/>
    <dgm:cxn modelId="{047732DA-CB1B-40CF-AB2F-F0085205B5FD}" type="presParOf" srcId="{061E9682-EDA4-415C-80DF-9D1E378B4C70}" destId="{E7B1846B-CBBA-4093-8899-507E3B5DFA96}" srcOrd="3" destOrd="0" presId="urn:microsoft.com/office/officeart/2005/8/layout/arrow2"/>
    <dgm:cxn modelId="{09B60194-4802-4102-A30E-D2431E8BF418}" type="presParOf" srcId="{061E9682-EDA4-415C-80DF-9D1E378B4C70}" destId="{7CCD5B02-7CFD-4B23-BA16-C96858508521}" srcOrd="4" destOrd="0" presId="urn:microsoft.com/office/officeart/2005/8/layout/arrow2"/>
    <dgm:cxn modelId="{59FFB70A-9281-44C2-94B8-38F34344F695}" type="presParOf" srcId="{061E9682-EDA4-415C-80DF-9D1E378B4C70}" destId="{F47F0A6A-BAD3-4EA7-BA52-45A6E622CCCD}" srcOrd="5" destOrd="0" presId="urn:microsoft.com/office/officeart/2005/8/layout/arrow2"/>
    <dgm:cxn modelId="{F1B5BAAD-FEBF-464F-8E69-DDFE442E0F4D}" type="presParOf" srcId="{061E9682-EDA4-415C-80DF-9D1E378B4C70}" destId="{17DB6EA1-14BA-4F20-B1DA-F9E143426E2C}" srcOrd="6" destOrd="0" presId="urn:microsoft.com/office/officeart/2005/8/layout/arrow2"/>
    <dgm:cxn modelId="{CDD5E783-5B6B-4D6C-BD3D-0DFB20088407}" type="presParOf" srcId="{061E9682-EDA4-415C-80DF-9D1E378B4C70}" destId="{2175BFDF-A2F1-4A0E-8819-47F64B5FE406}"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tyle>
          <a:lnRef idx="3">
            <a:schemeClr val="lt1"/>
          </a:lnRef>
          <a:fillRef idx="1">
            <a:schemeClr val="accent3"/>
          </a:fillRef>
          <a:effectRef idx="1">
            <a:schemeClr val="accent3"/>
          </a:effectRef>
          <a:fontRef idx="minor">
            <a:schemeClr val="lt1"/>
          </a:fontRef>
        </dgm:style>
      </dgm:prSet>
      <dgm:spPr>
        <a:ln/>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Definir</a:t>
          </a:r>
        </a:p>
      </dgm:t>
    </dgm:pt>
    <dgm:pt modelId="{6E434B21-E687-4146-A575-01681DBBBC41}" type="parTrans" cxnId="{E07372D8-A618-496F-8C91-84744B077574}">
      <dgm:prSet/>
      <dgm:spPr/>
      <dgm:t>
        <a:bodyPr/>
        <a:lstStyle/>
        <a:p>
          <a:endParaRPr lang="es-ES_tradnl" noProof="0"/>
        </a:p>
      </dgm:t>
    </dgm:pt>
    <dgm:pt modelId="{16C4C80D-00D1-443C-A969-4489A814F229}" type="sibTrans" cxnId="{E07372D8-A618-496F-8C91-84744B077574}">
      <dgm:prSet/>
      <dgm:spPr/>
      <dgm:t>
        <a:bodyPr/>
        <a:lstStyle/>
        <a:p>
          <a:endParaRPr lang="es-ES_tradnl" noProof="0"/>
        </a:p>
      </dgm:t>
    </dgm:pt>
    <dgm:pt modelId="{5B3A6A8A-E771-4D31-9211-6426EC1D3009}">
      <dgm:prSet phldrT="[Text]" custT="1"/>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Políticas actuales</a:t>
          </a:r>
        </a:p>
      </dgm:t>
    </dgm:pt>
    <dgm:pt modelId="{89C15884-2459-4268-8F6B-CF75D9C5CD8B}" type="parTrans" cxnId="{84EDA9F8-4B9E-454D-84D6-13E56B79738F}">
      <dgm:prSet/>
      <dgm:spPr/>
      <dgm:t>
        <a:bodyPr/>
        <a:lstStyle/>
        <a:p>
          <a:endParaRPr lang="es-ES_tradnl" noProof="0"/>
        </a:p>
      </dgm:t>
    </dgm:pt>
    <dgm:pt modelId="{C7284EAD-E7F8-47F8-80AA-3DB5EE7910A7}" type="sibTrans" cxnId="{84EDA9F8-4B9E-454D-84D6-13E56B79738F}">
      <dgm:prSet/>
      <dgm:spPr/>
      <dgm:t>
        <a:bodyPr/>
        <a:lstStyle/>
        <a:p>
          <a:endParaRPr lang="es-ES_tradnl" noProof="0"/>
        </a:p>
      </dgm:t>
    </dgm:pt>
    <dgm:pt modelId="{793E1329-EE07-4D46-B962-72F9BF9D6F6B}">
      <dgm:prSet phldrT="[Text]" custT="1">
        <dgm:style>
          <a:lnRef idx="3">
            <a:schemeClr val="lt1"/>
          </a:lnRef>
          <a:fillRef idx="1">
            <a:schemeClr val="accent5"/>
          </a:fillRef>
          <a:effectRef idx="1">
            <a:schemeClr val="accent5"/>
          </a:effectRef>
          <a:fontRef idx="minor">
            <a:schemeClr val="lt1"/>
          </a:fontRef>
        </dgm:style>
      </dgm:prSet>
      <dgm:spPr>
        <a:solidFill>
          <a:srgbClr val="BA0C2F"/>
        </a:solidFill>
        <a:ln/>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Atender</a:t>
          </a:r>
        </a:p>
      </dgm:t>
    </dgm:pt>
    <dgm:pt modelId="{1157B75B-7941-4E2C-B109-A90618127076}" type="parTrans" cxnId="{4E118BDD-33AA-4A12-9BEB-CAA9C7565B2E}">
      <dgm:prSet/>
      <dgm:spPr/>
      <dgm:t>
        <a:bodyPr/>
        <a:lstStyle/>
        <a:p>
          <a:endParaRPr lang="es-ES_tradnl" noProof="0"/>
        </a:p>
      </dgm:t>
    </dgm:pt>
    <dgm:pt modelId="{C6069D9C-7FB0-4D41-8237-8B696767F240}" type="sibTrans" cxnId="{4E118BDD-33AA-4A12-9BEB-CAA9C7565B2E}">
      <dgm:prSet/>
      <dgm:spPr/>
      <dgm:t>
        <a:bodyPr/>
        <a:lstStyle/>
        <a:p>
          <a:endParaRPr lang="es-ES_tradnl" noProof="0"/>
        </a:p>
      </dgm:t>
    </dgm:pt>
    <dgm:pt modelId="{5F15946C-ECA8-4220-AEA4-F5D4FACB1025}">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Énfasis que las políticas atienden</a:t>
          </a:r>
        </a:p>
      </dgm:t>
    </dgm:pt>
    <dgm:pt modelId="{B5B0E041-DDED-4613-878E-C5C02CCD6966}" type="parTrans" cxnId="{3C2A480C-CA4C-4F46-A2F0-1A98B506FF49}">
      <dgm:prSet/>
      <dgm:spPr/>
      <dgm:t>
        <a:bodyPr/>
        <a:lstStyle/>
        <a:p>
          <a:endParaRPr lang="es-ES_tradnl" noProof="0"/>
        </a:p>
      </dgm:t>
    </dgm:pt>
    <dgm:pt modelId="{615AE4D8-C7A9-4150-AE06-25520398D110}" type="sibTrans" cxnId="{3C2A480C-CA4C-4F46-A2F0-1A98B506FF49}">
      <dgm:prSet/>
      <dgm:spPr/>
      <dgm:t>
        <a:bodyPr/>
        <a:lstStyle/>
        <a:p>
          <a:endParaRPr lang="es-ES_tradnl" noProof="0"/>
        </a:p>
      </dgm:t>
    </dgm:pt>
    <dgm:pt modelId="{0B6ECA8C-CF47-4AE6-8BF7-F6E4B5C330F1}">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pPr algn="l" defTabSz="914400">
            <a:buNone/>
          </a:pPr>
          <a:endParaRPr lang="es-ES_tradnl" sz="2200" noProof="0" dirty="0">
            <a:solidFill>
              <a:schemeClr val="bg1">
                <a:lumMod val="50000"/>
              </a:schemeClr>
            </a:solidFill>
            <a:latin typeface="Franklin Gothic Medium Cond" pitchFamily="34" charset="0"/>
          </a:endParaRPr>
        </a:p>
      </dgm:t>
    </dgm:pt>
    <dgm:pt modelId="{F81566DE-A005-4EF4-8C84-79747A016080}" type="parTrans" cxnId="{DE7FCAF7-8C2B-4E30-A332-2914640143B1}">
      <dgm:prSet/>
      <dgm:spPr/>
      <dgm:t>
        <a:bodyPr/>
        <a:lstStyle/>
        <a:p>
          <a:endParaRPr lang="es-ES_tradnl" noProof="0"/>
        </a:p>
      </dgm:t>
    </dgm:pt>
    <dgm:pt modelId="{D1CDC11E-BC1B-4ABD-BF17-8529E605116C}" type="sibTrans" cxnId="{DE7FCAF7-8C2B-4E30-A332-2914640143B1}">
      <dgm:prSet/>
      <dgm:spPr/>
      <dgm:t>
        <a:bodyPr/>
        <a:lstStyle/>
        <a:p>
          <a:endParaRPr lang="es-ES_tradnl" noProof="0"/>
        </a:p>
      </dgm:t>
    </dgm:pt>
    <dgm:pt modelId="{34A12492-4B1D-4ED4-8F17-B61C128A0110}">
      <dgm:prSet phldrT="[Text]" custT="1">
        <dgm:style>
          <a:lnRef idx="3">
            <a:schemeClr val="lt1"/>
          </a:lnRef>
          <a:fillRef idx="1">
            <a:schemeClr val="accent6"/>
          </a:fillRef>
          <a:effectRef idx="1">
            <a:schemeClr val="accent6"/>
          </a:effectRef>
          <a:fontRef idx="minor">
            <a:schemeClr val="lt1"/>
          </a:fontRef>
        </dgm:style>
      </dgm:prSet>
      <dgm:spPr>
        <a:ln/>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Determinar</a:t>
          </a:r>
        </a:p>
      </dgm:t>
    </dgm:pt>
    <dgm:pt modelId="{DF88E912-2858-4166-91CE-FB42DDB6BD2B}" type="parTrans" cxnId="{CFF0642B-4C22-478C-A9E9-20AF81070E2D}">
      <dgm:prSet/>
      <dgm:spPr/>
      <dgm:t>
        <a:bodyPr/>
        <a:lstStyle/>
        <a:p>
          <a:endParaRPr lang="es-ES_tradnl" noProof="0"/>
        </a:p>
      </dgm:t>
    </dgm:pt>
    <dgm:pt modelId="{88128CF8-F1E7-4D0B-9668-81447D845737}" type="sibTrans" cxnId="{CFF0642B-4C22-478C-A9E9-20AF81070E2D}">
      <dgm:prSet/>
      <dgm:spPr/>
      <dgm:t>
        <a:bodyPr/>
        <a:lstStyle/>
        <a:p>
          <a:endParaRPr lang="es-ES_tradnl" noProof="0"/>
        </a:p>
      </dgm:t>
    </dgm:pt>
    <dgm:pt modelId="{E97683F8-A6EB-44EF-99E5-6D53F22F06EE}">
      <dgm:prSet phldrT="[Text]" custT="1"/>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Área de oportunidad</a:t>
          </a:r>
        </a:p>
      </dgm:t>
    </dgm:pt>
    <dgm:pt modelId="{3B404BF0-CE16-4798-B61B-14FB56940D3C}" type="parTrans" cxnId="{745B36FC-D2A2-4FC9-822B-E44CE47A47C4}">
      <dgm:prSet/>
      <dgm:spPr/>
      <dgm:t>
        <a:bodyPr/>
        <a:lstStyle/>
        <a:p>
          <a:endParaRPr lang="es-ES_tradnl" noProof="0"/>
        </a:p>
      </dgm:t>
    </dgm:pt>
    <dgm:pt modelId="{0321986B-7E49-4EE7-8283-2322BC553CAC}" type="sibTrans" cxnId="{745B36FC-D2A2-4FC9-822B-E44CE47A47C4}">
      <dgm:prSet/>
      <dgm:spPr/>
      <dgm:t>
        <a:bodyPr/>
        <a:lstStyle/>
        <a:p>
          <a:endParaRPr lang="es-ES_tradnl" noProof="0"/>
        </a:p>
      </dgm:t>
    </dgm:pt>
    <dgm:pt modelId="{C84E2AF5-E956-4485-8A3F-6FF581AA81BA}">
      <dgm:prSet phldrT="[Text]" custT="1"/>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Fortaleza</a:t>
          </a:r>
        </a:p>
      </dgm:t>
    </dgm:pt>
    <dgm:pt modelId="{25905AA8-4610-4150-87DC-2FA2D2557E59}" type="parTrans" cxnId="{86D80061-1EC6-42CB-B33C-4F0118A247C8}">
      <dgm:prSet/>
      <dgm:spPr/>
      <dgm:t>
        <a:bodyPr/>
        <a:lstStyle/>
        <a:p>
          <a:endParaRPr lang="es-ES_tradnl" noProof="0"/>
        </a:p>
      </dgm:t>
    </dgm:pt>
    <dgm:pt modelId="{06B7340F-5514-44E3-B84E-41D57C8784DC}" type="sibTrans" cxnId="{86D80061-1EC6-42CB-B33C-4F0118A247C8}">
      <dgm:prSet/>
      <dgm:spPr/>
      <dgm:t>
        <a:bodyPr/>
        <a:lstStyle/>
        <a:p>
          <a:endParaRPr lang="es-ES_tradnl" noProof="0"/>
        </a:p>
      </dgm:t>
    </dgm:pt>
    <dgm:pt modelId="{2F2AE14E-3E4A-457E-83CE-87F5AB9C3AB7}">
      <dgm:prSet phldrT="[Text]" custT="1"/>
      <dgm:spPr/>
      <dgm:t>
        <a:bodyPr lIns="3474720" tIns="182880" bIns="182880" anchor="ctr" anchorCtr="0"/>
        <a:lstStyle/>
        <a:p>
          <a:pPr algn="l" defTabSz="914400">
            <a:buNone/>
          </a:pPr>
          <a:endParaRPr lang="es-ES_tradnl" sz="2200" noProof="0" dirty="0">
            <a:solidFill>
              <a:schemeClr val="bg1">
                <a:lumMod val="50000"/>
              </a:schemeClr>
            </a:solidFill>
            <a:latin typeface="Franklin Gothic Medium Cond" pitchFamily="34" charset="0"/>
          </a:endParaRPr>
        </a:p>
      </dgm:t>
    </dgm:pt>
    <dgm:pt modelId="{74006792-CFF2-4ECC-90B2-BAD430F3F811}" type="sibTrans" cxnId="{E5F6D581-9790-4205-906A-4DD5A70BC948}">
      <dgm:prSet/>
      <dgm:spPr/>
      <dgm:t>
        <a:bodyPr/>
        <a:lstStyle/>
        <a:p>
          <a:endParaRPr lang="es-ES_tradnl" noProof="0"/>
        </a:p>
      </dgm:t>
    </dgm:pt>
    <dgm:pt modelId="{11BDD6BF-96C9-43DC-A694-6E0EBE5876AC}" type="parTrans" cxnId="{E5F6D581-9790-4205-906A-4DD5A70BC948}">
      <dgm:prSet/>
      <dgm:spPr/>
      <dgm:t>
        <a:bodyPr/>
        <a:lstStyle/>
        <a:p>
          <a:endParaRPr lang="es-ES_tradnl" noProof="0"/>
        </a:p>
      </dgm:t>
    </dgm:pt>
    <dgm:pt modelId="{064591C5-3136-44E9-8DD7-FC67AC975F92}" type="pres">
      <dgm:prSet presAssocID="{66648E1C-5979-4E96-9B11-19BBA834C7B8}" presName="linear" presStyleCnt="0">
        <dgm:presLayoutVars>
          <dgm:animLvl val="lvl"/>
          <dgm:resizeHandles val="exact"/>
        </dgm:presLayoutVars>
      </dgm:prSet>
      <dgm:spPr/>
    </dgm:pt>
    <dgm:pt modelId="{9D570E31-9E0C-460C-A8AB-7B42020FAA41}" type="pres">
      <dgm:prSet presAssocID="{D1ED71FB-F29A-4551-AB0C-C7A1788139BD}" presName="parentText" presStyleLbl="node1" presStyleIdx="0" presStyleCnt="3" custLinFactNeighborX="6409" custLinFactNeighborY="1231">
        <dgm:presLayoutVars>
          <dgm:chMax val="0"/>
          <dgm:bulletEnabled val="1"/>
        </dgm:presLayoutVars>
      </dgm:prSet>
      <dgm:spPr>
        <a:prstGeom prst="round2DiagRect">
          <a:avLst/>
        </a:prstGeom>
      </dgm:spPr>
    </dgm:pt>
    <dgm:pt modelId="{C83FBA1B-B38F-437C-A4D7-414C5850125B}" type="pres">
      <dgm:prSet presAssocID="{D1ED71FB-F29A-4551-AB0C-C7A1788139BD}" presName="childText" presStyleLbl="revTx" presStyleIdx="0" presStyleCnt="3">
        <dgm:presLayoutVars>
          <dgm:bulletEnabled val="1"/>
        </dgm:presLayoutVars>
      </dgm:prSet>
      <dgm:spPr/>
    </dgm:pt>
    <dgm:pt modelId="{755BC73E-CD31-4BF5-B1C5-4A4ACAA7115F}" type="pres">
      <dgm:prSet presAssocID="{793E1329-EE07-4D46-B962-72F9BF9D6F6B}" presName="parentText" presStyleLbl="node1" presStyleIdx="1" presStyleCnt="3">
        <dgm:presLayoutVars>
          <dgm:chMax val="0"/>
          <dgm:bulletEnabled val="1"/>
        </dgm:presLayoutVars>
      </dgm:prSet>
      <dgm:spPr>
        <a:prstGeom prst="round2DiagRect">
          <a:avLst/>
        </a:prstGeom>
      </dgm:spPr>
    </dgm:pt>
    <dgm:pt modelId="{7446473B-C5F4-406F-AC14-BD4F036A6A94}" type="pres">
      <dgm:prSet presAssocID="{793E1329-EE07-4D46-B962-72F9BF9D6F6B}" presName="childText" presStyleLbl="revTx" presStyleIdx="1" presStyleCnt="3">
        <dgm:presLayoutVars>
          <dgm:bulletEnabled val="1"/>
        </dgm:presLayoutVars>
      </dgm:prSet>
      <dgm:spPr/>
    </dgm:pt>
    <dgm:pt modelId="{396B8186-5A51-43CF-804C-BC101821A790}" type="pres">
      <dgm:prSet presAssocID="{34A12492-4B1D-4ED4-8F17-B61C128A0110}" presName="parentText" presStyleLbl="node1" presStyleIdx="2" presStyleCnt="3">
        <dgm:presLayoutVars>
          <dgm:chMax val="0"/>
          <dgm:bulletEnabled val="1"/>
        </dgm:presLayoutVars>
      </dgm:prSet>
      <dgm:spPr>
        <a:prstGeom prst="round2DiagRect">
          <a:avLst/>
        </a:prstGeom>
      </dgm:spPr>
    </dgm:pt>
    <dgm:pt modelId="{48EDEDC3-1590-451D-A055-5F7567D62FD1}" type="pres">
      <dgm:prSet presAssocID="{34A12492-4B1D-4ED4-8F17-B61C128A0110}" presName="childText" presStyleLbl="revTx" presStyleIdx="2" presStyleCnt="3">
        <dgm:presLayoutVars>
          <dgm:bulletEnabled val="1"/>
        </dgm:presLayoutVars>
      </dgm:prSet>
      <dgm:spPr/>
    </dgm:pt>
  </dgm:ptLst>
  <dgm:cxnLst>
    <dgm:cxn modelId="{31B3E101-9693-4D5A-90F1-8E88A8B0E0EC}" type="presOf" srcId="{C84E2AF5-E956-4485-8A3F-6FF581AA81BA}" destId="{48EDEDC3-1590-451D-A055-5F7567D62FD1}" srcOrd="0" destOrd="1" presId="urn:microsoft.com/office/officeart/2005/8/layout/vList2"/>
    <dgm:cxn modelId="{3C2A480C-CA4C-4F46-A2F0-1A98B506FF49}" srcId="{793E1329-EE07-4D46-B962-72F9BF9D6F6B}" destId="{5F15946C-ECA8-4220-AEA4-F5D4FACB1025}" srcOrd="0" destOrd="0" parTransId="{B5B0E041-DDED-4613-878E-C5C02CCD6966}" sibTransId="{615AE4D8-C7A9-4150-AE06-25520398D110}"/>
    <dgm:cxn modelId="{CFF0642B-4C22-478C-A9E9-20AF81070E2D}" srcId="{66648E1C-5979-4E96-9B11-19BBA834C7B8}" destId="{34A12492-4B1D-4ED4-8F17-B61C128A0110}" srcOrd="2" destOrd="0" parTransId="{DF88E912-2858-4166-91CE-FB42DDB6BD2B}" sibTransId="{88128CF8-F1E7-4D0B-9668-81447D845737}"/>
    <dgm:cxn modelId="{8FB4512B-C941-4605-A4BF-82910147D65F}" type="presOf" srcId="{5B3A6A8A-E771-4D31-9211-6426EC1D3009}" destId="{C83FBA1B-B38F-437C-A4D7-414C5850125B}" srcOrd="0" destOrd="0" presId="urn:microsoft.com/office/officeart/2005/8/layout/vList2"/>
    <dgm:cxn modelId="{82631435-BF54-4F3D-BB4B-C625D6C4E78D}" type="presOf" srcId="{34A12492-4B1D-4ED4-8F17-B61C128A0110}" destId="{396B8186-5A51-43CF-804C-BC101821A790}" srcOrd="0" destOrd="0" presId="urn:microsoft.com/office/officeart/2005/8/layout/vList2"/>
    <dgm:cxn modelId="{C4EA7535-DDE4-469C-9CB6-4FEC15ED4B44}" type="presOf" srcId="{2F2AE14E-3E4A-457E-83CE-87F5AB9C3AB7}" destId="{C83FBA1B-B38F-437C-A4D7-414C5850125B}" srcOrd="0" destOrd="1" presId="urn:microsoft.com/office/officeart/2005/8/layout/vList2"/>
    <dgm:cxn modelId="{86D80061-1EC6-42CB-B33C-4F0118A247C8}" srcId="{34A12492-4B1D-4ED4-8F17-B61C128A0110}" destId="{C84E2AF5-E956-4485-8A3F-6FF581AA81BA}" srcOrd="1" destOrd="0" parTransId="{25905AA8-4610-4150-87DC-2FA2D2557E59}" sibTransId="{06B7340F-5514-44E3-B84E-41D57C8784DC}"/>
    <dgm:cxn modelId="{47D8CC50-B9E5-43BC-8758-5C80E70B86FC}" type="presOf" srcId="{0B6ECA8C-CF47-4AE6-8BF7-F6E4B5C330F1}" destId="{7446473B-C5F4-406F-AC14-BD4F036A6A94}" srcOrd="0" destOrd="1" presId="urn:microsoft.com/office/officeart/2005/8/layout/vList2"/>
    <dgm:cxn modelId="{E5F6D581-9790-4205-906A-4DD5A70BC948}" srcId="{D1ED71FB-F29A-4551-AB0C-C7A1788139BD}" destId="{2F2AE14E-3E4A-457E-83CE-87F5AB9C3AB7}" srcOrd="1" destOrd="0" parTransId="{11BDD6BF-96C9-43DC-A694-6E0EBE5876AC}" sibTransId="{74006792-CFF2-4ECC-90B2-BAD430F3F811}"/>
    <dgm:cxn modelId="{5F3876A3-1F25-4871-B2F8-CFABEDE91524}" type="presOf" srcId="{5F15946C-ECA8-4220-AEA4-F5D4FACB1025}" destId="{7446473B-C5F4-406F-AC14-BD4F036A6A94}" srcOrd="0" destOrd="0" presId="urn:microsoft.com/office/officeart/2005/8/layout/vList2"/>
    <dgm:cxn modelId="{B52DC7BE-1167-4660-8FAF-6465BA78A8C7}" type="presOf" srcId="{E97683F8-A6EB-44EF-99E5-6D53F22F06EE}" destId="{48EDEDC3-1590-451D-A055-5F7567D62FD1}" srcOrd="0" destOrd="0" presId="urn:microsoft.com/office/officeart/2005/8/layout/vList2"/>
    <dgm:cxn modelId="{637ACBC0-7F2A-438C-BC70-21BDA228A1CF}" type="presOf" srcId="{66648E1C-5979-4E96-9B11-19BBA834C7B8}" destId="{064591C5-3136-44E9-8DD7-FC67AC975F92}" srcOrd="0" destOrd="0" presId="urn:microsoft.com/office/officeart/2005/8/layout/vList2"/>
    <dgm:cxn modelId="{E07372D8-A618-496F-8C91-84744B077574}" srcId="{66648E1C-5979-4E96-9B11-19BBA834C7B8}" destId="{D1ED71FB-F29A-4551-AB0C-C7A1788139BD}" srcOrd="0" destOrd="0" parTransId="{6E434B21-E687-4146-A575-01681DBBBC41}" sibTransId="{16C4C80D-00D1-443C-A969-4489A814F229}"/>
    <dgm:cxn modelId="{4E118BDD-33AA-4A12-9BEB-CAA9C7565B2E}" srcId="{66648E1C-5979-4E96-9B11-19BBA834C7B8}" destId="{793E1329-EE07-4D46-B962-72F9BF9D6F6B}" srcOrd="1" destOrd="0" parTransId="{1157B75B-7941-4E2C-B109-A90618127076}" sibTransId="{C6069D9C-7FB0-4D41-8237-8B696767F240}"/>
    <dgm:cxn modelId="{D619DFDD-8849-4699-A07F-F833828254C0}" type="presOf" srcId="{793E1329-EE07-4D46-B962-72F9BF9D6F6B}" destId="{755BC73E-CD31-4BF5-B1C5-4A4ACAA7115F}" srcOrd="0" destOrd="0" presId="urn:microsoft.com/office/officeart/2005/8/layout/vList2"/>
    <dgm:cxn modelId="{7249BEE0-BCA9-4EEF-9665-4B387DD045AD}" type="presOf" srcId="{D1ED71FB-F29A-4551-AB0C-C7A1788139BD}" destId="{9D570E31-9E0C-460C-A8AB-7B42020FAA41}" srcOrd="0" destOrd="0" presId="urn:microsoft.com/office/officeart/2005/8/layout/vList2"/>
    <dgm:cxn modelId="{DE7FCAF7-8C2B-4E30-A332-2914640143B1}" srcId="{793E1329-EE07-4D46-B962-72F9BF9D6F6B}" destId="{0B6ECA8C-CF47-4AE6-8BF7-F6E4B5C330F1}" srcOrd="1" destOrd="0" parTransId="{F81566DE-A005-4EF4-8C84-79747A016080}" sibTransId="{D1CDC11E-BC1B-4ABD-BF17-8529E605116C}"/>
    <dgm:cxn modelId="{84EDA9F8-4B9E-454D-84D6-13E56B79738F}" srcId="{D1ED71FB-F29A-4551-AB0C-C7A1788139BD}" destId="{5B3A6A8A-E771-4D31-9211-6426EC1D3009}" srcOrd="0" destOrd="0" parTransId="{89C15884-2459-4268-8F6B-CF75D9C5CD8B}" sibTransId="{C7284EAD-E7F8-47F8-80AA-3DB5EE7910A7}"/>
    <dgm:cxn modelId="{745B36FC-D2A2-4FC9-822B-E44CE47A47C4}" srcId="{34A12492-4B1D-4ED4-8F17-B61C128A0110}" destId="{E97683F8-A6EB-44EF-99E5-6D53F22F06EE}" srcOrd="0" destOrd="0" parTransId="{3B404BF0-CE16-4798-B61B-14FB56940D3C}" sibTransId="{0321986B-7E49-4EE7-8283-2322BC553CAC}"/>
    <dgm:cxn modelId="{3D4038BB-7646-4626-A774-EA855C467295}" type="presParOf" srcId="{064591C5-3136-44E9-8DD7-FC67AC975F92}" destId="{9D570E31-9E0C-460C-A8AB-7B42020FAA41}" srcOrd="0" destOrd="0" presId="urn:microsoft.com/office/officeart/2005/8/layout/vList2"/>
    <dgm:cxn modelId="{2DF410A3-0312-4990-97F5-B8F21AEECAEA}" type="presParOf" srcId="{064591C5-3136-44E9-8DD7-FC67AC975F92}" destId="{C83FBA1B-B38F-437C-A4D7-414C5850125B}" srcOrd="1" destOrd="0" presId="urn:microsoft.com/office/officeart/2005/8/layout/vList2"/>
    <dgm:cxn modelId="{6155D557-AE0F-4E44-A3D5-BB7153617FE6}" type="presParOf" srcId="{064591C5-3136-44E9-8DD7-FC67AC975F92}" destId="{755BC73E-CD31-4BF5-B1C5-4A4ACAA7115F}" srcOrd="2" destOrd="0" presId="urn:microsoft.com/office/officeart/2005/8/layout/vList2"/>
    <dgm:cxn modelId="{AA5C8E57-DAC2-4477-A3A7-D102627E11BA}" type="presParOf" srcId="{064591C5-3136-44E9-8DD7-FC67AC975F92}" destId="{7446473B-C5F4-406F-AC14-BD4F036A6A94}" srcOrd="3" destOrd="0" presId="urn:microsoft.com/office/officeart/2005/8/layout/vList2"/>
    <dgm:cxn modelId="{EA9EDF99-CAF8-4EE6-A3BF-16342BB11E6B}" type="presParOf" srcId="{064591C5-3136-44E9-8DD7-FC67AC975F92}" destId="{396B8186-5A51-43CF-804C-BC101821A790}" srcOrd="4" destOrd="0" presId="urn:microsoft.com/office/officeart/2005/8/layout/vList2"/>
    <dgm:cxn modelId="{F8D94D36-F1A8-410C-A3F5-CF30B42FE2BA}" type="presParOf" srcId="{064591C5-3136-44E9-8DD7-FC67AC975F92}" destId="{48EDEDC3-1590-451D-A055-5F7567D62FD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07418A-E818-4615-8548-BF464BF1EDCD}" type="doc">
      <dgm:prSet loTypeId="urn:microsoft.com/office/officeart/2008/layout/BendingPictureCaptionList" loCatId="picture" qsTypeId="urn:microsoft.com/office/officeart/2005/8/quickstyle/3d1" qsCatId="3D" csTypeId="urn:microsoft.com/office/officeart/2005/8/colors/accent6_2" csCatId="accent6" phldr="1"/>
      <dgm:spPr/>
      <dgm:t>
        <a:bodyPr/>
        <a:lstStyle/>
        <a:p>
          <a:endParaRPr lang="es-MX"/>
        </a:p>
      </dgm:t>
    </dgm:pt>
    <dgm:pt modelId="{FBC3A71E-BD02-464F-B65E-4246C7610179}">
      <dgm:prSet phldrT="[Texto]"/>
      <dgm:spPr>
        <a:solidFill>
          <a:srgbClr val="007A33"/>
        </a:solidFill>
      </dgm:spPr>
      <dgm:t>
        <a:bodyPr/>
        <a:lstStyle/>
        <a:p>
          <a:r>
            <a:rPr lang="es-MX" dirty="0">
              <a:latin typeface="Soberana Texto" panose="02000000000000000000" pitchFamily="50" charset="0"/>
            </a:rPr>
            <a:t>Laboratorios de Idiomas</a:t>
          </a:r>
        </a:p>
      </dgm:t>
    </dgm:pt>
    <dgm:pt modelId="{01D4F886-8D8D-494A-8D59-064300C8B6FC}" type="parTrans" cxnId="{8260FBFD-2816-4253-824E-3F8F7AF1B376}">
      <dgm:prSet/>
      <dgm:spPr/>
      <dgm:t>
        <a:bodyPr/>
        <a:lstStyle/>
        <a:p>
          <a:endParaRPr lang="es-MX"/>
        </a:p>
      </dgm:t>
    </dgm:pt>
    <dgm:pt modelId="{A832DC58-EBCA-4C04-9A4C-3BF7852FF335}" type="sibTrans" cxnId="{8260FBFD-2816-4253-824E-3F8F7AF1B376}">
      <dgm:prSet/>
      <dgm:spPr/>
      <dgm:t>
        <a:bodyPr/>
        <a:lstStyle/>
        <a:p>
          <a:endParaRPr lang="es-MX"/>
        </a:p>
      </dgm:t>
    </dgm:pt>
    <dgm:pt modelId="{5463C1F7-EBD9-4623-AE5B-8EBB0716F0F1}">
      <dgm:prSet phldrT="[Texto]"/>
      <dgm:spPr>
        <a:solidFill>
          <a:srgbClr val="007A33"/>
        </a:solidFill>
      </dgm:spPr>
      <dgm:t>
        <a:bodyPr/>
        <a:lstStyle/>
        <a:p>
          <a:r>
            <a:rPr lang="es-MX" dirty="0">
              <a:latin typeface="Soberana Texto" panose="02000000000000000000" pitchFamily="50" charset="0"/>
            </a:rPr>
            <a:t>Remodelación de espacios</a:t>
          </a:r>
        </a:p>
      </dgm:t>
    </dgm:pt>
    <dgm:pt modelId="{BEE87CF1-9227-4C98-9AFC-181D2E137669}" type="parTrans" cxnId="{2B817ED6-9360-4973-B3C3-2C5BFA1DD1A1}">
      <dgm:prSet/>
      <dgm:spPr/>
      <dgm:t>
        <a:bodyPr/>
        <a:lstStyle/>
        <a:p>
          <a:endParaRPr lang="es-MX"/>
        </a:p>
      </dgm:t>
    </dgm:pt>
    <dgm:pt modelId="{B1C03F4C-2627-40C1-A28D-D4766506E84B}" type="sibTrans" cxnId="{2B817ED6-9360-4973-B3C3-2C5BFA1DD1A1}">
      <dgm:prSet/>
      <dgm:spPr/>
      <dgm:t>
        <a:bodyPr/>
        <a:lstStyle/>
        <a:p>
          <a:endParaRPr lang="es-MX"/>
        </a:p>
      </dgm:t>
    </dgm:pt>
    <dgm:pt modelId="{DDAB787A-7081-4373-B870-756B1ED0205D}">
      <dgm:prSet phldrT="[Texto]"/>
      <dgm:spPr>
        <a:solidFill>
          <a:srgbClr val="007A33"/>
        </a:solidFill>
      </dgm:spPr>
      <dgm:t>
        <a:bodyPr/>
        <a:lstStyle/>
        <a:p>
          <a:r>
            <a:rPr lang="es-MX" dirty="0">
              <a:latin typeface="Soberana Texto" panose="02000000000000000000" pitchFamily="50" charset="0"/>
            </a:rPr>
            <a:t>Laboratorio de TIC</a:t>
          </a:r>
        </a:p>
      </dgm:t>
    </dgm:pt>
    <dgm:pt modelId="{44637CEA-63E6-44A1-9E84-3CD1A6FA784A}" type="parTrans" cxnId="{B4001AD1-3BA0-4947-81BF-5AAE141FD426}">
      <dgm:prSet/>
      <dgm:spPr/>
      <dgm:t>
        <a:bodyPr/>
        <a:lstStyle/>
        <a:p>
          <a:endParaRPr lang="es-MX"/>
        </a:p>
      </dgm:t>
    </dgm:pt>
    <dgm:pt modelId="{EB2866D0-0853-4921-8E28-A9F7B838C643}" type="sibTrans" cxnId="{B4001AD1-3BA0-4947-81BF-5AAE141FD426}">
      <dgm:prSet/>
      <dgm:spPr/>
      <dgm:t>
        <a:bodyPr/>
        <a:lstStyle/>
        <a:p>
          <a:endParaRPr lang="es-MX"/>
        </a:p>
      </dgm:t>
    </dgm:pt>
    <dgm:pt modelId="{4A3EE42F-9EE2-4A19-9D7F-9968B5B6CC8C}" type="pres">
      <dgm:prSet presAssocID="{EF07418A-E818-4615-8548-BF464BF1EDCD}" presName="Name0" presStyleCnt="0">
        <dgm:presLayoutVars>
          <dgm:dir/>
          <dgm:resizeHandles val="exact"/>
        </dgm:presLayoutVars>
      </dgm:prSet>
      <dgm:spPr/>
    </dgm:pt>
    <dgm:pt modelId="{8165E27E-ACB5-4117-803B-44B3A72083C8}" type="pres">
      <dgm:prSet presAssocID="{FBC3A71E-BD02-464F-B65E-4246C7610179}" presName="composite" presStyleCnt="0"/>
      <dgm:spPr/>
    </dgm:pt>
    <dgm:pt modelId="{61991B58-547F-4310-8036-A302C09A3425}" type="pres">
      <dgm:prSet presAssocID="{FBC3A71E-BD02-464F-B65E-4246C7610179}"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D2392FEF-1D84-4B3A-A774-1E964BE1E3AA}" type="pres">
      <dgm:prSet presAssocID="{FBC3A71E-BD02-464F-B65E-4246C7610179}" presName="wedgeRectCallout1" presStyleLbl="node1" presStyleIdx="0" presStyleCnt="3">
        <dgm:presLayoutVars>
          <dgm:bulletEnabled val="1"/>
        </dgm:presLayoutVars>
      </dgm:prSet>
      <dgm:spPr/>
    </dgm:pt>
    <dgm:pt modelId="{E42A7F72-23D4-4A1C-9BB4-B28344F84150}" type="pres">
      <dgm:prSet presAssocID="{A832DC58-EBCA-4C04-9A4C-3BF7852FF335}" presName="sibTrans" presStyleCnt="0"/>
      <dgm:spPr/>
    </dgm:pt>
    <dgm:pt modelId="{B754B480-391B-494B-816D-AAC9075F0E39}" type="pres">
      <dgm:prSet presAssocID="{5463C1F7-EBD9-4623-AE5B-8EBB0716F0F1}" presName="composite" presStyleCnt="0"/>
      <dgm:spPr/>
    </dgm:pt>
    <dgm:pt modelId="{D98AE4AE-D409-4D41-835B-63BE45A28643}" type="pres">
      <dgm:prSet presAssocID="{5463C1F7-EBD9-4623-AE5B-8EBB0716F0F1}"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6F8BAA79-8EB1-4F2A-AAB5-97A53C71206C}" type="pres">
      <dgm:prSet presAssocID="{5463C1F7-EBD9-4623-AE5B-8EBB0716F0F1}" presName="wedgeRectCallout1" presStyleLbl="node1" presStyleIdx="1" presStyleCnt="3">
        <dgm:presLayoutVars>
          <dgm:bulletEnabled val="1"/>
        </dgm:presLayoutVars>
      </dgm:prSet>
      <dgm:spPr/>
    </dgm:pt>
    <dgm:pt modelId="{4A71E916-E7AE-48B0-A5F8-4950366C7632}" type="pres">
      <dgm:prSet presAssocID="{B1C03F4C-2627-40C1-A28D-D4766506E84B}" presName="sibTrans" presStyleCnt="0"/>
      <dgm:spPr/>
    </dgm:pt>
    <dgm:pt modelId="{F57732D8-8CC2-4176-B8F0-5FC5B060FD6A}" type="pres">
      <dgm:prSet presAssocID="{DDAB787A-7081-4373-B870-756B1ED0205D}" presName="composite" presStyleCnt="0"/>
      <dgm:spPr/>
    </dgm:pt>
    <dgm:pt modelId="{D0BED615-7903-46A1-9019-ABE791746681}" type="pres">
      <dgm:prSet presAssocID="{DDAB787A-7081-4373-B870-756B1ED0205D}"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4D0C7DF4-B515-44EB-8CBB-EB14A266452D}" type="pres">
      <dgm:prSet presAssocID="{DDAB787A-7081-4373-B870-756B1ED0205D}" presName="wedgeRectCallout1" presStyleLbl="node1" presStyleIdx="2" presStyleCnt="3">
        <dgm:presLayoutVars>
          <dgm:bulletEnabled val="1"/>
        </dgm:presLayoutVars>
      </dgm:prSet>
      <dgm:spPr/>
    </dgm:pt>
  </dgm:ptLst>
  <dgm:cxnLst>
    <dgm:cxn modelId="{F8CE5E74-4A00-4BDE-9B18-60C321AF4F14}" type="presOf" srcId="{5463C1F7-EBD9-4623-AE5B-8EBB0716F0F1}" destId="{6F8BAA79-8EB1-4F2A-AAB5-97A53C71206C}" srcOrd="0" destOrd="0" presId="urn:microsoft.com/office/officeart/2008/layout/BendingPictureCaptionList"/>
    <dgm:cxn modelId="{635A50B0-B1AA-4F6F-AD93-C9CAB7F94A44}" type="presOf" srcId="{FBC3A71E-BD02-464F-B65E-4246C7610179}" destId="{D2392FEF-1D84-4B3A-A774-1E964BE1E3AA}" srcOrd="0" destOrd="0" presId="urn:microsoft.com/office/officeart/2008/layout/BendingPictureCaptionList"/>
    <dgm:cxn modelId="{6C0698B5-30C5-4E80-BC29-7C66975B0D4B}" type="presOf" srcId="{EF07418A-E818-4615-8548-BF464BF1EDCD}" destId="{4A3EE42F-9EE2-4A19-9D7F-9968B5B6CC8C}" srcOrd="0" destOrd="0" presId="urn:microsoft.com/office/officeart/2008/layout/BendingPictureCaptionList"/>
    <dgm:cxn modelId="{B4001AD1-3BA0-4947-81BF-5AAE141FD426}" srcId="{EF07418A-E818-4615-8548-BF464BF1EDCD}" destId="{DDAB787A-7081-4373-B870-756B1ED0205D}" srcOrd="2" destOrd="0" parTransId="{44637CEA-63E6-44A1-9E84-3CD1A6FA784A}" sibTransId="{EB2866D0-0853-4921-8E28-A9F7B838C643}"/>
    <dgm:cxn modelId="{2B817ED6-9360-4973-B3C3-2C5BFA1DD1A1}" srcId="{EF07418A-E818-4615-8548-BF464BF1EDCD}" destId="{5463C1F7-EBD9-4623-AE5B-8EBB0716F0F1}" srcOrd="1" destOrd="0" parTransId="{BEE87CF1-9227-4C98-9AFC-181D2E137669}" sibTransId="{B1C03F4C-2627-40C1-A28D-D4766506E84B}"/>
    <dgm:cxn modelId="{BB76EAF0-51DB-4B91-8797-790B7A6463CE}" type="presOf" srcId="{DDAB787A-7081-4373-B870-756B1ED0205D}" destId="{4D0C7DF4-B515-44EB-8CBB-EB14A266452D}" srcOrd="0" destOrd="0" presId="urn:microsoft.com/office/officeart/2008/layout/BendingPictureCaptionList"/>
    <dgm:cxn modelId="{8260FBFD-2816-4253-824E-3F8F7AF1B376}" srcId="{EF07418A-E818-4615-8548-BF464BF1EDCD}" destId="{FBC3A71E-BD02-464F-B65E-4246C7610179}" srcOrd="0" destOrd="0" parTransId="{01D4F886-8D8D-494A-8D59-064300C8B6FC}" sibTransId="{A832DC58-EBCA-4C04-9A4C-3BF7852FF335}"/>
    <dgm:cxn modelId="{7C62D708-3996-472B-BE77-7DA5D6B1433F}" type="presParOf" srcId="{4A3EE42F-9EE2-4A19-9D7F-9968B5B6CC8C}" destId="{8165E27E-ACB5-4117-803B-44B3A72083C8}" srcOrd="0" destOrd="0" presId="urn:microsoft.com/office/officeart/2008/layout/BendingPictureCaptionList"/>
    <dgm:cxn modelId="{745D14C4-1ABD-4D70-BB46-8B273C69CDC7}" type="presParOf" srcId="{8165E27E-ACB5-4117-803B-44B3A72083C8}" destId="{61991B58-547F-4310-8036-A302C09A3425}" srcOrd="0" destOrd="0" presId="urn:microsoft.com/office/officeart/2008/layout/BendingPictureCaptionList"/>
    <dgm:cxn modelId="{D6C8140E-59B3-4E84-8CAD-69E57049FFF1}" type="presParOf" srcId="{8165E27E-ACB5-4117-803B-44B3A72083C8}" destId="{D2392FEF-1D84-4B3A-A774-1E964BE1E3AA}" srcOrd="1" destOrd="0" presId="urn:microsoft.com/office/officeart/2008/layout/BendingPictureCaptionList"/>
    <dgm:cxn modelId="{3D1DDE1E-6A7E-4F9F-991E-6682211CBDC8}" type="presParOf" srcId="{4A3EE42F-9EE2-4A19-9D7F-9968B5B6CC8C}" destId="{E42A7F72-23D4-4A1C-9BB4-B28344F84150}" srcOrd="1" destOrd="0" presId="urn:microsoft.com/office/officeart/2008/layout/BendingPictureCaptionList"/>
    <dgm:cxn modelId="{00618BA6-024F-4C0B-89B4-2652319BF187}" type="presParOf" srcId="{4A3EE42F-9EE2-4A19-9D7F-9968B5B6CC8C}" destId="{B754B480-391B-494B-816D-AAC9075F0E39}" srcOrd="2" destOrd="0" presId="urn:microsoft.com/office/officeart/2008/layout/BendingPictureCaptionList"/>
    <dgm:cxn modelId="{CC956BBB-95DE-4C32-BEC7-D6EED7233902}" type="presParOf" srcId="{B754B480-391B-494B-816D-AAC9075F0E39}" destId="{D98AE4AE-D409-4D41-835B-63BE45A28643}" srcOrd="0" destOrd="0" presId="urn:microsoft.com/office/officeart/2008/layout/BendingPictureCaptionList"/>
    <dgm:cxn modelId="{2AEEDF67-97A1-48F7-B0BC-C8BB31EABA58}" type="presParOf" srcId="{B754B480-391B-494B-816D-AAC9075F0E39}" destId="{6F8BAA79-8EB1-4F2A-AAB5-97A53C71206C}" srcOrd="1" destOrd="0" presId="urn:microsoft.com/office/officeart/2008/layout/BendingPictureCaptionList"/>
    <dgm:cxn modelId="{5CA6BF0A-9B70-4697-A43C-EF7D6BF5E40B}" type="presParOf" srcId="{4A3EE42F-9EE2-4A19-9D7F-9968B5B6CC8C}" destId="{4A71E916-E7AE-48B0-A5F8-4950366C7632}" srcOrd="3" destOrd="0" presId="urn:microsoft.com/office/officeart/2008/layout/BendingPictureCaptionList"/>
    <dgm:cxn modelId="{B94635CA-AC99-4B17-8BC2-1AF6D8557773}" type="presParOf" srcId="{4A3EE42F-9EE2-4A19-9D7F-9968B5B6CC8C}" destId="{F57732D8-8CC2-4176-B8F0-5FC5B060FD6A}" srcOrd="4" destOrd="0" presId="urn:microsoft.com/office/officeart/2008/layout/BendingPictureCaptionList"/>
    <dgm:cxn modelId="{786147F2-272D-4973-9F1D-23E6956BC0A0}" type="presParOf" srcId="{F57732D8-8CC2-4176-B8F0-5FC5B060FD6A}" destId="{D0BED615-7903-46A1-9019-ABE791746681}" srcOrd="0" destOrd="0" presId="urn:microsoft.com/office/officeart/2008/layout/BendingPictureCaptionList"/>
    <dgm:cxn modelId="{C750B2E1-FB53-4669-AE8D-4764D99AC48F}" type="presParOf" srcId="{F57732D8-8CC2-4176-B8F0-5FC5B060FD6A}" destId="{4D0C7DF4-B515-44EB-8CBB-EB14A266452D}"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A1086-DB06-46E8-8FA1-AA8A821120C4}">
      <dsp:nvSpPr>
        <dsp:cNvPr id="0" name=""/>
        <dsp:cNvSpPr/>
      </dsp:nvSpPr>
      <dsp:spPr>
        <a:xfrm>
          <a:off x="1829" y="1503333"/>
          <a:ext cx="2132612" cy="141058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Constitución Política de los Estados Unidos Mexicanos</a:t>
          </a:r>
        </a:p>
      </dsp:txBody>
      <dsp:txXfrm>
        <a:off x="43144" y="1544648"/>
        <a:ext cx="2049982" cy="1327958"/>
      </dsp:txXfrm>
    </dsp:sp>
    <dsp:sp modelId="{B561249B-03D8-4463-BAC1-F8CB1E2DF931}">
      <dsp:nvSpPr>
        <dsp:cNvPr id="0" name=""/>
        <dsp:cNvSpPr/>
      </dsp:nvSpPr>
      <dsp:spPr>
        <a:xfrm rot="17982474">
          <a:off x="1795358" y="1596020"/>
          <a:ext cx="1344444" cy="57480"/>
        </a:xfrm>
        <a:custGeom>
          <a:avLst/>
          <a:gdLst/>
          <a:ahLst/>
          <a:cxnLst/>
          <a:rect l="0" t="0" r="0" b="0"/>
          <a:pathLst>
            <a:path>
              <a:moveTo>
                <a:pt x="0" y="28740"/>
              </a:moveTo>
              <a:lnTo>
                <a:pt x="1344444" y="2874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latin typeface="Arial" panose="020B0604020202020204" pitchFamily="34" charset="0"/>
            <a:cs typeface="Arial" panose="020B0604020202020204" pitchFamily="34" charset="0"/>
          </a:endParaRPr>
        </a:p>
      </dsp:txBody>
      <dsp:txXfrm>
        <a:off x="2433969" y="1591149"/>
        <a:ext cx="67222" cy="67222"/>
      </dsp:txXfrm>
    </dsp:sp>
    <dsp:sp modelId="{78F0D44D-EA7D-473D-9C52-5845CB9BA3AC}">
      <dsp:nvSpPr>
        <dsp:cNvPr id="0" name=""/>
        <dsp:cNvSpPr/>
      </dsp:nvSpPr>
      <dsp:spPr>
        <a:xfrm>
          <a:off x="2800719" y="548407"/>
          <a:ext cx="1799995" cy="9849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panose="020B0604020202020204" pitchFamily="34" charset="0"/>
              <a:cs typeface="Arial" panose="020B0604020202020204" pitchFamily="34" charset="0"/>
            </a:rPr>
            <a:t>Ley Orgánica  de la Administración Pública Federal</a:t>
          </a:r>
          <a:endParaRPr lang="es-MX" sz="1600" kern="1200" dirty="0">
            <a:latin typeface="Arial" panose="020B0604020202020204" pitchFamily="34" charset="0"/>
            <a:cs typeface="Arial" panose="020B0604020202020204" pitchFamily="34" charset="0"/>
          </a:endParaRPr>
        </a:p>
      </dsp:txBody>
      <dsp:txXfrm>
        <a:off x="2829568" y="577256"/>
        <a:ext cx="1742297" cy="927273"/>
      </dsp:txXfrm>
    </dsp:sp>
    <dsp:sp modelId="{FEA69D2F-6111-48EF-B254-C977AF765FB1}">
      <dsp:nvSpPr>
        <dsp:cNvPr id="0" name=""/>
        <dsp:cNvSpPr/>
      </dsp:nvSpPr>
      <dsp:spPr>
        <a:xfrm rot="21545241">
          <a:off x="2134400" y="2174686"/>
          <a:ext cx="653128" cy="57480"/>
        </a:xfrm>
        <a:custGeom>
          <a:avLst/>
          <a:gdLst/>
          <a:ahLst/>
          <a:cxnLst/>
          <a:rect l="0" t="0" r="0" b="0"/>
          <a:pathLst>
            <a:path>
              <a:moveTo>
                <a:pt x="0" y="28740"/>
              </a:moveTo>
              <a:lnTo>
                <a:pt x="653128" y="2874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Arial" panose="020B0604020202020204" pitchFamily="34" charset="0"/>
            <a:cs typeface="Arial" panose="020B0604020202020204" pitchFamily="34" charset="0"/>
          </a:endParaRPr>
        </a:p>
      </dsp:txBody>
      <dsp:txXfrm>
        <a:off x="2444636" y="2187098"/>
        <a:ext cx="32656" cy="32656"/>
      </dsp:txXfrm>
    </dsp:sp>
    <dsp:sp modelId="{1665A875-B220-4E9E-B274-4B1B8EDE21CC}">
      <dsp:nvSpPr>
        <dsp:cNvPr id="0" name=""/>
        <dsp:cNvSpPr/>
      </dsp:nvSpPr>
      <dsp:spPr>
        <a:xfrm>
          <a:off x="2787488" y="1710619"/>
          <a:ext cx="1799995" cy="97521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panose="020B0604020202020204" pitchFamily="34" charset="0"/>
              <a:cs typeface="Arial" panose="020B0604020202020204" pitchFamily="34" charset="0"/>
            </a:rPr>
            <a:t>Ley de Presupuesto y Responsabilidad Hacendaria</a:t>
          </a:r>
          <a:endParaRPr lang="es-MX" sz="1600" kern="1200" dirty="0">
            <a:latin typeface="Arial" panose="020B0604020202020204" pitchFamily="34" charset="0"/>
            <a:cs typeface="Arial" panose="020B0604020202020204" pitchFamily="34" charset="0"/>
          </a:endParaRPr>
        </a:p>
      </dsp:txBody>
      <dsp:txXfrm>
        <a:off x="2816051" y="1739182"/>
        <a:ext cx="1742869" cy="918084"/>
      </dsp:txXfrm>
    </dsp:sp>
    <dsp:sp modelId="{DB3BC420-9B89-4779-8F84-CFA6C7AFAAD3}">
      <dsp:nvSpPr>
        <dsp:cNvPr id="0" name=""/>
        <dsp:cNvSpPr/>
      </dsp:nvSpPr>
      <dsp:spPr>
        <a:xfrm rot="60099">
          <a:off x="4587431" y="2175465"/>
          <a:ext cx="684268" cy="57480"/>
        </a:xfrm>
        <a:custGeom>
          <a:avLst/>
          <a:gdLst/>
          <a:ahLst/>
          <a:cxnLst/>
          <a:rect l="0" t="0" r="0" b="0"/>
          <a:pathLst>
            <a:path>
              <a:moveTo>
                <a:pt x="0" y="28740"/>
              </a:moveTo>
              <a:lnTo>
                <a:pt x="684268" y="2874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Arial" panose="020B0604020202020204" pitchFamily="34" charset="0"/>
            <a:cs typeface="Arial" panose="020B0604020202020204" pitchFamily="34" charset="0"/>
          </a:endParaRPr>
        </a:p>
      </dsp:txBody>
      <dsp:txXfrm>
        <a:off x="4912459" y="2187099"/>
        <a:ext cx="34213" cy="34213"/>
      </dsp:txXfrm>
    </dsp:sp>
    <dsp:sp modelId="{B18491A7-79EF-4C74-B45A-760FB0FEFE78}">
      <dsp:nvSpPr>
        <dsp:cNvPr id="0" name=""/>
        <dsp:cNvSpPr/>
      </dsp:nvSpPr>
      <dsp:spPr>
        <a:xfrm>
          <a:off x="5271647" y="1716255"/>
          <a:ext cx="3023483" cy="98786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panose="020B0604020202020204" pitchFamily="34" charset="0"/>
              <a:cs typeface="Arial" panose="020B0604020202020204" pitchFamily="34" charset="0"/>
            </a:rPr>
            <a:t>Reglamento de la Ley Federal de Presupuesto y Responsabilidad Hacendaria</a:t>
          </a:r>
          <a:endParaRPr lang="es-MX" sz="1600" kern="1200" dirty="0">
            <a:latin typeface="Arial" panose="020B0604020202020204" pitchFamily="34" charset="0"/>
            <a:cs typeface="Arial" panose="020B0604020202020204" pitchFamily="34" charset="0"/>
          </a:endParaRPr>
        </a:p>
      </dsp:txBody>
      <dsp:txXfrm>
        <a:off x="5300581" y="1745189"/>
        <a:ext cx="2965615" cy="929995"/>
      </dsp:txXfrm>
    </dsp:sp>
    <dsp:sp modelId="{85E54E10-A9ED-4F5A-8C20-8D7DEDB1738A}">
      <dsp:nvSpPr>
        <dsp:cNvPr id="0" name=""/>
        <dsp:cNvSpPr/>
      </dsp:nvSpPr>
      <dsp:spPr>
        <a:xfrm rot="4018599">
          <a:off x="1638502" y="2929502"/>
          <a:ext cx="1628985" cy="57480"/>
        </a:xfrm>
        <a:custGeom>
          <a:avLst/>
          <a:gdLst/>
          <a:ahLst/>
          <a:cxnLst/>
          <a:rect l="0" t="0" r="0" b="0"/>
          <a:pathLst>
            <a:path>
              <a:moveTo>
                <a:pt x="0" y="28740"/>
              </a:moveTo>
              <a:lnTo>
                <a:pt x="1628985" y="2874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latin typeface="Arial" panose="020B0604020202020204" pitchFamily="34" charset="0"/>
            <a:cs typeface="Arial" panose="020B0604020202020204" pitchFamily="34" charset="0"/>
          </a:endParaRPr>
        </a:p>
      </dsp:txBody>
      <dsp:txXfrm>
        <a:off x="2412270" y="2917518"/>
        <a:ext cx="81449" cy="81449"/>
      </dsp:txXfrm>
    </dsp:sp>
    <dsp:sp modelId="{F472C8B3-A69A-4EFB-B548-26F2A57509A4}">
      <dsp:nvSpPr>
        <dsp:cNvPr id="0" name=""/>
        <dsp:cNvSpPr/>
      </dsp:nvSpPr>
      <dsp:spPr>
        <a:xfrm>
          <a:off x="2771548" y="3239316"/>
          <a:ext cx="1865616" cy="93708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panose="020B0604020202020204" pitchFamily="34" charset="0"/>
              <a:cs typeface="Arial" panose="020B0604020202020204" pitchFamily="34" charset="0"/>
            </a:rPr>
            <a:t>Reglamento Interior de la Secretaría de Educación Pública</a:t>
          </a:r>
          <a:endParaRPr lang="es-MX" sz="1600" kern="1200" dirty="0">
            <a:latin typeface="Arial" panose="020B0604020202020204" pitchFamily="34" charset="0"/>
            <a:cs typeface="Arial" panose="020B0604020202020204" pitchFamily="34" charset="0"/>
          </a:endParaRPr>
        </a:p>
      </dsp:txBody>
      <dsp:txXfrm>
        <a:off x="2798994" y="3266762"/>
        <a:ext cx="1810724" cy="882190"/>
      </dsp:txXfrm>
    </dsp:sp>
    <dsp:sp modelId="{3F6C40D5-7917-436D-BAB9-FC43F1CEC67F}">
      <dsp:nvSpPr>
        <dsp:cNvPr id="0" name=""/>
        <dsp:cNvSpPr/>
      </dsp:nvSpPr>
      <dsp:spPr>
        <a:xfrm rot="9899">
          <a:off x="4637163" y="3680041"/>
          <a:ext cx="641764" cy="57480"/>
        </a:xfrm>
        <a:custGeom>
          <a:avLst/>
          <a:gdLst/>
          <a:ahLst/>
          <a:cxnLst/>
          <a:rect l="0" t="0" r="0" b="0"/>
          <a:pathLst>
            <a:path>
              <a:moveTo>
                <a:pt x="0" y="28740"/>
              </a:moveTo>
              <a:lnTo>
                <a:pt x="641764" y="2874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Arial" panose="020B0604020202020204" pitchFamily="34" charset="0"/>
            <a:cs typeface="Arial" panose="020B0604020202020204" pitchFamily="34" charset="0"/>
          </a:endParaRPr>
        </a:p>
      </dsp:txBody>
      <dsp:txXfrm>
        <a:off x="4942001" y="3692737"/>
        <a:ext cx="32088" cy="32088"/>
      </dsp:txXfrm>
    </dsp:sp>
    <dsp:sp modelId="{5C7E7C48-02DA-4E2D-BE8B-6ABD99EABC23}">
      <dsp:nvSpPr>
        <dsp:cNvPr id="0" name=""/>
        <dsp:cNvSpPr/>
      </dsp:nvSpPr>
      <dsp:spPr>
        <a:xfrm>
          <a:off x="5278926" y="3340484"/>
          <a:ext cx="2132612" cy="73844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panose="020B0604020202020204" pitchFamily="34" charset="0"/>
              <a:cs typeface="Arial" panose="020B0604020202020204" pitchFamily="34" charset="0"/>
            </a:rPr>
            <a:t>Diversas fracciones y artículos</a:t>
          </a:r>
          <a:endParaRPr lang="es-MX" sz="1600" kern="1200" dirty="0">
            <a:latin typeface="Arial" panose="020B0604020202020204" pitchFamily="34" charset="0"/>
            <a:cs typeface="Arial" panose="020B0604020202020204" pitchFamily="34" charset="0"/>
          </a:endParaRPr>
        </a:p>
      </dsp:txBody>
      <dsp:txXfrm>
        <a:off x="5300554" y="3362112"/>
        <a:ext cx="2089356" cy="695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99947-2CE6-4BDE-BDE5-71CE25AAF747}">
      <dsp:nvSpPr>
        <dsp:cNvPr id="0" name=""/>
        <dsp:cNvSpPr/>
      </dsp:nvSpPr>
      <dsp:spPr>
        <a:xfrm>
          <a:off x="2957981" y="1411767"/>
          <a:ext cx="3037892" cy="1181608"/>
        </a:xfrm>
        <a:prstGeom prst="roundRect">
          <a:avLst/>
        </a:prstGeom>
        <a:solidFill>
          <a:srgbClr val="007A33"/>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Reglas de Operación</a:t>
          </a:r>
        </a:p>
      </dsp:txBody>
      <dsp:txXfrm>
        <a:off x="3015662" y="1469448"/>
        <a:ext cx="2922530" cy="1066246"/>
      </dsp:txXfrm>
    </dsp:sp>
    <dsp:sp modelId="{00AC4CBC-1B4A-4C94-8D3C-670AFC9AFE71}">
      <dsp:nvSpPr>
        <dsp:cNvPr id="0" name=""/>
        <dsp:cNvSpPr/>
      </dsp:nvSpPr>
      <dsp:spPr>
        <a:xfrm rot="16220740">
          <a:off x="4258961" y="1188895"/>
          <a:ext cx="445752" cy="0"/>
        </a:xfrm>
        <a:custGeom>
          <a:avLst/>
          <a:gdLst/>
          <a:ahLst/>
          <a:cxnLst/>
          <a:rect l="0" t="0" r="0" b="0"/>
          <a:pathLst>
            <a:path>
              <a:moveTo>
                <a:pt x="0" y="0"/>
              </a:moveTo>
              <a:lnTo>
                <a:pt x="445752" y="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9140D342-9FEC-4A18-8B15-71CB692F02BB}">
      <dsp:nvSpPr>
        <dsp:cNvPr id="0" name=""/>
        <dsp:cNvSpPr/>
      </dsp:nvSpPr>
      <dsp:spPr>
        <a:xfrm>
          <a:off x="1336706" y="174345"/>
          <a:ext cx="6297726" cy="791677"/>
        </a:xfrm>
        <a:prstGeom prst="roundRect">
          <a:avLst/>
        </a:prstGeom>
        <a:solidFill>
          <a:srgbClr val="007A33"/>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Plan de Apoyo a la Calidad Educativa y la Transformación de  las Escuelas Normales</a:t>
          </a:r>
        </a:p>
      </dsp:txBody>
      <dsp:txXfrm>
        <a:off x="1375352" y="212991"/>
        <a:ext cx="6220434" cy="714385"/>
      </dsp:txXfrm>
    </dsp:sp>
    <dsp:sp modelId="{60109B55-4525-49B0-876D-D5FD8AE47F5B}">
      <dsp:nvSpPr>
        <dsp:cNvPr id="0" name=""/>
        <dsp:cNvSpPr/>
      </dsp:nvSpPr>
      <dsp:spPr>
        <a:xfrm rot="2294602">
          <a:off x="5163915" y="2774000"/>
          <a:ext cx="583597" cy="0"/>
        </a:xfrm>
        <a:custGeom>
          <a:avLst/>
          <a:gdLst/>
          <a:ahLst/>
          <a:cxnLst/>
          <a:rect l="0" t="0" r="0" b="0"/>
          <a:pathLst>
            <a:path>
              <a:moveTo>
                <a:pt x="0" y="0"/>
              </a:moveTo>
              <a:lnTo>
                <a:pt x="583597" y="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4A024105-D9B6-4FEB-8D14-EAE937592947}">
      <dsp:nvSpPr>
        <dsp:cNvPr id="0" name=""/>
        <dsp:cNvSpPr/>
      </dsp:nvSpPr>
      <dsp:spPr>
        <a:xfrm>
          <a:off x="5138091" y="2954624"/>
          <a:ext cx="2098073" cy="791677"/>
        </a:xfrm>
        <a:prstGeom prst="roundRect">
          <a:avLst/>
        </a:prstGeom>
        <a:solidFill>
          <a:srgbClr val="007A33"/>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Anexos</a:t>
          </a:r>
        </a:p>
      </dsp:txBody>
      <dsp:txXfrm>
        <a:off x="5176737" y="2993270"/>
        <a:ext cx="2020781" cy="714385"/>
      </dsp:txXfrm>
    </dsp:sp>
    <dsp:sp modelId="{79E27FFD-0290-4A64-86D8-495043A9D269}">
      <dsp:nvSpPr>
        <dsp:cNvPr id="0" name=""/>
        <dsp:cNvSpPr/>
      </dsp:nvSpPr>
      <dsp:spPr>
        <a:xfrm rot="8607098">
          <a:off x="3144859" y="2770059"/>
          <a:ext cx="593394" cy="0"/>
        </a:xfrm>
        <a:custGeom>
          <a:avLst/>
          <a:gdLst/>
          <a:ahLst/>
          <a:cxnLst/>
          <a:rect l="0" t="0" r="0" b="0"/>
          <a:pathLst>
            <a:path>
              <a:moveTo>
                <a:pt x="0" y="0"/>
              </a:moveTo>
              <a:lnTo>
                <a:pt x="593394" y="0"/>
              </a:lnTo>
            </a:path>
          </a:pathLst>
        </a:custGeom>
        <a:noFill/>
        <a:ln w="38100" cap="flat" cmpd="sng" algn="ctr">
          <a:solidFill>
            <a:schemeClr val="bg2">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2A4BF82-986F-4465-AB79-A759E0B1177B}">
      <dsp:nvSpPr>
        <dsp:cNvPr id="0" name=""/>
        <dsp:cNvSpPr/>
      </dsp:nvSpPr>
      <dsp:spPr>
        <a:xfrm>
          <a:off x="1497573" y="2946743"/>
          <a:ext cx="2343255" cy="791677"/>
        </a:xfrm>
        <a:prstGeom prst="roundRect">
          <a:avLst/>
        </a:prstGeom>
        <a:solidFill>
          <a:srgbClr val="007A33"/>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Nueve apartados</a:t>
          </a:r>
        </a:p>
      </dsp:txBody>
      <dsp:txXfrm>
        <a:off x="1536219" y="2985389"/>
        <a:ext cx="2265963" cy="714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FB4D-86C4-4CA2-A5F7-74F1FDAD6B75}">
      <dsp:nvSpPr>
        <dsp:cNvPr id="0" name=""/>
        <dsp:cNvSpPr/>
      </dsp:nvSpPr>
      <dsp:spPr>
        <a:xfrm>
          <a:off x="2948" y="1990908"/>
          <a:ext cx="3592124" cy="1436849"/>
        </a:xfrm>
        <a:prstGeom prst="chevron">
          <a:avLst/>
        </a:prstGeom>
        <a:solidFill>
          <a:srgbClr val="BA0C2F"/>
        </a:solidFill>
        <a:ln w="12700" cap="flat" cmpd="sng" algn="ctr">
          <a:no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rial" panose="020B0604020202020204" pitchFamily="34" charset="0"/>
              <a:cs typeface="Arial" panose="020B0604020202020204" pitchFamily="34" charset="0"/>
            </a:rPr>
            <a:t>Objetivo Particular</a:t>
          </a:r>
        </a:p>
      </dsp:txBody>
      <dsp:txXfrm>
        <a:off x="721373" y="1990908"/>
        <a:ext cx="2155275" cy="1436849"/>
      </dsp:txXfrm>
    </dsp:sp>
    <dsp:sp modelId="{735227B6-0CE3-4FB8-9F8F-B7CC30EBE4F7}">
      <dsp:nvSpPr>
        <dsp:cNvPr id="0" name=""/>
        <dsp:cNvSpPr/>
      </dsp:nvSpPr>
      <dsp:spPr>
        <a:xfrm>
          <a:off x="3235860" y="1990908"/>
          <a:ext cx="3592124" cy="1436849"/>
        </a:xfrm>
        <a:prstGeom prst="chevron">
          <a:avLst/>
        </a:prstGeom>
        <a:solidFill>
          <a:srgbClr val="007A33"/>
        </a:solidFill>
        <a:ln w="12700" cap="flat" cmpd="sng" algn="ctr">
          <a:no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rial" panose="020B0604020202020204" pitchFamily="34" charset="0"/>
              <a:cs typeface="Arial" panose="020B0604020202020204" pitchFamily="34" charset="0"/>
            </a:rPr>
            <a:t>Énfasis</a:t>
          </a:r>
        </a:p>
      </dsp:txBody>
      <dsp:txXfrm>
        <a:off x="3954285" y="1990908"/>
        <a:ext cx="2155275" cy="1436849"/>
      </dsp:txXfrm>
    </dsp:sp>
    <dsp:sp modelId="{44230301-B45F-42BE-B16D-367A58883C98}">
      <dsp:nvSpPr>
        <dsp:cNvPr id="0" name=""/>
        <dsp:cNvSpPr/>
      </dsp:nvSpPr>
      <dsp:spPr>
        <a:xfrm>
          <a:off x="6468772" y="1990908"/>
          <a:ext cx="3592124" cy="1436849"/>
        </a:xfrm>
        <a:prstGeom prst="chevron">
          <a:avLst/>
        </a:prstGeom>
        <a:solidFill>
          <a:schemeClr val="bg1">
            <a:lumMod val="50000"/>
          </a:schemeClr>
        </a:solidFill>
        <a:ln w="12700" cap="flat" cmpd="sng" algn="ctr">
          <a:noFill/>
          <a:prstDash val="solid"/>
          <a:miter lim="800000"/>
        </a:ln>
        <a:effectLst>
          <a:softEdge rad="63500"/>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rial" panose="020B0604020202020204" pitchFamily="34" charset="0"/>
              <a:cs typeface="Arial" panose="020B0604020202020204" pitchFamily="34" charset="0"/>
            </a:rPr>
            <a:t>Avance y cumplimiento metas</a:t>
          </a:r>
        </a:p>
      </dsp:txBody>
      <dsp:txXfrm>
        <a:off x="7187197" y="1990908"/>
        <a:ext cx="2155275" cy="1436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C2AC3-04C0-483F-BB3C-26CC9AF6122F}">
      <dsp:nvSpPr>
        <dsp:cNvPr id="0" name=""/>
        <dsp:cNvSpPr/>
      </dsp:nvSpPr>
      <dsp:spPr>
        <a:xfrm>
          <a:off x="0" y="200850"/>
          <a:ext cx="5993933" cy="3861741"/>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60478-AD86-485C-A116-C062658FC98F}">
      <dsp:nvSpPr>
        <dsp:cNvPr id="0" name=""/>
        <dsp:cNvSpPr/>
      </dsp:nvSpPr>
      <dsp:spPr>
        <a:xfrm>
          <a:off x="528219" y="3127751"/>
          <a:ext cx="137860" cy="137860"/>
        </a:xfrm>
        <a:prstGeom prst="ellipse">
          <a:avLst/>
        </a:prstGeom>
        <a:solidFill>
          <a:srgbClr val="007A3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08ED22BE-4164-405D-B5E2-8D2CC0BCEDC3}">
      <dsp:nvSpPr>
        <dsp:cNvPr id="0" name=""/>
        <dsp:cNvSpPr/>
      </dsp:nvSpPr>
      <dsp:spPr>
        <a:xfrm>
          <a:off x="77676" y="3226456"/>
          <a:ext cx="2385180" cy="607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49" tIns="0" rIns="0" bIns="0" numCol="1" spcCol="1270" anchor="t" anchorCtr="0">
          <a:noAutofit/>
        </a:bodyPr>
        <a:lstStyle/>
        <a:p>
          <a:pPr marL="0" lvl="0" indent="0" algn="l" defTabSz="800100">
            <a:lnSpc>
              <a:spcPct val="90000"/>
            </a:lnSpc>
            <a:spcBef>
              <a:spcPct val="0"/>
            </a:spcBef>
            <a:spcAft>
              <a:spcPct val="35000"/>
            </a:spcAft>
            <a:buNone/>
          </a:pPr>
          <a:r>
            <a:rPr lang="es-MX" sz="1800" b="1" kern="1200" dirty="0"/>
            <a:t>Autoevaluación</a:t>
          </a:r>
          <a:endParaRPr lang="es-MX" sz="1200" b="1" kern="1200" dirty="0"/>
        </a:p>
      </dsp:txBody>
      <dsp:txXfrm>
        <a:off x="77676" y="3226456"/>
        <a:ext cx="2385180" cy="607427"/>
      </dsp:txXfrm>
    </dsp:sp>
    <dsp:sp modelId="{9B301DFB-53D7-4274-9315-0BAD62FF352F}">
      <dsp:nvSpPr>
        <dsp:cNvPr id="0" name=""/>
        <dsp:cNvSpPr/>
      </dsp:nvSpPr>
      <dsp:spPr>
        <a:xfrm>
          <a:off x="1574804" y="2072504"/>
          <a:ext cx="239757" cy="239757"/>
        </a:xfrm>
        <a:prstGeom prst="ellipse">
          <a:avLst/>
        </a:prstGeom>
        <a:solidFill>
          <a:srgbClr val="007A3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E7B1846B-CBBA-4093-8899-507E3B5DFA96}">
      <dsp:nvSpPr>
        <dsp:cNvPr id="0" name=""/>
        <dsp:cNvSpPr/>
      </dsp:nvSpPr>
      <dsp:spPr>
        <a:xfrm>
          <a:off x="1153575" y="2350574"/>
          <a:ext cx="1544821" cy="171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42" tIns="0" rIns="0" bIns="0" numCol="1" spcCol="1270" anchor="t" anchorCtr="0">
          <a:noAutofit/>
        </a:bodyPr>
        <a:lstStyle/>
        <a:p>
          <a:pPr marL="0" lvl="0" indent="0" algn="l" defTabSz="800100">
            <a:lnSpc>
              <a:spcPct val="90000"/>
            </a:lnSpc>
            <a:spcBef>
              <a:spcPct val="0"/>
            </a:spcBef>
            <a:spcAft>
              <a:spcPct val="35000"/>
            </a:spcAft>
            <a:buNone/>
          </a:pPr>
          <a:r>
            <a:rPr lang="es-MX" sz="1800" b="1" kern="1200" dirty="0"/>
            <a:t>Planeación</a:t>
          </a:r>
          <a:endParaRPr lang="es-MX" sz="2000" b="1" kern="1200" dirty="0"/>
        </a:p>
      </dsp:txBody>
      <dsp:txXfrm>
        <a:off x="1153575" y="2350574"/>
        <a:ext cx="1544821" cy="1712017"/>
      </dsp:txXfrm>
    </dsp:sp>
    <dsp:sp modelId="{7CCD5B02-7CFD-4B23-BA16-C96858508521}">
      <dsp:nvSpPr>
        <dsp:cNvPr id="0" name=""/>
        <dsp:cNvSpPr/>
      </dsp:nvSpPr>
      <dsp:spPr>
        <a:xfrm>
          <a:off x="2687916" y="1444633"/>
          <a:ext cx="317678" cy="317678"/>
        </a:xfrm>
        <a:prstGeom prst="ellipse">
          <a:avLst/>
        </a:prstGeom>
        <a:solidFill>
          <a:srgbClr val="007A3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F47F0A6A-BAD3-4EA7-BA52-45A6E622CCCD}">
      <dsp:nvSpPr>
        <dsp:cNvPr id="0" name=""/>
        <dsp:cNvSpPr/>
      </dsp:nvSpPr>
      <dsp:spPr>
        <a:xfrm>
          <a:off x="2343005" y="1747435"/>
          <a:ext cx="1754676" cy="23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31" tIns="0" rIns="0" bIns="0" numCol="1" spcCol="1270" anchor="t" anchorCtr="0">
          <a:noAutofit/>
        </a:bodyPr>
        <a:lstStyle/>
        <a:p>
          <a:pPr marL="0" lvl="0" indent="0" algn="l" defTabSz="711200">
            <a:lnSpc>
              <a:spcPct val="90000"/>
            </a:lnSpc>
            <a:spcBef>
              <a:spcPct val="0"/>
            </a:spcBef>
            <a:spcAft>
              <a:spcPct val="35000"/>
            </a:spcAft>
            <a:buNone/>
          </a:pPr>
          <a:r>
            <a:rPr lang="es-MX" sz="1600" b="1" kern="1200" dirty="0"/>
            <a:t>Proyecto Integral</a:t>
          </a:r>
        </a:p>
      </dsp:txBody>
      <dsp:txXfrm>
        <a:off x="2343005" y="1747435"/>
        <a:ext cx="1754676" cy="2315156"/>
      </dsp:txXfrm>
    </dsp:sp>
    <dsp:sp modelId="{17DB6EA1-14BA-4F20-B1DA-F9E143426E2C}">
      <dsp:nvSpPr>
        <dsp:cNvPr id="0" name=""/>
        <dsp:cNvSpPr/>
      </dsp:nvSpPr>
      <dsp:spPr>
        <a:xfrm>
          <a:off x="5013665" y="744357"/>
          <a:ext cx="425569" cy="425569"/>
        </a:xfrm>
        <a:prstGeom prst="ellipse">
          <a:avLst/>
        </a:prstGeom>
        <a:solidFill>
          <a:srgbClr val="007A33"/>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2175BFDF-A2F1-4A0E-8819-47F64B5FE406}">
      <dsp:nvSpPr>
        <dsp:cNvPr id="0" name=""/>
        <dsp:cNvSpPr/>
      </dsp:nvSpPr>
      <dsp:spPr>
        <a:xfrm>
          <a:off x="4114307" y="1251877"/>
          <a:ext cx="1690934" cy="250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00" tIns="0" rIns="0" bIns="0" numCol="1" spcCol="1270" anchor="t" anchorCtr="0">
          <a:noAutofit/>
        </a:bodyPr>
        <a:lstStyle/>
        <a:p>
          <a:pPr marL="0" lvl="0" indent="0" algn="l" defTabSz="711200">
            <a:lnSpc>
              <a:spcPct val="90000"/>
            </a:lnSpc>
            <a:spcBef>
              <a:spcPct val="0"/>
            </a:spcBef>
            <a:spcAft>
              <a:spcPct val="35000"/>
            </a:spcAft>
            <a:buNone/>
          </a:pPr>
          <a:r>
            <a:rPr lang="es-MX" sz="1600" b="1" kern="1200" dirty="0">
              <a:solidFill>
                <a:sysClr val="windowText" lastClr="000000"/>
              </a:solidFill>
            </a:rPr>
            <a:t>Integralidad</a:t>
          </a:r>
        </a:p>
      </dsp:txBody>
      <dsp:txXfrm>
        <a:off x="4114307" y="1251877"/>
        <a:ext cx="1690934" cy="25025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70E31-9E0C-460C-A8AB-7B42020FAA41}">
      <dsp:nvSpPr>
        <dsp:cNvPr id="0" name=""/>
        <dsp:cNvSpPr/>
      </dsp:nvSpPr>
      <dsp:spPr>
        <a:xfrm>
          <a:off x="0" y="11298"/>
          <a:ext cx="8864972" cy="517767"/>
        </a:xfrm>
        <a:prstGeom prst="round2DiagRect">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Definir</a:t>
          </a:r>
        </a:p>
      </dsp:txBody>
      <dsp:txXfrm>
        <a:off x="25275" y="36573"/>
        <a:ext cx="8814422" cy="467217"/>
      </dsp:txXfrm>
    </dsp:sp>
    <dsp:sp modelId="{C83FBA1B-B38F-437C-A4D7-414C5850125B}">
      <dsp:nvSpPr>
        <dsp:cNvPr id="0" name=""/>
        <dsp:cNvSpPr/>
      </dsp:nvSpPr>
      <dsp:spPr>
        <a:xfrm>
          <a:off x="0" y="520295"/>
          <a:ext cx="8864972" cy="71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Políticas actuales</a:t>
          </a:r>
        </a:p>
        <a:p>
          <a:pPr marL="228600" lvl="1" indent="-228600" algn="l" defTabSz="914400">
            <a:lnSpc>
              <a:spcPct val="90000"/>
            </a:lnSpc>
            <a:spcBef>
              <a:spcPct val="0"/>
            </a:spcBef>
            <a:spcAft>
              <a:spcPct val="20000"/>
            </a:spcAft>
            <a:buNone/>
          </a:pPr>
          <a:endParaRPr lang="es-ES_tradnl" sz="2200" kern="1200" noProof="0" dirty="0">
            <a:solidFill>
              <a:schemeClr val="bg1">
                <a:lumMod val="50000"/>
              </a:schemeClr>
            </a:solidFill>
            <a:latin typeface="Franklin Gothic Medium Cond" pitchFamily="34" charset="0"/>
          </a:endParaRPr>
        </a:p>
      </dsp:txBody>
      <dsp:txXfrm>
        <a:off x="0" y="520295"/>
        <a:ext cx="8864972" cy="712483"/>
      </dsp:txXfrm>
    </dsp:sp>
    <dsp:sp modelId="{755BC73E-CD31-4BF5-B1C5-4A4ACAA7115F}">
      <dsp:nvSpPr>
        <dsp:cNvPr id="0" name=""/>
        <dsp:cNvSpPr/>
      </dsp:nvSpPr>
      <dsp:spPr>
        <a:xfrm>
          <a:off x="0" y="1232778"/>
          <a:ext cx="8864972" cy="517767"/>
        </a:xfrm>
        <a:prstGeom prst="round2DiagRect">
          <a:avLst/>
        </a:prstGeom>
        <a:solidFill>
          <a:srgbClr val="BA0C2F"/>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Atender</a:t>
          </a:r>
        </a:p>
      </dsp:txBody>
      <dsp:txXfrm>
        <a:off x="25275" y="1258053"/>
        <a:ext cx="8814422" cy="467217"/>
      </dsp:txXfrm>
    </dsp:sp>
    <dsp:sp modelId="{7446473B-C5F4-406F-AC14-BD4F036A6A94}">
      <dsp:nvSpPr>
        <dsp:cNvPr id="0" name=""/>
        <dsp:cNvSpPr/>
      </dsp:nvSpPr>
      <dsp:spPr>
        <a:xfrm>
          <a:off x="0" y="1750546"/>
          <a:ext cx="8864972" cy="712483"/>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Énfasis que las políticas atienden</a:t>
          </a:r>
        </a:p>
        <a:p>
          <a:pPr marL="228600" lvl="1" indent="-228600" algn="l" defTabSz="914400">
            <a:lnSpc>
              <a:spcPct val="90000"/>
            </a:lnSpc>
            <a:spcBef>
              <a:spcPct val="0"/>
            </a:spcBef>
            <a:spcAft>
              <a:spcPct val="20000"/>
            </a:spcAft>
            <a:buNone/>
          </a:pPr>
          <a:endParaRPr lang="es-ES_tradnl" sz="2200" kern="1200" noProof="0" dirty="0">
            <a:solidFill>
              <a:schemeClr val="bg1">
                <a:lumMod val="50000"/>
              </a:schemeClr>
            </a:solidFill>
            <a:latin typeface="Franklin Gothic Medium Cond" pitchFamily="34" charset="0"/>
          </a:endParaRPr>
        </a:p>
      </dsp:txBody>
      <dsp:txXfrm>
        <a:off x="0" y="1750546"/>
        <a:ext cx="8864972" cy="712483"/>
      </dsp:txXfrm>
    </dsp:sp>
    <dsp:sp modelId="{396B8186-5A51-43CF-804C-BC101821A790}">
      <dsp:nvSpPr>
        <dsp:cNvPr id="0" name=""/>
        <dsp:cNvSpPr/>
      </dsp:nvSpPr>
      <dsp:spPr>
        <a:xfrm>
          <a:off x="0" y="2463029"/>
          <a:ext cx="8864972" cy="517767"/>
        </a:xfrm>
        <a:prstGeom prst="round2Diag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Determinar</a:t>
          </a:r>
        </a:p>
      </dsp:txBody>
      <dsp:txXfrm>
        <a:off x="25275" y="2488304"/>
        <a:ext cx="8814422" cy="467217"/>
      </dsp:txXfrm>
    </dsp:sp>
    <dsp:sp modelId="{48EDEDC3-1590-451D-A055-5F7567D62FD1}">
      <dsp:nvSpPr>
        <dsp:cNvPr id="0" name=""/>
        <dsp:cNvSpPr/>
      </dsp:nvSpPr>
      <dsp:spPr>
        <a:xfrm>
          <a:off x="0" y="2980796"/>
          <a:ext cx="8864972" cy="71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Área de oportunidad</a:t>
          </a:r>
        </a:p>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Fortaleza</a:t>
          </a:r>
        </a:p>
      </dsp:txBody>
      <dsp:txXfrm>
        <a:off x="0" y="2980796"/>
        <a:ext cx="8864972" cy="712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91B58-547F-4310-8036-A302C09A3425}">
      <dsp:nvSpPr>
        <dsp:cNvPr id="0" name=""/>
        <dsp:cNvSpPr/>
      </dsp:nvSpPr>
      <dsp:spPr>
        <a:xfrm>
          <a:off x="0" y="668734"/>
          <a:ext cx="3372643" cy="26981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2392FEF-1D84-4B3A-A774-1E964BE1E3AA}">
      <dsp:nvSpPr>
        <dsp:cNvPr id="0" name=""/>
        <dsp:cNvSpPr/>
      </dsp:nvSpPr>
      <dsp:spPr>
        <a:xfrm>
          <a:off x="303537" y="3097037"/>
          <a:ext cx="3001652" cy="944340"/>
        </a:xfrm>
        <a:prstGeom prst="wedgeRectCallout">
          <a:avLst>
            <a:gd name="adj1" fmla="val 20250"/>
            <a:gd name="adj2" fmla="val -60700"/>
          </a:avLst>
        </a:prstGeom>
        <a:solidFill>
          <a:srgbClr val="007A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latin typeface="Soberana Texto" panose="02000000000000000000" pitchFamily="50" charset="0"/>
            </a:rPr>
            <a:t>Laboratorios de Idiomas</a:t>
          </a:r>
        </a:p>
      </dsp:txBody>
      <dsp:txXfrm>
        <a:off x="303537" y="3097037"/>
        <a:ext cx="3001652" cy="944340"/>
      </dsp:txXfrm>
    </dsp:sp>
    <dsp:sp modelId="{D98AE4AE-D409-4D41-835B-63BE45A28643}">
      <dsp:nvSpPr>
        <dsp:cNvPr id="0" name=""/>
        <dsp:cNvSpPr/>
      </dsp:nvSpPr>
      <dsp:spPr>
        <a:xfrm>
          <a:off x="3709908" y="668734"/>
          <a:ext cx="3372643" cy="26981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8BAA79-8EB1-4F2A-AAB5-97A53C71206C}">
      <dsp:nvSpPr>
        <dsp:cNvPr id="0" name=""/>
        <dsp:cNvSpPr/>
      </dsp:nvSpPr>
      <dsp:spPr>
        <a:xfrm>
          <a:off x="4013446" y="3097037"/>
          <a:ext cx="3001652" cy="944340"/>
        </a:xfrm>
        <a:prstGeom prst="wedgeRectCallout">
          <a:avLst>
            <a:gd name="adj1" fmla="val 20250"/>
            <a:gd name="adj2" fmla="val -60700"/>
          </a:avLst>
        </a:prstGeom>
        <a:solidFill>
          <a:srgbClr val="007A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latin typeface="Soberana Texto" panose="02000000000000000000" pitchFamily="50" charset="0"/>
            </a:rPr>
            <a:t>Remodelación de espacios</a:t>
          </a:r>
        </a:p>
      </dsp:txBody>
      <dsp:txXfrm>
        <a:off x="4013446" y="3097037"/>
        <a:ext cx="3001652" cy="944340"/>
      </dsp:txXfrm>
    </dsp:sp>
    <dsp:sp modelId="{D0BED615-7903-46A1-9019-ABE791746681}">
      <dsp:nvSpPr>
        <dsp:cNvPr id="0" name=""/>
        <dsp:cNvSpPr/>
      </dsp:nvSpPr>
      <dsp:spPr>
        <a:xfrm>
          <a:off x="7419816" y="668734"/>
          <a:ext cx="3372643" cy="26981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D0C7DF4-B515-44EB-8CBB-EB14A266452D}">
      <dsp:nvSpPr>
        <dsp:cNvPr id="0" name=""/>
        <dsp:cNvSpPr/>
      </dsp:nvSpPr>
      <dsp:spPr>
        <a:xfrm>
          <a:off x="7723354" y="3097037"/>
          <a:ext cx="3001652" cy="944340"/>
        </a:xfrm>
        <a:prstGeom prst="wedgeRectCallout">
          <a:avLst>
            <a:gd name="adj1" fmla="val 20250"/>
            <a:gd name="adj2" fmla="val -60700"/>
          </a:avLst>
        </a:prstGeom>
        <a:solidFill>
          <a:srgbClr val="007A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latin typeface="Soberana Texto" panose="02000000000000000000" pitchFamily="50" charset="0"/>
            </a:rPr>
            <a:t>Laboratorio de TIC</a:t>
          </a:r>
        </a:p>
      </dsp:txBody>
      <dsp:txXfrm>
        <a:off x="7723354" y="3097037"/>
        <a:ext cx="3001652" cy="9443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FB7F9-3B43-455B-A37B-E478946D1568}" type="datetimeFigureOut">
              <a:rPr lang="es-MX" smtClean="0"/>
              <a:t>16/10/2017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11527-C742-4206-9C35-3B1CD95D399D}" type="slidenum">
              <a:rPr lang="es-MX" smtClean="0"/>
              <a:t>‹Nº›</a:t>
            </a:fld>
            <a:endParaRPr lang="es-MX"/>
          </a:p>
        </p:txBody>
      </p:sp>
    </p:spTree>
    <p:extLst>
      <p:ext uri="{BB962C8B-B14F-4D97-AF65-F5344CB8AC3E}">
        <p14:creationId xmlns:p14="http://schemas.microsoft.com/office/powerpoint/2010/main" val="172780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¿Quién</a:t>
            </a:r>
            <a:r>
              <a:rPr lang="es-MX" baseline="0" dirty="0"/>
              <a:t> puede decirnos cuáles son los documentos normativos?</a:t>
            </a:r>
            <a:endParaRPr lang="es-MX" dirty="0"/>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3</a:t>
            </a:fld>
            <a:endParaRPr lang="es-MX"/>
          </a:p>
        </p:txBody>
      </p:sp>
    </p:spTree>
    <p:extLst>
      <p:ext uri="{BB962C8B-B14F-4D97-AF65-F5344CB8AC3E}">
        <p14:creationId xmlns:p14="http://schemas.microsoft.com/office/powerpoint/2010/main" val="168068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200" kern="1200" dirty="0">
                <a:solidFill>
                  <a:schemeClr val="tx1"/>
                </a:solidFill>
                <a:effectLst/>
                <a:latin typeface="+mn-lt"/>
                <a:ea typeface="+mn-ea"/>
                <a:cs typeface="+mn-cs"/>
              </a:rPr>
              <a:t>El presente documento se elabora con base en lo dispuesto en las Reglas de Operación del Programa, en los criterios y lineamientos académicos establecidos en la Guía PACTEN, así como en las demás disposiciones normativas aplicables a los programas gubernamentales de este tipo, por lo que deberá ser considerado como complemento de dicha normatividad.</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El propósito de este documento es determinar, de manera general, los criterios y mecanismos que deberán observar las entidades federativas y las instancias ejecutoras en el ejercicio y comprobación del gasto en los rubros que pueden ser financiados con recursos del PACTEN, evitando incurrir en observaciones de la contraloría por incumplimiento en la normatividad establecida.</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La administración de los recursos otorgados significa, para las entidades y las Escuelas Normales Públicas una mayor responsabilidad en el alcance de los objetivos y metas contenidos en su proyecto integral, por lo que es fundamental la sistematización, registro y resguardo de la documentación e informes sobre los procesos y acciones desarrolladas, los resultados alcanzados, la aplicación de los recursos en cada periodo indicado y conforme a los rubros de gasto especificados en la reprogramación, todo ello permitirá, una mejor rendición de cuentas y transparencia en el ejercicio de los recursos acorde con la normatividad aplicable vigente y las Reglas de Operación del Programa.</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13</a:t>
            </a:fld>
            <a:endParaRPr lang="es-MX"/>
          </a:p>
        </p:txBody>
      </p:sp>
    </p:spTree>
    <p:extLst>
      <p:ext uri="{BB962C8B-B14F-4D97-AF65-F5344CB8AC3E}">
        <p14:creationId xmlns:p14="http://schemas.microsoft.com/office/powerpoint/2010/main" val="317759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latin typeface="Times New Roman" panose="02020603050405020304" pitchFamily="18" charset="0"/>
                <a:ea typeface="Times New Roman" panose="02020603050405020304" pitchFamily="18" charset="0"/>
              </a:rPr>
              <a:t>Este documento complementa</a:t>
            </a:r>
            <a:r>
              <a:rPr lang="es-MX" baseline="0" dirty="0">
                <a:latin typeface="Times New Roman" panose="02020603050405020304" pitchFamily="18" charset="0"/>
                <a:ea typeface="Times New Roman" panose="02020603050405020304" pitchFamily="18" charset="0"/>
              </a:rPr>
              <a:t> y está basado en las Reglas de Operación.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Sirve específicamente para la operación de los recursos asignados a las Escuelas Normales y Autoridades Educativas. En este documento se presenta el planteamiento específico que deberán cumplir las autoridades cuando ejerzan el recurso, así como los pasos que deberán de cumplir para solicitar cambios de rubro, economías, prorrogas etc.</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Este documento se encuentra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Los Cambios sustanciales están e desarrollo</a:t>
            </a:r>
            <a:endParaRPr lang="es-MX" dirty="0">
              <a:latin typeface="Times New Roman" panose="02020603050405020304" pitchFamily="18" charset="0"/>
              <a:ea typeface="Times New Roman" panose="02020603050405020304" pitchFamily="18" charset="0"/>
            </a:endParaRPr>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14</a:t>
            </a:fld>
            <a:endParaRPr lang="es-MX"/>
          </a:p>
        </p:txBody>
      </p:sp>
    </p:spTree>
    <p:extLst>
      <p:ext uri="{BB962C8B-B14F-4D97-AF65-F5344CB8AC3E}">
        <p14:creationId xmlns:p14="http://schemas.microsoft.com/office/powerpoint/2010/main" val="269713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latin typeface="Times New Roman" panose="02020603050405020304" pitchFamily="18" charset="0"/>
                <a:ea typeface="Times New Roman" panose="02020603050405020304" pitchFamily="18" charset="0"/>
              </a:rPr>
              <a:t>Este documento complementa</a:t>
            </a:r>
            <a:r>
              <a:rPr lang="es-MX" baseline="0" dirty="0">
                <a:latin typeface="Times New Roman" panose="02020603050405020304" pitchFamily="18" charset="0"/>
                <a:ea typeface="Times New Roman" panose="02020603050405020304" pitchFamily="18" charset="0"/>
              </a:rPr>
              <a:t> y está basado en las Reglas de Operación.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Sirve específicamente para la operación de los recursos asignados a las Escuelas Normales y Autoridades Educativas. En este documento se presenta el planteamiento específico que deberán cumplir las autoridades cuando ejerzan el recurso, así como los pasos que deberán de cumplir para solicitar cambios de rubro, economías, prorrogas etc.</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Este documento se encuentra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Los Cambios sustanciales están e desarrollo</a:t>
            </a:r>
            <a:endParaRPr lang="es-MX" dirty="0">
              <a:latin typeface="Times New Roman" panose="02020603050405020304" pitchFamily="18" charset="0"/>
              <a:ea typeface="Times New Roman" panose="02020603050405020304" pitchFamily="18" charset="0"/>
            </a:endParaRPr>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15</a:t>
            </a:fld>
            <a:endParaRPr lang="es-MX"/>
          </a:p>
        </p:txBody>
      </p:sp>
    </p:spTree>
    <p:extLst>
      <p:ext uri="{BB962C8B-B14F-4D97-AF65-F5344CB8AC3E}">
        <p14:creationId xmlns:p14="http://schemas.microsoft.com/office/powerpoint/2010/main" val="53791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Una vez que las Entidades y Escuelas Normales conocen el monto del recurso asignado, y con la intención de garantizar la eficiencia y eficacia en el ejercicio de los recursos, a la vez de observar criterios de austeridad y racionalidad financiera, la AEL, AFSEDF y Escuelas Normales Públicas, en el documento </a:t>
            </a:r>
            <a:r>
              <a:rPr lang="es-ES_tradnl" sz="1200" i="1" kern="1200" dirty="0">
                <a:solidFill>
                  <a:schemeClr val="tx1"/>
                </a:solidFill>
                <a:effectLst/>
                <a:latin typeface="+mn-lt"/>
                <a:ea typeface="+mn-ea"/>
                <a:cs typeface="+mn-cs"/>
              </a:rPr>
              <a:t>“Información Básica para realizar la Reprogramación del Proyecto Integral” </a:t>
            </a:r>
            <a:r>
              <a:rPr lang="es-ES_tradnl" sz="1200" kern="1200" dirty="0">
                <a:solidFill>
                  <a:schemeClr val="tx1"/>
                </a:solidFill>
                <a:effectLst/>
                <a:latin typeface="+mn-lt"/>
                <a:ea typeface="+mn-ea"/>
                <a:cs typeface="+mn-cs"/>
              </a:rPr>
              <a:t>conocerán los lineamientos para desarrollar las acciones conjuntas que favorezcan la adquisición de bienes y contratación de servicios a precios preferenciales.</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16</a:t>
            </a:fld>
            <a:endParaRPr lang="es-MX"/>
          </a:p>
        </p:txBody>
      </p:sp>
    </p:spTree>
    <p:extLst>
      <p:ext uri="{BB962C8B-B14F-4D97-AF65-F5344CB8AC3E}">
        <p14:creationId xmlns:p14="http://schemas.microsoft.com/office/powerpoint/2010/main" val="279302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Este documento también está</a:t>
            </a:r>
            <a:r>
              <a:rPr lang="es-MX" baseline="0" dirty="0"/>
              <a:t> basado en las Reglas de Operación y se refiere a los aspectos o requerimientos en los cuales se aplicará el recurso económico.</a:t>
            </a:r>
          </a:p>
          <a:p>
            <a:endParaRPr lang="es-MX" baseline="0" dirty="0"/>
          </a:p>
          <a:p>
            <a:r>
              <a:rPr lang="es-MX" baseline="0" dirty="0"/>
              <a:t>Su función primordial es justamente evitar caer en Reprogramar gastos que no son financiables por el programa.</a:t>
            </a:r>
          </a:p>
          <a:p>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Los Cambios sustanciales están e desarrollo</a:t>
            </a:r>
            <a:endParaRPr lang="es-MX" dirty="0">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17</a:t>
            </a:fld>
            <a:endParaRPr lang="es-MX"/>
          </a:p>
        </p:txBody>
      </p:sp>
    </p:spTree>
    <p:extLst>
      <p:ext uri="{BB962C8B-B14F-4D97-AF65-F5344CB8AC3E}">
        <p14:creationId xmlns:p14="http://schemas.microsoft.com/office/powerpoint/2010/main" val="338051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latin typeface="Times New Roman" panose="02020603050405020304" pitchFamily="18" charset="0"/>
                <a:ea typeface="Times New Roman" panose="02020603050405020304" pitchFamily="18" charset="0"/>
              </a:rPr>
              <a:t>Este documento complementa</a:t>
            </a:r>
            <a:r>
              <a:rPr lang="es-MX" baseline="0" dirty="0">
                <a:latin typeface="Times New Roman" panose="02020603050405020304" pitchFamily="18" charset="0"/>
                <a:ea typeface="Times New Roman" panose="02020603050405020304" pitchFamily="18" charset="0"/>
              </a:rPr>
              <a:t> y está basado en las Reglas de Operación.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Sirve específicamente para la operación de los recursos asignados a las Escuelas Normales y Autoridades Educativas. En este documento se presenta el planteamiento específico que deberán cumplir las autoridades cuando ejerzan el recurso, así como los pasos que deberán de cumplir para solicitar cambios de rubro, economías, prorrogas etc.</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Este documento se encuentra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aseline="0" dirty="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latin typeface="Times New Roman" panose="02020603050405020304" pitchFamily="18" charset="0"/>
                <a:ea typeface="Times New Roman" panose="02020603050405020304" pitchFamily="18" charset="0"/>
              </a:rPr>
              <a:t>Los Cambios sustanciales están e desarrollo</a:t>
            </a:r>
            <a:endParaRPr lang="es-MX" dirty="0">
              <a:latin typeface="Times New Roman" panose="02020603050405020304" pitchFamily="18" charset="0"/>
              <a:ea typeface="Times New Roman" panose="02020603050405020304" pitchFamily="18" charset="0"/>
            </a:endParaRPr>
          </a:p>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18</a:t>
            </a:fld>
            <a:endParaRPr lang="es-MX"/>
          </a:p>
        </p:txBody>
      </p:sp>
    </p:spTree>
    <p:extLst>
      <p:ext uri="{BB962C8B-B14F-4D97-AF65-F5344CB8AC3E}">
        <p14:creationId xmlns:p14="http://schemas.microsoft.com/office/powerpoint/2010/main" val="401935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19</a:t>
            </a:fld>
            <a:endParaRPr lang="es-MX"/>
          </a:p>
        </p:txBody>
      </p:sp>
    </p:spTree>
    <p:extLst>
      <p:ext uri="{BB962C8B-B14F-4D97-AF65-F5344CB8AC3E}">
        <p14:creationId xmlns:p14="http://schemas.microsoft.com/office/powerpoint/2010/main" val="17746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20</a:t>
            </a:fld>
            <a:endParaRPr lang="es-MX"/>
          </a:p>
        </p:txBody>
      </p:sp>
    </p:spTree>
    <p:extLst>
      <p:ext uri="{BB962C8B-B14F-4D97-AF65-F5344CB8AC3E}">
        <p14:creationId xmlns:p14="http://schemas.microsoft.com/office/powerpoint/2010/main" val="305351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24</a:t>
            </a:fld>
            <a:endParaRPr lang="es-MX"/>
          </a:p>
        </p:txBody>
      </p:sp>
    </p:spTree>
    <p:extLst>
      <p:ext uri="{BB962C8B-B14F-4D97-AF65-F5344CB8AC3E}">
        <p14:creationId xmlns:p14="http://schemas.microsoft.com/office/powerpoint/2010/main" val="403653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37</a:t>
            </a:fld>
            <a:endParaRPr lang="es-MX"/>
          </a:p>
        </p:txBody>
      </p:sp>
    </p:spTree>
    <p:extLst>
      <p:ext uri="{BB962C8B-B14F-4D97-AF65-F5344CB8AC3E}">
        <p14:creationId xmlns:p14="http://schemas.microsoft.com/office/powerpoint/2010/main" val="230574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r>
              <a:rPr lang="es-MX" dirty="0"/>
              <a:t>Si bien estos tres documentos son los</a:t>
            </a:r>
            <a:r>
              <a:rPr lang="es-MX" baseline="0" dirty="0"/>
              <a:t> considerados, en este taller nos vamos a centrar en las reglas de Operación. </a:t>
            </a:r>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4</a:t>
            </a:fld>
            <a:endParaRPr lang="es-MX"/>
          </a:p>
        </p:txBody>
      </p:sp>
    </p:spTree>
    <p:extLst>
      <p:ext uri="{BB962C8B-B14F-4D97-AF65-F5344CB8AC3E}">
        <p14:creationId xmlns:p14="http://schemas.microsoft.com/office/powerpoint/2010/main" val="238857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¿Cuál es la importancia de </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40</a:t>
            </a:fld>
            <a:endParaRPr lang="es-MX"/>
          </a:p>
        </p:txBody>
      </p:sp>
    </p:spTree>
    <p:extLst>
      <p:ext uri="{BB962C8B-B14F-4D97-AF65-F5344CB8AC3E}">
        <p14:creationId xmlns:p14="http://schemas.microsoft.com/office/powerpoint/2010/main" val="203877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2800" dirty="0">
                <a:solidFill>
                  <a:schemeClr val="tx1">
                    <a:lumMod val="75000"/>
                    <a:lumOff val="25000"/>
                  </a:schemeClr>
                </a:solidFill>
                <a:latin typeface="Soberana Texto" panose="02000000000000000000" pitchFamily="50" charset="0"/>
              </a:rPr>
              <a:t>Se trata de pensar que toda acción que tomemos el día de hoy, tendrá un impacto, una repercusión el día de mañana.</a:t>
            </a:r>
          </a:p>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43</a:t>
            </a:fld>
            <a:endParaRPr lang="es-MX"/>
          </a:p>
        </p:txBody>
      </p:sp>
    </p:spTree>
    <p:extLst>
      <p:ext uri="{BB962C8B-B14F-4D97-AF65-F5344CB8AC3E}">
        <p14:creationId xmlns:p14="http://schemas.microsoft.com/office/powerpoint/2010/main" val="161979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lumMod val="75000"/>
                    <a:lumOff val="25000"/>
                  </a:schemeClr>
                </a:solidFill>
                <a:latin typeface="Soberana Texto" panose="02000000000000000000" pitchFamily="50" charset="0"/>
              </a:rPr>
              <a:t>Ejemplo: los estudios de proyección de la población, las tasas de crecimiento anual.</a:t>
            </a:r>
          </a:p>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45</a:t>
            </a:fld>
            <a:endParaRPr lang="es-MX"/>
          </a:p>
        </p:txBody>
      </p:sp>
    </p:spTree>
    <p:extLst>
      <p:ext uri="{BB962C8B-B14F-4D97-AF65-F5344CB8AC3E}">
        <p14:creationId xmlns:p14="http://schemas.microsoft.com/office/powerpoint/2010/main" val="55639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dirty="0">
                <a:solidFill>
                  <a:schemeClr val="tx1">
                    <a:lumMod val="75000"/>
                    <a:lumOff val="25000"/>
                  </a:schemeClr>
                </a:solidFill>
                <a:latin typeface="Soberana Texto" panose="02000000000000000000" pitchFamily="50" charset="0"/>
              </a:rPr>
              <a:t>Se basa en una visión determinista del mundo, es el campo de la futurología.</a:t>
            </a:r>
          </a:p>
          <a:p>
            <a:pPr algn="just"/>
            <a:endParaRPr lang="es-MX" sz="1200" dirty="0">
              <a:solidFill>
                <a:schemeClr val="tx1">
                  <a:lumMod val="75000"/>
                  <a:lumOff val="25000"/>
                </a:schemeClr>
              </a:solidFill>
              <a:latin typeface="Soberana Texto" panose="02000000000000000000" pitchFamily="50" charset="0"/>
            </a:endParaRPr>
          </a:p>
          <a:p>
            <a:pPr algn="just"/>
            <a:r>
              <a:rPr lang="es-MX" sz="1200" dirty="0">
                <a:solidFill>
                  <a:schemeClr val="tx1">
                    <a:lumMod val="75000"/>
                    <a:lumOff val="25000"/>
                  </a:schemeClr>
                </a:solidFill>
                <a:latin typeface="Soberana Texto" panose="02000000000000000000" pitchFamily="50" charset="0"/>
              </a:rPr>
              <a:t>Se presenta en enunciados irrebatibles y exactos sobre lo que va a suceder.</a:t>
            </a: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46</a:t>
            </a:fld>
            <a:endParaRPr lang="es-MX"/>
          </a:p>
        </p:txBody>
      </p:sp>
    </p:spTree>
    <p:extLst>
      <p:ext uri="{BB962C8B-B14F-4D97-AF65-F5344CB8AC3E}">
        <p14:creationId xmlns:p14="http://schemas.microsoft.com/office/powerpoint/2010/main" val="2711877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200" dirty="0">
                <a:solidFill>
                  <a:schemeClr val="tx1">
                    <a:lumMod val="75000"/>
                    <a:lumOff val="25000"/>
                  </a:schemeClr>
                </a:solidFill>
                <a:latin typeface="Soberana Texto" panose="02000000000000000000" pitchFamily="50" charset="0"/>
              </a:rPr>
              <a:t>Es tomar de diferentes acciones en el presente para resolver de manera anticipada posibles problemas futuros, conduce a tomar acciones de ejecución inmediata.</a:t>
            </a:r>
          </a:p>
          <a:p>
            <a:pPr algn="just"/>
            <a:r>
              <a:rPr lang="es-MX" sz="1200" dirty="0">
                <a:solidFill>
                  <a:schemeClr val="tx1">
                    <a:lumMod val="75000"/>
                    <a:lumOff val="25000"/>
                  </a:schemeClr>
                </a:solidFill>
                <a:latin typeface="Soberana Texto" panose="02000000000000000000" pitchFamily="50" charset="0"/>
              </a:rPr>
              <a:t>Generalmente toma apreciaciones a partir de hechos pasados, plantea ciertas hipótesis.</a:t>
            </a:r>
          </a:p>
          <a:p>
            <a:pPr algn="just"/>
            <a:r>
              <a:rPr lang="es-MX" sz="1200" dirty="0">
                <a:solidFill>
                  <a:schemeClr val="tx1">
                    <a:lumMod val="75000"/>
                    <a:lumOff val="25000"/>
                  </a:schemeClr>
                </a:solidFill>
                <a:latin typeface="Soberana Texto" panose="02000000000000000000" pitchFamily="50" charset="0"/>
              </a:rPr>
              <a:t>Ejemplo: En educación, realizar algunos programas para elevar la calidad de la misma y contar a corto plazo con recurso humano capacitado.</a:t>
            </a: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47</a:t>
            </a:fld>
            <a:endParaRPr lang="es-MX"/>
          </a:p>
        </p:txBody>
      </p:sp>
    </p:spTree>
    <p:extLst>
      <p:ext uri="{BB962C8B-B14F-4D97-AF65-F5344CB8AC3E}">
        <p14:creationId xmlns:p14="http://schemas.microsoft.com/office/powerpoint/2010/main" val="1615699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48</a:t>
            </a:fld>
            <a:endParaRPr lang="es-MX"/>
          </a:p>
        </p:txBody>
      </p:sp>
    </p:spTree>
    <p:extLst>
      <p:ext uri="{BB962C8B-B14F-4D97-AF65-F5344CB8AC3E}">
        <p14:creationId xmlns:p14="http://schemas.microsoft.com/office/powerpoint/2010/main" val="1639296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t>La planeación tradicional primero analiza el pasado y el presente para proyectar futuros posibles y después seleccionar el deseado.</a:t>
            </a:r>
            <a:endParaRPr lang="es-MX" dirty="0"/>
          </a:p>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52</a:t>
            </a:fld>
            <a:endParaRPr lang="es-MX"/>
          </a:p>
        </p:txBody>
      </p:sp>
    </p:spTree>
    <p:extLst>
      <p:ext uri="{BB962C8B-B14F-4D97-AF65-F5344CB8AC3E}">
        <p14:creationId xmlns:p14="http://schemas.microsoft.com/office/powerpoint/2010/main" val="15765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solidFill>
                  <a:schemeClr val="tx1">
                    <a:lumMod val="65000"/>
                    <a:lumOff val="35000"/>
                  </a:schemeClr>
                </a:solidFill>
                <a:latin typeface="Soberana Texto" panose="02000000000000000000" pitchFamily="50" charset="0"/>
              </a:rPr>
              <a:t>Es el diagnóstico del presente tomando como referencia el futuro.</a:t>
            </a:r>
          </a:p>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54</a:t>
            </a:fld>
            <a:endParaRPr lang="es-MX"/>
          </a:p>
        </p:txBody>
      </p:sp>
    </p:spTree>
    <p:extLst>
      <p:ext uri="{BB962C8B-B14F-4D97-AF65-F5344CB8AC3E}">
        <p14:creationId xmlns:p14="http://schemas.microsoft.com/office/powerpoint/2010/main" val="33800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En la planeación prospectiva</a:t>
            </a:r>
            <a:r>
              <a:rPr lang="es-MX" baseline="0" dirty="0"/>
              <a:t> como etapa 1 se plantea desde el futuro. Diseñando un futuro deseado y en una segunda etapa se analiza el presente y el pasado para seleccionar los futuros factibles.</a:t>
            </a:r>
          </a:p>
          <a:p>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a:t>Al contrario de la planeación tradicional que primero analiza el pasado y el presente para proyectar futuros posibles y después seleccionar el deseado.</a:t>
            </a:r>
            <a:endParaRPr lang="es-MX" dirty="0"/>
          </a:p>
          <a:p>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55</a:t>
            </a:fld>
            <a:endParaRPr lang="es-MX"/>
          </a:p>
        </p:txBody>
      </p:sp>
    </p:spTree>
    <p:extLst>
      <p:ext uri="{BB962C8B-B14F-4D97-AF65-F5344CB8AC3E}">
        <p14:creationId xmlns:p14="http://schemas.microsoft.com/office/powerpoint/2010/main" val="891055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Debemos crear un futurible, un término medio entre lo catastrófico y lo utópico.</a:t>
            </a:r>
          </a:p>
        </p:txBody>
      </p:sp>
      <p:sp>
        <p:nvSpPr>
          <p:cNvPr id="4" name="Marcador de número de diapositiva 3"/>
          <p:cNvSpPr>
            <a:spLocks noGrp="1"/>
          </p:cNvSpPr>
          <p:nvPr>
            <p:ph type="sldNum" sz="quarter" idx="10"/>
          </p:nvPr>
        </p:nvSpPr>
        <p:spPr/>
        <p:txBody>
          <a:bodyPr/>
          <a:lstStyle/>
          <a:p>
            <a:fld id="{C972BCFA-F2A5-4825-8B39-1E8E77FBE613}" type="slidenum">
              <a:rPr lang="es-MX" smtClean="0"/>
              <a:t>57</a:t>
            </a:fld>
            <a:endParaRPr lang="es-MX"/>
          </a:p>
        </p:txBody>
      </p:sp>
    </p:spTree>
    <p:extLst>
      <p:ext uri="{BB962C8B-B14F-4D97-AF65-F5344CB8AC3E}">
        <p14:creationId xmlns:p14="http://schemas.microsoft.com/office/powerpoint/2010/main" val="264978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Las Reglas de Operación son el marco regulatorio que busca definir y  desarrollar las directrices mínimas necesarias para facilitar a los ejecutores y beneficiarios la entrega y obtención de un apoyo.</a:t>
            </a:r>
          </a:p>
          <a:p>
            <a:pPr algn="just"/>
            <a:endParaRPr lang="es-MX" dirty="0"/>
          </a:p>
          <a:p>
            <a:pPr algn="just"/>
            <a:r>
              <a:rPr lang="es-ES_tradnl" sz="1200" kern="1200" dirty="0">
                <a:solidFill>
                  <a:schemeClr val="tx1"/>
                </a:solidFill>
                <a:effectLst/>
                <a:latin typeface="+mn-lt"/>
                <a:ea typeface="+mn-ea"/>
                <a:cs typeface="+mn-cs"/>
              </a:rPr>
              <a:t>Las Reglas de Operación es uno de los documentos normativos del Programa Fortalecimiento de la Calidad en el cual se integra el Plan de Apoyo a la Calidad Educativa y la Transformación de las Escuelas Normales.</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Todos los Programas que reciben subsidio federal, tienen la obligación de elaborar y publicar las ROP para su operación, como es el caso que nos ocupa.</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Las ROP del programa se publica en el Diario Oficial de la Federación generalmente los últimos días del mes de diciembre, (se señala la fecha en la diapositiva), una vez que esto sucede, la DGESPE las socializa en su portal oficial.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En el portal ustedes podrán encontrar la versión completa, la que incluye a las otras Unidades Responsables que comparten el compromiso para cumplir con la meta 3: México con Educación de Calidad”, del Plan Nacional de Desarrollo, estas son la Dirección General de Desarrollo curricular adscrita a la Subsecretaría de Educación Básica, Dirección General de Educación Superior Universitaria, la Coordinadora General de Universidades Tecnológicas y Politécnicas y la versión que contiene únicamente lo que concierne a la DGESPE.</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Para poder acceder a estos documentos usted ingresan al portal y donde dice programas, ubican el PFCE y ahí se despliega el menú con los documentos operativos de consulta del Programa PACTEN.</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Las RO tienen su fundamento en la Constitución Política de los Estados Unidos Mexicanos, la Ley Orgánica de la Administración Pública Federal, la Ley de Presupuesto y Responsabilidad Hacendaria, el Reglamento de la Ley Federal de Presupuesto y Responsabilidad Hacendaria, Reglamento Interior de la Secretaría de Educación Pública, cuyas fracciones y artículos se actualizan en cada ejercicio fiscal,  y conforme a los requerimientos fiscales de la Secretaría de Hacienda y Crédito Público, del área jurídica de la SEP, y de planeación de la Subsecretaría de Educación Superior y en el Presupuesto de Egresos de la Federación.</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6</a:t>
            </a:fld>
            <a:endParaRPr lang="es-MX"/>
          </a:p>
        </p:txBody>
      </p:sp>
    </p:spTree>
    <p:extLst>
      <p:ext uri="{BB962C8B-B14F-4D97-AF65-F5344CB8AC3E}">
        <p14:creationId xmlns:p14="http://schemas.microsoft.com/office/powerpoint/2010/main" val="3547359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lumMod val="75000"/>
                    <a:lumOff val="25000"/>
                  </a:schemeClr>
                </a:solidFill>
                <a:latin typeface="Arial" panose="020B0604020202020204" pitchFamily="34" charset="0"/>
                <a:cs typeface="Arial" panose="020B0604020202020204" pitchFamily="34" charset="0"/>
              </a:rPr>
              <a:t>En tanto se utilice la metodología prospectiva, su aplicación requiere de las tres etapas siguientes: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59</a:t>
            </a:fld>
            <a:endParaRPr lang="es-MX"/>
          </a:p>
        </p:txBody>
      </p:sp>
    </p:spTree>
    <p:extLst>
      <p:ext uri="{BB962C8B-B14F-4D97-AF65-F5344CB8AC3E}">
        <p14:creationId xmlns:p14="http://schemas.microsoft.com/office/powerpoint/2010/main" val="2444629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solidFill>
                  <a:srgbClr val="2F2B20"/>
                </a:solidFill>
              </a:rPr>
              <a:t>Conocer </a:t>
            </a:r>
            <a:r>
              <a:rPr lang="es-MX" sz="1200" dirty="0">
                <a:solidFill>
                  <a:srgbClr val="2F2B20"/>
                </a:solidFill>
              </a:rPr>
              <a:t>engloba la identificación y conformación de los futuros posibles a partir de la información diversa y dispersa que proviene de múltiples fuentes. </a:t>
            </a:r>
          </a:p>
        </p:txBody>
      </p:sp>
      <p:sp>
        <p:nvSpPr>
          <p:cNvPr id="4" name="Marcador de número de diapositiva 3"/>
          <p:cNvSpPr>
            <a:spLocks noGrp="1"/>
          </p:cNvSpPr>
          <p:nvPr>
            <p:ph type="sldNum" sz="quarter" idx="10"/>
          </p:nvPr>
        </p:nvSpPr>
        <p:spPr/>
        <p:txBody>
          <a:bodyPr/>
          <a:lstStyle/>
          <a:p>
            <a:fld id="{C972BCFA-F2A5-4825-8B39-1E8E77FBE613}" type="slidenum">
              <a:rPr lang="es-MX" smtClean="0"/>
              <a:t>60</a:t>
            </a:fld>
            <a:endParaRPr lang="es-MX"/>
          </a:p>
        </p:txBody>
      </p:sp>
    </p:spTree>
    <p:extLst>
      <p:ext uri="{BB962C8B-B14F-4D97-AF65-F5344CB8AC3E}">
        <p14:creationId xmlns:p14="http://schemas.microsoft.com/office/powerpoint/2010/main" val="14993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chemeClr val="tx1">
                    <a:lumMod val="75000"/>
                    <a:lumOff val="25000"/>
                  </a:schemeClr>
                </a:solidFill>
                <a:latin typeface="Arial" panose="020B0604020202020204" pitchFamily="34" charset="0"/>
                <a:cs typeface="Arial" panose="020B0604020202020204" pitchFamily="34" charset="0"/>
              </a:rPr>
              <a:t>Orienta la elaboración de modelos de la </a:t>
            </a:r>
          </a:p>
          <a:p>
            <a:r>
              <a:rPr lang="es-MX" sz="1200" dirty="0">
                <a:solidFill>
                  <a:schemeClr val="tx1">
                    <a:lumMod val="75000"/>
                    <a:lumOff val="25000"/>
                  </a:schemeClr>
                </a:solidFill>
                <a:latin typeface="Arial" panose="020B0604020202020204" pitchFamily="34" charset="0"/>
                <a:cs typeface="Arial" panose="020B0604020202020204" pitchFamily="34" charset="0"/>
              </a:rPr>
              <a:t>realidad deseada ante la cual habrán de </a:t>
            </a:r>
          </a:p>
          <a:p>
            <a:r>
              <a:rPr lang="es-MX" sz="1200" dirty="0">
                <a:solidFill>
                  <a:schemeClr val="tx1">
                    <a:lumMod val="75000"/>
                    <a:lumOff val="25000"/>
                  </a:schemeClr>
                </a:solidFill>
                <a:latin typeface="Arial" panose="020B0604020202020204" pitchFamily="34" charset="0"/>
                <a:cs typeface="Arial" panose="020B0604020202020204" pitchFamily="34" charset="0"/>
              </a:rPr>
              <a:t>tomarse decisiones, y a la identificación inteligente, razonada y consensuada del </a:t>
            </a:r>
          </a:p>
          <a:p>
            <a:r>
              <a:rPr lang="es-MX" sz="1200" dirty="0">
                <a:solidFill>
                  <a:schemeClr val="tx1">
                    <a:lumMod val="75000"/>
                    <a:lumOff val="25000"/>
                  </a:schemeClr>
                </a:solidFill>
                <a:latin typeface="Arial" panose="020B0604020202020204" pitchFamily="34" charset="0"/>
                <a:cs typeface="Arial" panose="020B0604020202020204" pitchFamily="34" charset="0"/>
              </a:rPr>
              <a:t>futuro posible (el futurible).</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a:solidFill>
                <a:srgbClr val="2F2B20"/>
              </a:solidFill>
            </a:endParaRPr>
          </a:p>
        </p:txBody>
      </p:sp>
      <p:sp>
        <p:nvSpPr>
          <p:cNvPr id="4" name="Marcador de número de diapositiva 3"/>
          <p:cNvSpPr>
            <a:spLocks noGrp="1"/>
          </p:cNvSpPr>
          <p:nvPr>
            <p:ph type="sldNum" sz="quarter" idx="10"/>
          </p:nvPr>
        </p:nvSpPr>
        <p:spPr/>
        <p:txBody>
          <a:bodyPr/>
          <a:lstStyle/>
          <a:p>
            <a:fld id="{C972BCFA-F2A5-4825-8B39-1E8E77FBE613}" type="slidenum">
              <a:rPr lang="es-MX" smtClean="0"/>
              <a:t>61</a:t>
            </a:fld>
            <a:endParaRPr lang="es-MX"/>
          </a:p>
        </p:txBody>
      </p:sp>
    </p:spTree>
    <p:extLst>
      <p:ext uri="{BB962C8B-B14F-4D97-AF65-F5344CB8AC3E}">
        <p14:creationId xmlns:p14="http://schemas.microsoft.com/office/powerpoint/2010/main" val="2001033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chemeClr val="tx1">
                    <a:lumMod val="75000"/>
                    <a:lumOff val="25000"/>
                  </a:schemeClr>
                </a:solidFill>
                <a:latin typeface="Soberana Texto" panose="02000000000000000000" pitchFamily="50" charset="0"/>
              </a:rPr>
              <a:t>A partir del futurible se evalúa su pertinencia, se comprometen los actores sociales y se cumplen los compromisos establecidos, dando seguimiento y </a:t>
            </a:r>
          </a:p>
          <a:p>
            <a:r>
              <a:rPr lang="es-MX" sz="1200" dirty="0">
                <a:solidFill>
                  <a:schemeClr val="tx1">
                    <a:lumMod val="75000"/>
                    <a:lumOff val="25000"/>
                  </a:schemeClr>
                </a:solidFill>
                <a:latin typeface="Soberana Texto" panose="02000000000000000000" pitchFamily="50" charset="0"/>
              </a:rPr>
              <a:t>adecuación permanentes de este proceso. </a:t>
            </a:r>
          </a:p>
        </p:txBody>
      </p:sp>
      <p:sp>
        <p:nvSpPr>
          <p:cNvPr id="4" name="Marcador de número de diapositiva 3"/>
          <p:cNvSpPr>
            <a:spLocks noGrp="1"/>
          </p:cNvSpPr>
          <p:nvPr>
            <p:ph type="sldNum" sz="quarter" idx="10"/>
          </p:nvPr>
        </p:nvSpPr>
        <p:spPr/>
        <p:txBody>
          <a:bodyPr/>
          <a:lstStyle/>
          <a:p>
            <a:fld id="{C972BCFA-F2A5-4825-8B39-1E8E77FBE613}" type="slidenum">
              <a:rPr lang="es-MX" smtClean="0"/>
              <a:t>62</a:t>
            </a:fld>
            <a:endParaRPr lang="es-MX"/>
          </a:p>
        </p:txBody>
      </p:sp>
    </p:spTree>
    <p:extLst>
      <p:ext uri="{BB962C8B-B14F-4D97-AF65-F5344CB8AC3E}">
        <p14:creationId xmlns:p14="http://schemas.microsoft.com/office/powerpoint/2010/main" val="86978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Planeación Prospectiva, nos ayuda a </a:t>
            </a:r>
          </a:p>
        </p:txBody>
      </p:sp>
      <p:sp>
        <p:nvSpPr>
          <p:cNvPr id="4" name="Marcador de número de diapositiva 3"/>
          <p:cNvSpPr>
            <a:spLocks noGrp="1"/>
          </p:cNvSpPr>
          <p:nvPr>
            <p:ph type="sldNum" sz="quarter" idx="10"/>
          </p:nvPr>
        </p:nvSpPr>
        <p:spPr/>
        <p:txBody>
          <a:bodyPr/>
          <a:lstStyle/>
          <a:p>
            <a:fld id="{C972BCFA-F2A5-4825-8B39-1E8E77FBE613}" type="slidenum">
              <a:rPr lang="es-MX" smtClean="0"/>
              <a:t>63</a:t>
            </a:fld>
            <a:endParaRPr lang="es-MX"/>
          </a:p>
        </p:txBody>
      </p:sp>
    </p:spTree>
    <p:extLst>
      <p:ext uri="{BB962C8B-B14F-4D97-AF65-F5344CB8AC3E}">
        <p14:creationId xmlns:p14="http://schemas.microsoft.com/office/powerpoint/2010/main" val="267434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t>Participativo. </a:t>
            </a:r>
            <a:r>
              <a:rPr lang="es-MX" sz="1200" dirty="0">
                <a:solidFill>
                  <a:schemeClr val="tx1">
                    <a:lumMod val="75000"/>
                    <a:lumOff val="25000"/>
                  </a:schemeClr>
                </a:solidFill>
                <a:latin typeface="Soberana Texto" panose="02000000000000000000" pitchFamily="50" charset="0"/>
              </a:rPr>
              <a:t>Actuar, junto con otras personas, en un suceso, un acto o una actividad, generalmente con el mismo nivel de implicación.</a:t>
            </a:r>
          </a:p>
          <a:p>
            <a:endParaRPr lang="es-MX" b="1" dirty="0"/>
          </a:p>
          <a:p>
            <a:pPr algn="just"/>
            <a:r>
              <a:rPr lang="es-MX" b="1" dirty="0"/>
              <a:t>Sistémico.</a:t>
            </a:r>
            <a:r>
              <a:rPr lang="es-MX" b="1" baseline="0" dirty="0"/>
              <a:t> </a:t>
            </a:r>
            <a:r>
              <a:rPr lang="es-MX" sz="1200" dirty="0">
                <a:solidFill>
                  <a:schemeClr val="tx1">
                    <a:lumMod val="75000"/>
                    <a:lumOff val="25000"/>
                  </a:schemeClr>
                </a:solidFill>
                <a:latin typeface="Soberana Texto" panose="02000000000000000000" pitchFamily="50" charset="0"/>
              </a:rPr>
              <a:t>Es una orientación para definir problemas y oportunidades y desarrollar soluciones. El estudio de un problema y la formulación de una solución.</a:t>
            </a:r>
          </a:p>
          <a:p>
            <a:endParaRPr lang="es-MX" b="1" dirty="0"/>
          </a:p>
          <a:p>
            <a:r>
              <a:rPr lang="es-MX" b="1" dirty="0"/>
              <a:t>Holístico. </a:t>
            </a:r>
            <a:r>
              <a:rPr lang="es-MX" sz="1200">
                <a:solidFill>
                  <a:schemeClr val="tx1">
                    <a:lumMod val="75000"/>
                    <a:lumOff val="25000"/>
                  </a:schemeClr>
                </a:solidFill>
                <a:latin typeface="Soberana Texto" panose="02000000000000000000" pitchFamily="50" charset="0"/>
              </a:rPr>
              <a:t>Que considera algo como un todo.</a:t>
            </a:r>
            <a:endParaRPr lang="es-MX" b="1"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64</a:t>
            </a:fld>
            <a:endParaRPr lang="es-MX"/>
          </a:p>
        </p:txBody>
      </p:sp>
    </p:spTree>
    <p:extLst>
      <p:ext uri="{BB962C8B-B14F-4D97-AF65-F5344CB8AC3E}">
        <p14:creationId xmlns:p14="http://schemas.microsoft.com/office/powerpoint/2010/main" val="138450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Creatividad</a:t>
            </a:r>
            <a:r>
              <a:rPr lang="en-US" b="1" dirty="0"/>
              <a:t>. </a:t>
            </a:r>
            <a:r>
              <a:rPr lang="en-US" b="0" dirty="0" err="1"/>
              <a:t>Capacidad</a:t>
            </a:r>
            <a:r>
              <a:rPr lang="en-US" b="0" dirty="0"/>
              <a:t> </a:t>
            </a:r>
            <a:r>
              <a:rPr lang="en-US" b="0" dirty="0" err="1"/>
              <a:t>Constructora</a:t>
            </a:r>
            <a:endParaRPr lang="en-US" b="0" dirty="0"/>
          </a:p>
          <a:p>
            <a:r>
              <a:rPr lang="en-US" b="1" dirty="0" err="1"/>
              <a:t>Participación</a:t>
            </a:r>
            <a:r>
              <a:rPr lang="en-US" b="1" dirty="0"/>
              <a:t> </a:t>
            </a:r>
            <a:r>
              <a:rPr lang="en-US" b="1" dirty="0" err="1"/>
              <a:t>Activa</a:t>
            </a:r>
            <a:r>
              <a:rPr lang="en-US" b="1" dirty="0"/>
              <a:t>. </a:t>
            </a:r>
            <a:r>
              <a:rPr lang="en-US" b="0" dirty="0" err="1"/>
              <a:t>Es</a:t>
            </a:r>
            <a:r>
              <a:rPr lang="en-US" b="0" dirty="0"/>
              <a:t> </a:t>
            </a:r>
            <a:r>
              <a:rPr lang="en-US" b="0" dirty="0" err="1"/>
              <a:t>requisito</a:t>
            </a:r>
            <a:r>
              <a:rPr lang="en-US" b="0" dirty="0"/>
              <a:t> </a:t>
            </a:r>
            <a:r>
              <a:rPr lang="en-US" b="0" dirty="0" err="1"/>
              <a:t>que</a:t>
            </a:r>
            <a:r>
              <a:rPr lang="en-US" b="0" dirty="0"/>
              <a:t> </a:t>
            </a:r>
            <a:r>
              <a:rPr lang="en-US" b="0" dirty="0" err="1"/>
              <a:t>todos</a:t>
            </a:r>
            <a:r>
              <a:rPr lang="en-US" b="0" dirty="0"/>
              <a:t> se </a:t>
            </a:r>
            <a:r>
              <a:rPr lang="en-US" b="0" dirty="0" err="1"/>
              <a:t>involucren</a:t>
            </a:r>
            <a:endParaRPr lang="en-US" b="0" dirty="0"/>
          </a:p>
          <a:p>
            <a:r>
              <a:rPr lang="en-US" b="1" dirty="0" err="1"/>
              <a:t>Pluralismo</a:t>
            </a:r>
            <a:r>
              <a:rPr lang="en-US" b="1" dirty="0"/>
              <a:t>. </a:t>
            </a:r>
            <a:r>
              <a:rPr lang="en-US" b="0" dirty="0" err="1"/>
              <a:t>Complementariedad</a:t>
            </a:r>
            <a:r>
              <a:rPr lang="en-US" b="0" dirty="0"/>
              <a:t> de los </a:t>
            </a:r>
            <a:r>
              <a:rPr lang="en-US" b="0" dirty="0" err="1"/>
              <a:t>diferentes</a:t>
            </a:r>
            <a:r>
              <a:rPr lang="en-US" b="0" dirty="0"/>
              <a:t> </a:t>
            </a:r>
            <a:r>
              <a:rPr lang="en-US" b="0" dirty="0" err="1"/>
              <a:t>puntos</a:t>
            </a:r>
            <a:r>
              <a:rPr lang="en-US" b="0" dirty="0"/>
              <a:t> de vista</a:t>
            </a:r>
          </a:p>
          <a:p>
            <a:r>
              <a:rPr lang="en-US" b="1" dirty="0" err="1"/>
              <a:t>Proceso</a:t>
            </a:r>
            <a:r>
              <a:rPr lang="en-US" b="1" dirty="0"/>
              <a:t> y </a:t>
            </a:r>
            <a:r>
              <a:rPr lang="en-US" b="1" dirty="0" err="1"/>
              <a:t>producto</a:t>
            </a:r>
            <a:r>
              <a:rPr lang="en-US" b="1" dirty="0"/>
              <a:t>. </a:t>
            </a:r>
            <a:r>
              <a:rPr lang="en-US" b="0" dirty="0" err="1"/>
              <a:t>Privilegiar</a:t>
            </a:r>
            <a:r>
              <a:rPr lang="en-US" b="0" dirty="0"/>
              <a:t> los </a:t>
            </a:r>
            <a:r>
              <a:rPr lang="en-US" b="0" dirty="0" err="1"/>
              <a:t>procesos</a:t>
            </a:r>
            <a:endParaRPr lang="en-US" b="0" dirty="0"/>
          </a:p>
          <a:p>
            <a:r>
              <a:rPr lang="en-US" b="1" dirty="0" err="1"/>
              <a:t>Holística</a:t>
            </a:r>
            <a:r>
              <a:rPr lang="en-US" b="1" dirty="0"/>
              <a:t>. </a:t>
            </a:r>
            <a:r>
              <a:rPr lang="en-US" b="0" dirty="0" err="1"/>
              <a:t>Enfoca</a:t>
            </a:r>
            <a:r>
              <a:rPr lang="en-US" b="0" baseline="0" dirty="0"/>
              <a:t> la </a:t>
            </a:r>
            <a:r>
              <a:rPr lang="en-US" b="0" baseline="0" dirty="0" err="1"/>
              <a:t>atención</a:t>
            </a:r>
            <a:r>
              <a:rPr lang="en-US" b="0" baseline="0" dirty="0"/>
              <a:t> en </a:t>
            </a:r>
            <a:r>
              <a:rPr lang="en-US" b="0" baseline="0" dirty="0" err="1"/>
              <a:t>todas</a:t>
            </a:r>
            <a:r>
              <a:rPr lang="en-US" b="0" baseline="0" dirty="0"/>
              <a:t> </a:t>
            </a:r>
            <a:r>
              <a:rPr lang="en-US" b="0" baseline="0" dirty="0" err="1"/>
              <a:t>las</a:t>
            </a:r>
            <a:r>
              <a:rPr lang="en-US" b="0" baseline="0" dirty="0"/>
              <a:t> </a:t>
            </a:r>
            <a:r>
              <a:rPr lang="en-US" b="0" baseline="0" dirty="0" err="1"/>
              <a:t>partes</a:t>
            </a:r>
            <a:r>
              <a:rPr lang="en-US" b="0" baseline="0" dirty="0"/>
              <a:t> del </a:t>
            </a:r>
            <a:r>
              <a:rPr lang="en-US" b="0" baseline="0" dirty="0" err="1"/>
              <a:t>conjunto</a:t>
            </a:r>
            <a:endParaRPr lang="en-US" b="1" dirty="0"/>
          </a:p>
        </p:txBody>
      </p:sp>
      <p:sp>
        <p:nvSpPr>
          <p:cNvPr id="4" name="Slide Number Placeholder 3"/>
          <p:cNvSpPr>
            <a:spLocks noGrp="1"/>
          </p:cNvSpPr>
          <p:nvPr>
            <p:ph type="sldNum" sz="quarter" idx="10"/>
          </p:nvPr>
        </p:nvSpPr>
        <p:spPr/>
        <p:txBody>
          <a:bodyPr/>
          <a:lstStyle/>
          <a:p>
            <a:fld id="{C972BCFA-F2A5-4825-8B39-1E8E77FBE613}" type="slidenum">
              <a:rPr lang="es-MX" smtClean="0"/>
              <a:t>66</a:t>
            </a:fld>
            <a:endParaRPr lang="es-MX"/>
          </a:p>
        </p:txBody>
      </p:sp>
    </p:spTree>
    <p:extLst>
      <p:ext uri="{BB962C8B-B14F-4D97-AF65-F5344CB8AC3E}">
        <p14:creationId xmlns:p14="http://schemas.microsoft.com/office/powerpoint/2010/main" val="1469012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Desarrollo de futuribles por cada énfasis de las Escuelas Normales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1. Asignar a cada equipo 1 o 2 énfasis  para su desarrollo 15 minutos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2. Solicitar que compartan la información 15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73</a:t>
            </a:fld>
            <a:endParaRPr lang="es-MX"/>
          </a:p>
        </p:txBody>
      </p:sp>
    </p:spTree>
    <p:extLst>
      <p:ext uri="{BB962C8B-B14F-4D97-AF65-F5344CB8AC3E}">
        <p14:creationId xmlns:p14="http://schemas.microsoft.com/office/powerpoint/2010/main" val="1573404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79</a:t>
            </a:fld>
            <a:endParaRPr lang="es-MX"/>
          </a:p>
        </p:txBody>
      </p:sp>
    </p:spTree>
    <p:extLst>
      <p:ext uri="{BB962C8B-B14F-4D97-AF65-F5344CB8AC3E}">
        <p14:creationId xmlns:p14="http://schemas.microsoft.com/office/powerpoint/2010/main" val="1703356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800" dirty="0"/>
          </a:p>
        </p:txBody>
      </p:sp>
      <p:sp>
        <p:nvSpPr>
          <p:cNvPr id="6" name="Slide Image Placeholder 5"/>
          <p:cNvSpPr>
            <a:spLocks noGrp="1" noRot="1" noChangeAspect="1"/>
          </p:cNvSpPr>
          <p:nvPr>
            <p:ph type="sldImg"/>
          </p:nvPr>
        </p:nvSpPr>
        <p:spPr>
          <a:xfrm>
            <a:off x="15875" y="503238"/>
            <a:ext cx="4191000" cy="2359025"/>
          </a:xfrm>
        </p:spPr>
      </p:sp>
    </p:spTree>
    <p:extLst>
      <p:ext uri="{BB962C8B-B14F-4D97-AF65-F5344CB8AC3E}">
        <p14:creationId xmlns:p14="http://schemas.microsoft.com/office/powerpoint/2010/main" val="150530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 apartados que conforman las reglas de operación son: un glosario, introducción, la sección de objetivos, proceso, derechos, obligaciones, transparencia.</a:t>
            </a:r>
          </a:p>
          <a:p>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Su función es normar los procesos de: Difusión, Convocatoria, Selección, Evaluación y </a:t>
            </a:r>
            <a:r>
              <a:rPr lang="es-ES_tradnl" sz="1200" kern="1200" dirty="0" err="1">
                <a:solidFill>
                  <a:schemeClr val="tx1"/>
                </a:solidFill>
                <a:effectLst/>
                <a:latin typeface="+mn-lt"/>
                <a:ea typeface="+mn-ea"/>
                <a:cs typeface="+mn-cs"/>
              </a:rPr>
              <a:t>Dictaminación</a:t>
            </a:r>
            <a:r>
              <a:rPr lang="es-ES_tradnl" sz="1200" kern="1200" dirty="0">
                <a:solidFill>
                  <a:schemeClr val="tx1"/>
                </a:solidFill>
                <a:effectLst/>
                <a:latin typeface="+mn-lt"/>
                <a:ea typeface="+mn-ea"/>
                <a:cs typeface="+mn-cs"/>
              </a:rPr>
              <a:t>, Asignación y Transparencia en el uso de los recursos asignados por el programa, </a:t>
            </a:r>
          </a:p>
          <a:p>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Ahora vamos a conocer los diferentes procesos de este documento:</a:t>
            </a:r>
          </a:p>
          <a:p>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Difusión:</a:t>
            </a:r>
            <a:r>
              <a:rPr lang="es-ES_tradnl" sz="1200" kern="1200" dirty="0">
                <a:solidFill>
                  <a:schemeClr val="tx1"/>
                </a:solidFill>
                <a:effectLst/>
                <a:latin typeface="+mn-lt"/>
                <a:ea typeface="+mn-ea"/>
                <a:cs typeface="+mn-cs"/>
              </a:rPr>
              <a:t> Decíamos que al ser un programa que recibe recursos federales está obligado a publicar y difundirlo entre sus beneficiarios, y que la manera en que la DGESPE lo hace es a través de su portal oficial, pues bien, los beneficiarios deberán contar con algunos ejemplares para que la comunidad normalista de la institución, las conozca y la consulte.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otra parte, la Coordinación Estatal y las Escuelas Normales Públicas establecerán mecanismos efectivos que permitan difundir en sus respectivos órganos oficiales de difusión, páginas electrónicas (internet o intranet), información sistemática y periódica sobre el desarrollo del PACTEN en la entidad, incluyendo, entre otros, los objetivos, metas y acciones financiadas, contenidos en los proyectos integrales del </a:t>
            </a:r>
            <a:r>
              <a:rPr lang="es-ES_tradnl" sz="1200" kern="1200" dirty="0" err="1">
                <a:solidFill>
                  <a:schemeClr val="tx1"/>
                </a:solidFill>
                <a:effectLst/>
                <a:latin typeface="+mn-lt"/>
                <a:ea typeface="+mn-ea"/>
                <a:cs typeface="+mn-cs"/>
              </a:rPr>
              <a:t>ProGEN</a:t>
            </a:r>
            <a:r>
              <a:rPr lang="es-ES_tradnl" sz="1200" kern="1200" dirty="0">
                <a:solidFill>
                  <a:schemeClr val="tx1"/>
                </a:solidFill>
                <a:effectLst/>
                <a:latin typeface="+mn-lt"/>
                <a:ea typeface="+mn-ea"/>
                <a:cs typeface="+mn-cs"/>
              </a:rPr>
              <a:t> y de cada uno de los </a:t>
            </a:r>
            <a:r>
              <a:rPr lang="es-ES_tradnl" sz="1200" kern="1200" dirty="0" err="1">
                <a:solidFill>
                  <a:schemeClr val="tx1"/>
                </a:solidFill>
                <a:effectLst/>
                <a:latin typeface="+mn-lt"/>
                <a:ea typeface="+mn-ea"/>
                <a:cs typeface="+mn-cs"/>
              </a:rPr>
              <a:t>ProFEN</a:t>
            </a:r>
            <a:r>
              <a:rPr lang="es-ES_tradnl" sz="1200" kern="1200" dirty="0">
                <a:solidFill>
                  <a:schemeClr val="tx1"/>
                </a:solidFill>
                <a:effectLst/>
                <a:latin typeface="+mn-lt"/>
                <a:ea typeface="+mn-ea"/>
                <a:cs typeface="+mn-cs"/>
              </a:rPr>
              <a:t>, obras realizadas, e informes de avances y resultados en las actividades académicas realizadas.</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Convocatoria:</a:t>
            </a:r>
            <a:r>
              <a:rPr lang="es-ES_tradnl" sz="1200" kern="1200" dirty="0">
                <a:solidFill>
                  <a:schemeClr val="tx1"/>
                </a:solidFill>
                <a:effectLst/>
                <a:latin typeface="+mn-lt"/>
                <a:ea typeface="+mn-ea"/>
                <a:cs typeface="+mn-cs"/>
              </a:rPr>
              <a:t> esta la podrán consultar en el apartado de anexos, y además la DGESPE la publica los primeros días del mes de enero en el portal que comentamos con anterioridad. Aquí se pueden consultar las bases generales de participación</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Selección:</a:t>
            </a:r>
            <a:r>
              <a:rPr lang="es-ES_tradnl" sz="1200" kern="1200" dirty="0">
                <a:solidFill>
                  <a:schemeClr val="tx1"/>
                </a:solidFill>
                <a:effectLst/>
                <a:latin typeface="+mn-lt"/>
                <a:ea typeface="+mn-ea"/>
                <a:cs typeface="+mn-cs"/>
              </a:rPr>
              <a:t> Dentro de este apartado se señala a los beneficiarios del Programa, el cual está dirigido a los Sistemas de Educación Normal en las entidades federativas y podrán participar las escuelas normales que las integran, </a:t>
            </a:r>
            <a:r>
              <a:rPr lang="es-ES_tradnl" sz="1200" b="1" kern="1200" dirty="0">
                <a:solidFill>
                  <a:schemeClr val="tx1"/>
                </a:solidFill>
                <a:effectLst/>
                <a:latin typeface="+mn-lt"/>
                <a:ea typeface="+mn-ea"/>
                <a:cs typeface="+mn-cs"/>
              </a:rPr>
              <a:t>que ofrecen la formación inicial de docentes de educación básica, conforme a los planes y programas de estudio establecidos por la SEP.</a:t>
            </a:r>
            <a:endParaRPr lang="es-MX"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Evaluación y </a:t>
            </a:r>
            <a:r>
              <a:rPr lang="es-ES_tradnl" sz="1200" b="1" kern="1200" dirty="0" err="1">
                <a:solidFill>
                  <a:schemeClr val="tx1"/>
                </a:solidFill>
                <a:effectLst/>
                <a:latin typeface="+mn-lt"/>
                <a:ea typeface="+mn-ea"/>
                <a:cs typeface="+mn-cs"/>
              </a:rPr>
              <a:t>dictaminación</a:t>
            </a:r>
            <a:r>
              <a:rPr lang="es-ES_tradnl" sz="1200" b="1" kern="1200" dirty="0">
                <a:solidFill>
                  <a:schemeClr val="tx1"/>
                </a:solidFill>
                <a:effectLst/>
                <a:latin typeface="+mn-lt"/>
                <a:ea typeface="+mn-ea"/>
                <a:cs typeface="+mn-cs"/>
              </a:rPr>
              <a:t>:</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Quiero compartirles, que  en este apartado se señalan los lineamientos que deberá cumplir el proceso de evaluación, </a:t>
            </a:r>
            <a:r>
              <a:rPr lang="es-MX" sz="1200" kern="1200" dirty="0">
                <a:solidFill>
                  <a:schemeClr val="tx1"/>
                </a:solidFill>
                <a:effectLst/>
                <a:latin typeface="+mn-lt"/>
                <a:ea typeface="+mn-ea"/>
                <a:cs typeface="+mn-cs"/>
              </a:rPr>
              <a:t>Para garantizar la imparcialidad, objetividad, calidad y transparencia, la DGESPE, </a:t>
            </a:r>
            <a:r>
              <a:rPr lang="es-ES_tradnl" sz="1200" kern="1200" dirty="0">
                <a:solidFill>
                  <a:schemeClr val="tx1"/>
                </a:solidFill>
                <a:effectLst/>
                <a:latin typeface="+mn-lt"/>
                <a:ea typeface="+mn-ea"/>
                <a:cs typeface="+mn-cs"/>
              </a:rPr>
              <a:t>la realiza conformando los comités de evaluación de pares, algunos de ustedes ya han participado con nosotros como evaluadores y han sustentado su labor bajo los principios básicos de objetividad, equidad, transparencia, temporalidad, El Comité Evaluador se rige bajo los principios de objetividad, imparcialidad, transparencia, equidad y congruencia, dando así la certeza sobre el correcto desarrollo de las tareas que están bajo su responsabilidad, además de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pertinencia y viabilidad de los proyectos integrales formulados con base en la autoevaluación realizada,  La congruencia que existe entre los propósitos y las metas que la entidad y las Escuelas Normales Públicas plantean en el PACTEN, la integralidad y continuidad de los proyectos, los </a:t>
            </a:r>
            <a:r>
              <a:rPr lang="es-ES_tradnl" sz="1200" kern="1200" dirty="0" err="1">
                <a:solidFill>
                  <a:schemeClr val="tx1"/>
                </a:solidFill>
                <a:effectLst/>
                <a:latin typeface="+mn-lt"/>
                <a:ea typeface="+mn-ea"/>
                <a:cs typeface="+mn-cs"/>
              </a:rPr>
              <a:t>ProFEN</a:t>
            </a:r>
            <a:r>
              <a:rPr lang="es-ES_tradnl" sz="1200" kern="1200" dirty="0">
                <a:solidFill>
                  <a:schemeClr val="tx1"/>
                </a:solidFill>
                <a:effectLst/>
                <a:latin typeface="+mn-lt"/>
                <a:ea typeface="+mn-ea"/>
                <a:cs typeface="+mn-cs"/>
              </a:rPr>
              <a:t> y el </a:t>
            </a:r>
            <a:r>
              <a:rPr lang="es-ES_tradnl" sz="1200" kern="1200" dirty="0" err="1">
                <a:solidFill>
                  <a:schemeClr val="tx1"/>
                </a:solidFill>
                <a:effectLst/>
                <a:latin typeface="+mn-lt"/>
                <a:ea typeface="+mn-ea"/>
                <a:cs typeface="+mn-cs"/>
              </a:rPr>
              <a:t>ProGEN</a:t>
            </a:r>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Asignación:</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Escuelas Normales Públicas, las AEL y la AFSEDF formularán trimestralmente el reporte de los avances físicos y financieros de las obras y/o acciones de los proyectos integrales mismos que deberá entregar a la DGESPE durante los 15 días hábiles posteriores a la terminación del trimestre que se reporta. </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Transparencia</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Escuelas Normales Públicas pondrán a disposición de la sociedad la información sobre la aplicación y uso de los recursos recibidos a través de este Presupuesto de Egresos. Un mecanismo para llevarlo a cabo, es la contraloría social. Muchos de ustedes nos conocen porque en los meses anteriores, asistimos a sus entidades para darles a conocer los lineamientos de la Contraloría Social y la conformación de los comités tanto estatales como institucionales</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marL="0" indent="0">
              <a:buNone/>
            </a:pPr>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7</a:t>
            </a:fld>
            <a:endParaRPr lang="es-MX"/>
          </a:p>
        </p:txBody>
      </p:sp>
    </p:spTree>
    <p:extLst>
      <p:ext uri="{BB962C8B-B14F-4D97-AF65-F5344CB8AC3E}">
        <p14:creationId xmlns:p14="http://schemas.microsoft.com/office/powerpoint/2010/main" val="222671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Tomando como referencia la visión institucional, desarrollar una política institucional en función de los énfasis que se observan en el cuadro y posteriormente desarrollar un objetivo estratégico.</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97</a:t>
            </a:fld>
            <a:endParaRPr lang="es-MX"/>
          </a:p>
        </p:txBody>
      </p:sp>
    </p:spTree>
    <p:extLst>
      <p:ext uri="{BB962C8B-B14F-4D97-AF65-F5344CB8AC3E}">
        <p14:creationId xmlns:p14="http://schemas.microsoft.com/office/powerpoint/2010/main" val="1848084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convocatoria se publica en las ROP y una vez autorizadas se difunde en el portal oficial de la DGESPE.</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100</a:t>
            </a:fld>
            <a:endParaRPr lang="es-MX"/>
          </a:p>
        </p:txBody>
      </p:sp>
    </p:spTree>
    <p:extLst>
      <p:ext uri="{BB962C8B-B14F-4D97-AF65-F5344CB8AC3E}">
        <p14:creationId xmlns:p14="http://schemas.microsoft.com/office/powerpoint/2010/main" val="3539809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Sabemos que los recursos del ejercicio fiscal 2017 está siendo ejercido, sin embargo para poder recibir los recursos correspondientes al ejercicio fiscal 2018, deberán tener comprobado hasta el ejercicio fiscal 2016 (entendiendo que todos los ejercicios fiscales anteriores a 2016 deberán estar debidamente comprobados)</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107</a:t>
            </a:fld>
            <a:endParaRPr lang="es-MX"/>
          </a:p>
        </p:txBody>
      </p:sp>
    </p:spTree>
    <p:extLst>
      <p:ext uri="{BB962C8B-B14F-4D97-AF65-F5344CB8AC3E}">
        <p14:creationId xmlns:p14="http://schemas.microsoft.com/office/powerpoint/2010/main" val="512780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latin typeface="Soberana Texto" panose="02000000000000000000" pitchFamily="50" charset="0"/>
                <a:ea typeface="+mn-ea"/>
                <a:cs typeface="+mn-cs"/>
              </a:rPr>
              <a:t>Se busca que la información referente a las fases de autoevaluación, definición de políticas, objetivos, estrategias y metas compromiso estén articuladas en las metas y acciones establecidas en el proyecto integral. </a:t>
            </a:r>
          </a:p>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114</a:t>
            </a:fld>
            <a:endParaRPr lang="es-MX"/>
          </a:p>
        </p:txBody>
      </p:sp>
    </p:spTree>
    <p:extLst>
      <p:ext uri="{BB962C8B-B14F-4D97-AF65-F5344CB8AC3E}">
        <p14:creationId xmlns:p14="http://schemas.microsoft.com/office/powerpoint/2010/main" val="1244324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115</a:t>
            </a:fld>
            <a:endParaRPr lang="es-MX"/>
          </a:p>
        </p:txBody>
      </p:sp>
    </p:spTree>
    <p:extLst>
      <p:ext uri="{BB962C8B-B14F-4D97-AF65-F5344CB8AC3E}">
        <p14:creationId xmlns:p14="http://schemas.microsoft.com/office/powerpoint/2010/main" val="2100437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Todas las acciones deberán tener su debida justificación.</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117</a:t>
            </a:fld>
            <a:endParaRPr lang="es-MX"/>
          </a:p>
        </p:txBody>
      </p:sp>
    </p:spTree>
    <p:extLst>
      <p:ext uri="{BB962C8B-B14F-4D97-AF65-F5344CB8AC3E}">
        <p14:creationId xmlns:p14="http://schemas.microsoft.com/office/powerpoint/2010/main" val="2271595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Todas las acciones deberán tener su debida justificación.</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118</a:t>
            </a:fld>
            <a:endParaRPr lang="es-MX"/>
          </a:p>
        </p:txBody>
      </p:sp>
    </p:spTree>
    <p:extLst>
      <p:ext uri="{BB962C8B-B14F-4D97-AF65-F5344CB8AC3E}">
        <p14:creationId xmlns:p14="http://schemas.microsoft.com/office/powerpoint/2010/main" val="686473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Responsable que generalmente es el director de la escuela normal (PROFEN), para el caso del </a:t>
            </a:r>
            <a:r>
              <a:rPr lang="es-MX" dirty="0" err="1"/>
              <a:t>ProGEN</a:t>
            </a:r>
            <a:r>
              <a:rPr lang="es-MX" dirty="0"/>
              <a:t> generalmente será el responsable de la entidad.</a:t>
            </a:r>
          </a:p>
          <a:p>
            <a:r>
              <a:rPr lang="es-MX" dirty="0"/>
              <a:t>Tipo, subtipo y justificación se encuentran en una lista desplegable, que dependiendo de la descripción del objetivo particular seleccionan la correspondiente al mismo.</a:t>
            </a:r>
          </a:p>
          <a:p>
            <a:r>
              <a:rPr lang="es-MX" b="1" dirty="0"/>
              <a:t>Acciones calendarizadas:</a:t>
            </a:r>
            <a:r>
              <a:rPr lang="es-MX" dirty="0"/>
              <a:t> En este apartado ustedes deberán de definir el concepto, rubro de gasto, periodo de aplicación, el precio unitario y el monto total.</a:t>
            </a:r>
          </a:p>
          <a:p>
            <a:r>
              <a:rPr lang="es-MX" b="1" dirty="0"/>
              <a:t>Justificación</a:t>
            </a:r>
            <a:r>
              <a:rPr lang="es-MX" dirty="0"/>
              <a:t> dependerá de la acción descrita.</a:t>
            </a:r>
          </a:p>
          <a:p>
            <a:r>
              <a:rPr lang="es-MX" b="1" dirty="0"/>
              <a:t>Rubros de gasto</a:t>
            </a:r>
            <a:r>
              <a:rPr lang="es-MX" dirty="0"/>
              <a:t>, también se encuentra una lista desplegable </a:t>
            </a:r>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120</a:t>
            </a:fld>
            <a:endParaRPr lang="es-MX"/>
          </a:p>
        </p:txBody>
      </p:sp>
    </p:spTree>
    <p:extLst>
      <p:ext uri="{BB962C8B-B14F-4D97-AF65-F5344CB8AC3E}">
        <p14:creationId xmlns:p14="http://schemas.microsoft.com/office/powerpoint/2010/main" val="366333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123</a:t>
            </a:fld>
            <a:endParaRPr lang="es-MX"/>
          </a:p>
        </p:txBody>
      </p:sp>
    </p:spTree>
    <p:extLst>
      <p:ext uri="{BB962C8B-B14F-4D97-AF65-F5344CB8AC3E}">
        <p14:creationId xmlns:p14="http://schemas.microsoft.com/office/powerpoint/2010/main" val="2290081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8A11527-C742-4206-9C35-3B1CD95D399D}" type="slidenum">
              <a:rPr lang="es-MX" smtClean="0"/>
              <a:t>128</a:t>
            </a:fld>
            <a:endParaRPr lang="es-MX"/>
          </a:p>
        </p:txBody>
      </p:sp>
    </p:spTree>
    <p:extLst>
      <p:ext uri="{BB962C8B-B14F-4D97-AF65-F5344CB8AC3E}">
        <p14:creationId xmlns:p14="http://schemas.microsoft.com/office/powerpoint/2010/main" val="206645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a:t>
            </a:r>
            <a:r>
              <a:rPr lang="es-MX" baseline="0" dirty="0"/>
              <a:t> reglas de operación s</a:t>
            </a:r>
            <a:r>
              <a:rPr lang="es-MX" dirty="0"/>
              <a:t>e dividen en 9 apartados</a:t>
            </a:r>
            <a:r>
              <a:rPr lang="es-MX" baseline="0" dirty="0"/>
              <a:t> que son:</a:t>
            </a:r>
          </a:p>
          <a:p>
            <a:r>
              <a:rPr lang="es-MX" baseline="0" dirty="0"/>
              <a:t>- Glosario</a:t>
            </a:r>
          </a:p>
          <a:p>
            <a:r>
              <a:rPr lang="es-MX" baseline="0" dirty="0"/>
              <a:t>-Introducción</a:t>
            </a:r>
          </a:p>
          <a:p>
            <a:r>
              <a:rPr lang="es-MX" baseline="0" dirty="0"/>
              <a:t>-Objetivos</a:t>
            </a:r>
          </a:p>
          <a:p>
            <a:r>
              <a:rPr lang="es-MX" baseline="0" dirty="0"/>
              <a:t>-Lineamientos</a:t>
            </a:r>
          </a:p>
          <a:p>
            <a:r>
              <a:rPr lang="es-MX" baseline="0" dirty="0"/>
              <a:t>-Operación</a:t>
            </a:r>
          </a:p>
          <a:p>
            <a:r>
              <a:rPr lang="es-MX" baseline="0" dirty="0"/>
              <a:t>-Auditoria</a:t>
            </a:r>
          </a:p>
          <a:p>
            <a:r>
              <a:rPr lang="es-MX" baseline="0" dirty="0"/>
              <a:t>-Control </a:t>
            </a:r>
          </a:p>
          <a:p>
            <a:r>
              <a:rPr lang="es-MX" baseline="0" dirty="0"/>
              <a:t>-Seguimiento</a:t>
            </a:r>
          </a:p>
          <a:p>
            <a:r>
              <a:rPr lang="es-MX" baseline="0" dirty="0"/>
              <a:t>-Evaluación</a:t>
            </a:r>
          </a:p>
          <a:p>
            <a:r>
              <a:rPr lang="es-MX" baseline="0" dirty="0"/>
              <a:t>-Transparencia</a:t>
            </a:r>
          </a:p>
          <a:p>
            <a:r>
              <a:rPr lang="es-MX" baseline="0" dirty="0"/>
              <a:t>-Quejas y Denuncias</a:t>
            </a:r>
          </a:p>
          <a:p>
            <a:endParaRPr lang="es-MX" baseline="0" dirty="0"/>
          </a:p>
          <a:p>
            <a:r>
              <a:rPr lang="es-MX" baseline="0" dirty="0"/>
              <a:t>-ANEXOS, que contienen el listado de instituciones de educación superior que pueden participar, la convocatoria, el modelo de convenio y los lineamientos, así como los formatos de Comprobación y de Liberación de Recursos.</a:t>
            </a:r>
          </a:p>
          <a:p>
            <a:endParaRPr lang="es-MX" baseline="0" dirty="0"/>
          </a:p>
          <a:p>
            <a:endParaRPr lang="es-MX" baseline="0" dirty="0"/>
          </a:p>
          <a:p>
            <a:r>
              <a:rPr lang="es-MX" dirty="0"/>
              <a:t> </a:t>
            </a:r>
          </a:p>
        </p:txBody>
      </p:sp>
      <p:sp>
        <p:nvSpPr>
          <p:cNvPr id="4" name="Marcador de número de diapositiva 3"/>
          <p:cNvSpPr>
            <a:spLocks noGrp="1"/>
          </p:cNvSpPr>
          <p:nvPr>
            <p:ph type="sldNum" sz="quarter" idx="10"/>
          </p:nvPr>
        </p:nvSpPr>
        <p:spPr/>
        <p:txBody>
          <a:bodyPr/>
          <a:lstStyle/>
          <a:p>
            <a:fld id="{A587A0AE-D08E-4D94-B000-A148198E5568}" type="slidenum">
              <a:rPr lang="es-MX" smtClean="0"/>
              <a:t>8</a:t>
            </a:fld>
            <a:endParaRPr lang="es-MX"/>
          </a:p>
        </p:txBody>
      </p:sp>
    </p:spTree>
    <p:extLst>
      <p:ext uri="{BB962C8B-B14F-4D97-AF65-F5344CB8AC3E}">
        <p14:creationId xmlns:p14="http://schemas.microsoft.com/office/powerpoint/2010/main" val="694133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 lo largo del taller hemos analizado y</a:t>
            </a:r>
            <a:r>
              <a:rPr lang="es-MX" baseline="0" dirty="0"/>
              <a:t> </a:t>
            </a:r>
            <a:r>
              <a:rPr lang="es-MX" dirty="0"/>
              <a:t>repasado los aspectos que  dan forma a lo</a:t>
            </a:r>
            <a:r>
              <a:rPr lang="es-MX" baseline="0" dirty="0"/>
              <a:t> que será el documento del PACTEN con sus </a:t>
            </a:r>
            <a:r>
              <a:rPr lang="es-MX" baseline="0" dirty="0" err="1"/>
              <a:t>ProGEN</a:t>
            </a:r>
            <a:r>
              <a:rPr lang="es-MX" baseline="0" dirty="0"/>
              <a:t> y sus </a:t>
            </a:r>
            <a:r>
              <a:rPr lang="es-MX" baseline="0" dirty="0" err="1"/>
              <a:t>ProFEN</a:t>
            </a:r>
            <a:r>
              <a:rPr lang="es-MX" baseline="0" dirty="0"/>
              <a:t>, hemos hecho énfasis en cada uno de ellos y por último queremos hacer hincapié en la Integralidad del proyecto.</a:t>
            </a: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130</a:t>
            </a:fld>
            <a:endParaRPr lang="es-MX"/>
          </a:p>
        </p:txBody>
      </p:sp>
    </p:spTree>
    <p:extLst>
      <p:ext uri="{BB962C8B-B14F-4D97-AF65-F5344CB8AC3E}">
        <p14:creationId xmlns:p14="http://schemas.microsoft.com/office/powerpoint/2010/main" val="1532716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chemeClr val="tx1">
                    <a:lumMod val="75000"/>
                    <a:lumOff val="25000"/>
                  </a:schemeClr>
                </a:solidFill>
                <a:latin typeface="Soberana Texto" panose="02000000000000000000" pitchFamily="50" charset="0"/>
              </a:rPr>
              <a:t>Es de gran importancia resaltar estos tres aspectos a considerar en la elaboración de cualquier documento. </a:t>
            </a: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131</a:t>
            </a:fld>
            <a:endParaRPr lang="es-MX"/>
          </a:p>
        </p:txBody>
      </p:sp>
    </p:spTree>
    <p:extLst>
      <p:ext uri="{BB962C8B-B14F-4D97-AF65-F5344CB8AC3E}">
        <p14:creationId xmlns:p14="http://schemas.microsoft.com/office/powerpoint/2010/main" val="286146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solidFill>
                  <a:schemeClr val="tx1">
                    <a:lumMod val="75000"/>
                    <a:lumOff val="25000"/>
                  </a:schemeClr>
                </a:solidFill>
                <a:latin typeface="Soberana Texto" panose="02000000000000000000" pitchFamily="50" charset="0"/>
              </a:rPr>
              <a:t>Es de gran importancia resaltar estos tres aspectos a considerar en la elaboración de cualquier documento. </a:t>
            </a:r>
            <a:endParaRPr lang="es-MX" dirty="0"/>
          </a:p>
        </p:txBody>
      </p:sp>
      <p:sp>
        <p:nvSpPr>
          <p:cNvPr id="4" name="Marcador de número de diapositiva 3"/>
          <p:cNvSpPr>
            <a:spLocks noGrp="1"/>
          </p:cNvSpPr>
          <p:nvPr>
            <p:ph type="sldNum" sz="quarter" idx="10"/>
          </p:nvPr>
        </p:nvSpPr>
        <p:spPr/>
        <p:txBody>
          <a:bodyPr/>
          <a:lstStyle/>
          <a:p>
            <a:fld id="{C972BCFA-F2A5-4825-8B39-1E8E77FBE613}" type="slidenum">
              <a:rPr lang="es-MX" smtClean="0"/>
              <a:t>132</a:t>
            </a:fld>
            <a:endParaRPr lang="es-MX"/>
          </a:p>
        </p:txBody>
      </p:sp>
    </p:spTree>
    <p:extLst>
      <p:ext uri="{BB962C8B-B14F-4D97-AF65-F5344CB8AC3E}">
        <p14:creationId xmlns:p14="http://schemas.microsoft.com/office/powerpoint/2010/main" val="1631759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ctr">
              <a:defRPr b="1">
                <a:solidFill>
                  <a:srgbClr val="DDDDDD"/>
                </a:solidFill>
                <a:latin typeface="Trebuchet MS" panose="020B0603020202020204" pitchFamily="34" charset="0"/>
              </a:defRPr>
            </a:lvl1pPr>
            <a:lvl2pPr marL="742950" indent="-285750" algn="ctr">
              <a:defRPr b="1">
                <a:solidFill>
                  <a:srgbClr val="DDDDDD"/>
                </a:solidFill>
                <a:latin typeface="Trebuchet MS" panose="020B0603020202020204" pitchFamily="34" charset="0"/>
              </a:defRPr>
            </a:lvl2pPr>
            <a:lvl3pPr marL="1143000" indent="-228600" algn="ctr">
              <a:defRPr b="1">
                <a:solidFill>
                  <a:srgbClr val="DDDDDD"/>
                </a:solidFill>
                <a:latin typeface="Trebuchet MS" panose="020B0603020202020204" pitchFamily="34" charset="0"/>
              </a:defRPr>
            </a:lvl3pPr>
            <a:lvl4pPr marL="1600200" indent="-228600" algn="ctr">
              <a:defRPr b="1">
                <a:solidFill>
                  <a:srgbClr val="DDDDDD"/>
                </a:solidFill>
                <a:latin typeface="Trebuchet MS" panose="020B0603020202020204" pitchFamily="34" charset="0"/>
              </a:defRPr>
            </a:lvl4pPr>
            <a:lvl5pPr marL="2057400" indent="-228600" algn="ctr">
              <a:defRPr b="1">
                <a:solidFill>
                  <a:srgbClr val="DDDDDD"/>
                </a:solidFill>
                <a:latin typeface="Trebuchet MS" panose="020B0603020202020204" pitchFamily="34" charset="0"/>
              </a:defRPr>
            </a:lvl5pPr>
            <a:lvl6pPr marL="2514600" indent="-228600" algn="ctr" eaLnBrk="0" fontAlgn="base" hangingPunct="0">
              <a:spcBef>
                <a:spcPct val="0"/>
              </a:spcBef>
              <a:spcAft>
                <a:spcPct val="0"/>
              </a:spcAft>
              <a:defRPr b="1">
                <a:solidFill>
                  <a:srgbClr val="DDDDDD"/>
                </a:solidFill>
                <a:latin typeface="Trebuchet MS" panose="020B0603020202020204" pitchFamily="34" charset="0"/>
              </a:defRPr>
            </a:lvl6pPr>
            <a:lvl7pPr marL="2971800" indent="-228600" algn="ctr" eaLnBrk="0" fontAlgn="base" hangingPunct="0">
              <a:spcBef>
                <a:spcPct val="0"/>
              </a:spcBef>
              <a:spcAft>
                <a:spcPct val="0"/>
              </a:spcAft>
              <a:defRPr b="1">
                <a:solidFill>
                  <a:srgbClr val="DDDDDD"/>
                </a:solidFill>
                <a:latin typeface="Trebuchet MS" panose="020B0603020202020204" pitchFamily="34" charset="0"/>
              </a:defRPr>
            </a:lvl7pPr>
            <a:lvl8pPr marL="3429000" indent="-228600" algn="ctr" eaLnBrk="0" fontAlgn="base" hangingPunct="0">
              <a:spcBef>
                <a:spcPct val="0"/>
              </a:spcBef>
              <a:spcAft>
                <a:spcPct val="0"/>
              </a:spcAft>
              <a:defRPr b="1">
                <a:solidFill>
                  <a:srgbClr val="DDDDDD"/>
                </a:solidFill>
                <a:latin typeface="Trebuchet MS" panose="020B0603020202020204" pitchFamily="34" charset="0"/>
              </a:defRPr>
            </a:lvl8pPr>
            <a:lvl9pPr marL="3886200" indent="-228600" algn="ctr" eaLnBrk="0" fontAlgn="base" hangingPunct="0">
              <a:spcBef>
                <a:spcPct val="0"/>
              </a:spcBef>
              <a:spcAft>
                <a:spcPct val="0"/>
              </a:spcAft>
              <a:defRPr b="1">
                <a:solidFill>
                  <a:srgbClr val="DDDDDD"/>
                </a:solidFill>
                <a:latin typeface="Trebuchet MS" panose="020B0603020202020204" pitchFamily="34" charset="0"/>
              </a:defRPr>
            </a:lvl9pPr>
          </a:lstStyle>
          <a:p>
            <a:pPr algn="r"/>
            <a:fld id="{559B6630-A88C-4B20-9512-72A70586420E}" type="slidenum">
              <a:rPr lang="es-ES" altLang="es-MX" b="0">
                <a:solidFill>
                  <a:schemeClr val="tx1"/>
                </a:solidFill>
                <a:latin typeface="Times New Roman" panose="02020603050405020304" pitchFamily="18" charset="0"/>
              </a:rPr>
              <a:pPr algn="r"/>
              <a:t>136</a:t>
            </a:fld>
            <a:endParaRPr lang="es-ES" altLang="es-MX" b="0">
              <a:solidFill>
                <a:schemeClr val="tx1"/>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685800" y="4343400"/>
            <a:ext cx="5486400" cy="4114800"/>
          </a:xfrm>
          <a:noFill/>
        </p:spPr>
        <p:txBody>
          <a:bodyPr/>
          <a:lstStyle/>
          <a:p>
            <a:pPr eaLnBrk="1" hangingPunct="1"/>
            <a:endParaRPr lang="es-MX" altLang="es-MX"/>
          </a:p>
        </p:txBody>
      </p:sp>
    </p:spTree>
    <p:extLst>
      <p:ext uri="{BB962C8B-B14F-4D97-AF65-F5344CB8AC3E}">
        <p14:creationId xmlns:p14="http://schemas.microsoft.com/office/powerpoint/2010/main" val="132233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importancia de las RO radica, como ya mencionamos con anterioridad, en que este documento define</a:t>
            </a:r>
            <a:r>
              <a:rPr lang="es-MX" baseline="0" dirty="0"/>
              <a:t> los lineamientos, requisitos y obligaciones que cada Institución de Educación Superior debe cumplir para poder participar en la asignación de los recursos del programa. De igual forma los dos documentos restantes (Orientaciones e Información Básica para la Reprogramación) y la Guía que en este taller vamos a trabajar, están sustentados en las Reglas de Operación.</a:t>
            </a:r>
          </a:p>
          <a:p>
            <a:endParaRPr lang="es-MX" baseline="0" dirty="0"/>
          </a:p>
          <a:p>
            <a:r>
              <a:rPr lang="es-MX" baseline="0" dirty="0"/>
              <a:t>Ejemplo de ello es lo que estamos viendo en pantalla:  Un objetivo Particular que se presenta en las Reglas de Operación esta ligado a un Énfasis en la Guía de Operación, donde se solicita desarrollar un análisis del avance o cumplimiento de las metas en los apartados que se muestran en pantalla, para definir las acciones en el Proyecto Integral.</a:t>
            </a:r>
          </a:p>
          <a:p>
            <a:endParaRPr lang="es-MX" baseline="0" dirty="0"/>
          </a:p>
          <a:p>
            <a:r>
              <a:rPr lang="es-MX" baseline="0" dirty="0"/>
              <a:t>De ahí la importancia de definir en un documento normativo todos los procesos que tendrán que cumplir todos aquellos que deseen participar en la obtención de recursos.</a:t>
            </a:r>
          </a:p>
          <a:p>
            <a:endParaRPr lang="es-MX" baseline="0" dirty="0"/>
          </a:p>
          <a:p>
            <a:r>
              <a:rPr lang="es-ES_tradnl" sz="1200" kern="1200" dirty="0">
                <a:solidFill>
                  <a:schemeClr val="tx1"/>
                </a:solidFill>
                <a:effectLst/>
                <a:latin typeface="+mn-lt"/>
                <a:ea typeface="+mn-ea"/>
                <a:cs typeface="+mn-cs"/>
              </a:rPr>
              <a:t>Además de contar con un documento que explicite todos los procesos y requisitos que tendrán que cumplir todos aquellos que deseen participar en la obtención de recursos.</a:t>
            </a:r>
          </a:p>
          <a:p>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También encontraran los derechos y obligaciones que deberán cumplir una vez que son beneficiarios del Programa, Uno de estos derechos, es recibir asesoría permanente para la elaboración, ejecución y evaluación del PACTEN, conocer los lineamientos de operación, esta es la razón por la que estamos aquí.</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Sin embargo, así como tiene derechos, se adquieren obligaciones, como suscribir con la SEP los convenios o lineamientos de coordinación en tiempo y forma, así como los informes trimestrales, la comprobación de los recursos y la entrega de los documentos, facturas, </a:t>
            </a:r>
            <a:r>
              <a:rPr lang="es-ES_tradnl" sz="1200" kern="1200">
                <a:solidFill>
                  <a:schemeClr val="tx1"/>
                </a:solidFill>
                <a:effectLst/>
                <a:latin typeface="+mn-lt"/>
                <a:ea typeface="+mn-ea"/>
                <a:cs typeface="+mn-cs"/>
              </a:rPr>
              <a:t>etc.</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Además se incluyen las causas de suspensión o cancelación de los recursos, el reintegro que se hace a la TESOFE, y la importancia de conservar la documentación comprobatoria en los términos que la normatividad fiscal federal</a:t>
            </a:r>
            <a:endParaRPr lang="es-MX" sz="1200" kern="1200" dirty="0">
              <a:solidFill>
                <a:schemeClr val="tx1"/>
              </a:solidFill>
              <a:effectLst/>
              <a:latin typeface="+mn-lt"/>
              <a:ea typeface="+mn-ea"/>
              <a:cs typeface="+mn-cs"/>
            </a:endParaRPr>
          </a:p>
          <a:p>
            <a:pPr algn="just"/>
            <a:endParaRPr lang="es-MX" dirty="0"/>
          </a:p>
        </p:txBody>
      </p:sp>
      <p:sp>
        <p:nvSpPr>
          <p:cNvPr id="4" name="Marcador de número de diapositiva 3"/>
          <p:cNvSpPr>
            <a:spLocks noGrp="1"/>
          </p:cNvSpPr>
          <p:nvPr>
            <p:ph type="sldNum" sz="quarter" idx="10"/>
          </p:nvPr>
        </p:nvSpPr>
        <p:spPr/>
        <p:txBody>
          <a:bodyPr/>
          <a:lstStyle/>
          <a:p>
            <a:fld id="{A587A0AE-D08E-4D94-B000-A148198E5568}" type="slidenum">
              <a:rPr lang="es-MX" smtClean="0"/>
              <a:t>9</a:t>
            </a:fld>
            <a:endParaRPr lang="es-MX"/>
          </a:p>
        </p:txBody>
      </p:sp>
    </p:spTree>
    <p:extLst>
      <p:ext uri="{BB962C8B-B14F-4D97-AF65-F5344CB8AC3E}">
        <p14:creationId xmlns:p14="http://schemas.microsoft.com/office/powerpoint/2010/main" val="307283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a:t>En</a:t>
            </a:r>
            <a:r>
              <a:rPr lang="es-MX" baseline="0" dirty="0"/>
              <a:t> </a:t>
            </a:r>
            <a:r>
              <a:rPr lang="es-MX" dirty="0"/>
              <a:t> las</a:t>
            </a:r>
            <a:r>
              <a:rPr lang="es-MX" baseline="0" dirty="0"/>
              <a:t> Reglas de Operación hay un apartado muy importante es el de Requisitos, que define los </a:t>
            </a:r>
            <a:r>
              <a:rPr lang="es-MX" sz="1200" b="1" dirty="0">
                <a:solidFill>
                  <a:schemeClr val="tx1">
                    <a:lumMod val="75000"/>
                    <a:lumOff val="25000"/>
                  </a:schemeClr>
                </a:solidFill>
                <a:latin typeface="Soberana Texto" panose="02000000000000000000" pitchFamily="50" charset="0"/>
                <a:ea typeface="+mn-ea"/>
                <a:cs typeface="+mn-cs"/>
              </a:rPr>
              <a:t>Gastos que no son financiables por el Programa.</a:t>
            </a:r>
          </a:p>
          <a:p>
            <a:endParaRPr lang="es-MX" sz="1200" b="1" dirty="0">
              <a:solidFill>
                <a:schemeClr val="tx1">
                  <a:lumMod val="75000"/>
                  <a:lumOff val="25000"/>
                </a:schemeClr>
              </a:solidFill>
              <a:latin typeface="Soberana Texto" panose="02000000000000000000" pitchFamily="50" charset="0"/>
              <a:ea typeface="+mn-ea"/>
              <a:cs typeface="+mn-cs"/>
            </a:endParaRPr>
          </a:p>
          <a:p>
            <a:pPr algn="just"/>
            <a:r>
              <a:rPr lang="es-ES_tradnl" sz="1200" kern="1200" dirty="0">
                <a:solidFill>
                  <a:schemeClr val="tx1"/>
                </a:solidFill>
                <a:effectLst/>
                <a:latin typeface="+mn-lt"/>
                <a:ea typeface="+mn-ea"/>
                <a:cs typeface="+mn-cs"/>
              </a:rPr>
              <a:t>Los recursos del programa no son </a:t>
            </a:r>
            <a:r>
              <a:rPr lang="es-ES_tradnl" sz="1200" kern="1200" dirty="0" err="1">
                <a:solidFill>
                  <a:schemeClr val="tx1"/>
                </a:solidFill>
                <a:effectLst/>
                <a:latin typeface="+mn-lt"/>
                <a:ea typeface="+mn-ea"/>
                <a:cs typeface="+mn-cs"/>
              </a:rPr>
              <a:t>regularizables</a:t>
            </a:r>
            <a:r>
              <a:rPr lang="es-ES_tradnl" sz="1200" kern="1200" dirty="0">
                <a:solidFill>
                  <a:schemeClr val="tx1"/>
                </a:solidFill>
                <a:effectLst/>
                <a:latin typeface="+mn-lt"/>
                <a:ea typeface="+mn-ea"/>
                <a:cs typeface="+mn-cs"/>
              </a:rPr>
              <a:t>, es decir, implican un gasto por única vez y no crean precedente o compromiso de transferir recursos a programas similares en el ejercicio siguiente</a:t>
            </a:r>
          </a:p>
          <a:p>
            <a:pPr algn="just"/>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Gastos que no son financiables por el Programa</a:t>
            </a:r>
          </a:p>
          <a:p>
            <a:pPr algn="just"/>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En las Reglas de Operación hay un apartado muy importante es el de Requisitos, que define los </a:t>
            </a:r>
            <a:r>
              <a:rPr lang="es-ES_tradnl" sz="1200" b="1" kern="1200" dirty="0">
                <a:solidFill>
                  <a:schemeClr val="tx1"/>
                </a:solidFill>
                <a:effectLst/>
                <a:latin typeface="+mn-lt"/>
                <a:ea typeface="+mn-ea"/>
                <a:cs typeface="+mn-cs"/>
              </a:rPr>
              <a:t>Gastos que no son financiables por el Programa:</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b="1" kern="1200" dirty="0">
                <a:solidFill>
                  <a:schemeClr val="tx1"/>
                </a:solidFill>
                <a:effectLst/>
                <a:latin typeface="+mn-lt"/>
                <a:ea typeface="+mn-ea"/>
                <a:cs typeface="+mn-cs"/>
              </a:rPr>
              <a:t>1 y 2.  </a:t>
            </a:r>
            <a:r>
              <a:rPr lang="es-ES_tradnl" sz="1200" kern="1200" dirty="0">
                <a:solidFill>
                  <a:schemeClr val="tx1"/>
                </a:solidFill>
                <a:effectLst/>
                <a:latin typeface="+mn-lt"/>
                <a:ea typeface="+mn-ea"/>
                <a:cs typeface="+mn-cs"/>
              </a:rPr>
              <a:t>Los  recursos del programa, son recursos federales extraordinarios NO </a:t>
            </a:r>
            <a:r>
              <a:rPr lang="es-ES_tradnl" sz="1200" kern="1200" dirty="0" err="1">
                <a:solidFill>
                  <a:schemeClr val="tx1"/>
                </a:solidFill>
                <a:effectLst/>
                <a:latin typeface="+mn-lt"/>
                <a:ea typeface="+mn-ea"/>
                <a:cs typeface="+mn-cs"/>
              </a:rPr>
              <a:t>regularizables</a:t>
            </a:r>
            <a:r>
              <a:rPr lang="es-ES_tradnl" sz="1200" kern="1200" dirty="0">
                <a:solidFill>
                  <a:schemeClr val="tx1"/>
                </a:solidFill>
                <a:effectLst/>
                <a:latin typeface="+mn-lt"/>
                <a:ea typeface="+mn-ea"/>
                <a:cs typeface="+mn-cs"/>
              </a:rPr>
              <a:t> que no comprometen ejercicios subsecuentes, por lo tanto si contrato a personal con recursos del programa se entiende que debo darle continuidad en el empleo, lo cual no puedo realizar por la naturaleza del subsidio, la única manera de contratación podría ser por proyecto.</a:t>
            </a:r>
          </a:p>
          <a:p>
            <a:pPr algn="just"/>
            <a:endParaRPr lang="es-MX" sz="1200" kern="1200" dirty="0">
              <a:solidFill>
                <a:schemeClr val="tx1"/>
              </a:solidFill>
              <a:effectLst/>
              <a:latin typeface="+mn-lt"/>
              <a:ea typeface="+mn-ea"/>
              <a:cs typeface="+mn-cs"/>
            </a:endParaRPr>
          </a:p>
          <a:p>
            <a:pPr algn="just"/>
            <a:r>
              <a:rPr lang="es-ES_tradnl" sz="1200" b="1" kern="1200" dirty="0">
                <a:solidFill>
                  <a:schemeClr val="tx1"/>
                </a:solidFill>
                <a:effectLst/>
                <a:latin typeface="+mn-lt"/>
                <a:ea typeface="+mn-ea"/>
                <a:cs typeface="+mn-cs"/>
              </a:rPr>
              <a:t>3. </a:t>
            </a:r>
            <a:r>
              <a:rPr lang="es-ES_tradnl" sz="1200" kern="1200" dirty="0">
                <a:solidFill>
                  <a:schemeClr val="tx1"/>
                </a:solidFill>
                <a:effectLst/>
                <a:latin typeface="+mn-lt"/>
                <a:ea typeface="+mn-ea"/>
                <a:cs typeface="+mn-cs"/>
              </a:rPr>
              <a:t>De acuerdo a la política de Cultura y Deporte solo podrán solicitar cursos para el programa Nacional de Lectura (con esta nueva administración).</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10</a:t>
            </a:fld>
            <a:endParaRPr lang="es-MX"/>
          </a:p>
        </p:txBody>
      </p:sp>
    </p:spTree>
    <p:extLst>
      <p:ext uri="{BB962C8B-B14F-4D97-AF65-F5344CB8AC3E}">
        <p14:creationId xmlns:p14="http://schemas.microsoft.com/office/powerpoint/2010/main" val="339515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4. Premios en efectivo por concepto de rifas, concursos, etc.</a:t>
            </a:r>
          </a:p>
          <a:p>
            <a:endParaRPr lang="es-MX" dirty="0"/>
          </a:p>
          <a:p>
            <a:r>
              <a:rPr lang="es-MX" dirty="0"/>
              <a:t>5. IMPORTANTE: PARA EL EJERCICIO 2018 EL INCICSO “5” SE ACTUALIZARÁ </a:t>
            </a:r>
          </a:p>
          <a:p>
            <a:endParaRPr lang="es-MX" dirty="0"/>
          </a:p>
          <a:p>
            <a:r>
              <a:rPr lang="es-MX" dirty="0"/>
              <a:t>6. </a:t>
            </a:r>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11</a:t>
            </a:fld>
            <a:endParaRPr lang="es-MX"/>
          </a:p>
        </p:txBody>
      </p:sp>
    </p:spTree>
    <p:extLst>
      <p:ext uri="{BB962C8B-B14F-4D97-AF65-F5344CB8AC3E}">
        <p14:creationId xmlns:p14="http://schemas.microsoft.com/office/powerpoint/2010/main" val="373288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200" kern="1200" dirty="0">
                <a:solidFill>
                  <a:schemeClr val="tx1"/>
                </a:solidFill>
                <a:effectLst/>
                <a:latin typeface="+mn-lt"/>
                <a:ea typeface="+mn-ea"/>
                <a:cs typeface="+mn-cs"/>
              </a:rPr>
              <a:t>Lo que están viendo en pantalla es un extracto de lo que está publicado en las RO, ES MUY IMPORTANTE que se remitan a ellas para conocerlos por completo</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b="1" kern="1200" dirty="0">
                <a:solidFill>
                  <a:schemeClr val="tx1"/>
                </a:solidFill>
                <a:effectLst/>
                <a:latin typeface="+mn-lt"/>
                <a:ea typeface="+mn-ea"/>
                <a:cs typeface="+mn-cs"/>
              </a:rPr>
              <a:t>Nota, solo en caso de pregunta:</a:t>
            </a:r>
            <a:r>
              <a:rPr lang="es-ES_tradnl" sz="1200" kern="1200" dirty="0">
                <a:solidFill>
                  <a:schemeClr val="tx1"/>
                </a:solidFill>
                <a:effectLst/>
                <a:latin typeface="+mn-lt"/>
                <a:ea typeface="+mn-ea"/>
                <a:cs typeface="+mn-cs"/>
              </a:rPr>
              <a:t> Los CAM pueden participar siempre y cuando impartan las Licenciaturas de Educación Inicial y si el Estado lo considera pertinente.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Es muy importante estar al corriente con la Comprobación de ejercicios anteriores, así como con los informes trimestrales, en el caso de estos últimos no basta con subirlos al sistema, si no llegan a la DGESPE impresos, firmados y sellados de nada sirve que los hayan capturado.</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Nos gustaría compartir con ustedes, un hecho recurrente, dentro del apartado de requisitos se encuentra el procedimiento de selección, donde se señala que los recursos que se autoricen a cada IES estarán debidamente etiquetados en el convenio de colaboración.</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Como ya mencionamos, en el apartado de anexos se publica el modelo de convenio, este es la base </a:t>
            </a:r>
            <a:r>
              <a:rPr lang="es-ES_tradnl" sz="1200" kern="1200" dirty="0" err="1">
                <a:solidFill>
                  <a:schemeClr val="tx1"/>
                </a:solidFill>
                <a:effectLst/>
                <a:latin typeface="+mn-lt"/>
                <a:ea typeface="+mn-ea"/>
                <a:cs typeface="+mn-cs"/>
              </a:rPr>
              <a:t>juridica</a:t>
            </a:r>
            <a:r>
              <a:rPr lang="es-ES_tradnl" sz="1200" kern="1200" dirty="0">
                <a:solidFill>
                  <a:schemeClr val="tx1"/>
                </a:solidFill>
                <a:effectLst/>
                <a:latin typeface="+mn-lt"/>
                <a:ea typeface="+mn-ea"/>
                <a:cs typeface="+mn-cs"/>
              </a:rPr>
              <a:t> y normativa para elaborar el convenio de coordinación de cada entidad, por ello, es importante que sensibilicemos a las áreas jurídicas para que una vez que se cumpla con el proceso de evaluación y </a:t>
            </a:r>
            <a:r>
              <a:rPr lang="es-ES_tradnl" sz="1200" kern="1200" dirty="0" err="1">
                <a:solidFill>
                  <a:schemeClr val="tx1"/>
                </a:solidFill>
                <a:effectLst/>
                <a:latin typeface="+mn-lt"/>
                <a:ea typeface="+mn-ea"/>
                <a:cs typeface="+mn-cs"/>
              </a:rPr>
              <a:t>dictaminación</a:t>
            </a:r>
            <a:r>
              <a:rPr lang="es-ES_tradnl" sz="1200" kern="1200" dirty="0">
                <a:solidFill>
                  <a:schemeClr val="tx1"/>
                </a:solidFill>
                <a:effectLst/>
                <a:latin typeface="+mn-lt"/>
                <a:ea typeface="+mn-ea"/>
                <a:cs typeface="+mn-cs"/>
              </a:rPr>
              <a:t>, se suscriba este documento respetando los tiempos establecidos por el área jurídica de la Subsecretaría de Educación, quienes señalan de manera reiterativa el hecho de elaborarlo con base en cada una de los incisos que lo conforman, excepto en las cláusulas de competencia de la entidad.</a:t>
            </a:r>
            <a:endParaRPr lang="es-MX" sz="1200" kern="1200" dirty="0">
              <a:solidFill>
                <a:schemeClr val="tx1"/>
              </a:solidFill>
              <a:effectLst/>
              <a:latin typeface="+mn-lt"/>
              <a:ea typeface="+mn-ea"/>
              <a:cs typeface="+mn-cs"/>
            </a:endParaRPr>
          </a:p>
          <a:p>
            <a:pPr algn="just"/>
            <a:r>
              <a:rPr lang="es-ES_tradnl" sz="1200" kern="1200" dirty="0">
                <a:solidFill>
                  <a:schemeClr val="tx1"/>
                </a:solidFill>
                <a:effectLst/>
                <a:latin typeface="+mn-lt"/>
                <a:ea typeface="+mn-ea"/>
                <a:cs typeface="+mn-cs"/>
              </a:rPr>
              <a:t>Cuando se presenta un retraso en la entrega del convenio firmado por las autoridades competentes, se corre el riesgo de que la DGESPE no cuente con disponibilidad presupuestaria para suscribirlo y transferir los recursos asignados, por ello, les pedimos nos apoyen de manera puntual en este proceso, y entregarlo en tiempo y forma a las diferentes instancias de la Subsecretaría de Educación Superior.</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587A0AE-D08E-4D94-B000-A148198E5568}" type="slidenum">
              <a:rPr lang="es-MX" smtClean="0"/>
              <a:t>12</a:t>
            </a:fld>
            <a:endParaRPr lang="es-MX"/>
          </a:p>
        </p:txBody>
      </p:sp>
    </p:spTree>
    <p:extLst>
      <p:ext uri="{BB962C8B-B14F-4D97-AF65-F5344CB8AC3E}">
        <p14:creationId xmlns:p14="http://schemas.microsoft.com/office/powerpoint/2010/main" val="10536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8C8D6F2F-6436-455B-AF5F-FC138B0EF606}" type="datetimeFigureOut">
              <a:rPr lang="es-MX" smtClean="0"/>
              <a:t>16/10/2017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393793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8D6F2F-6436-455B-AF5F-FC138B0EF606}" type="datetimeFigureOut">
              <a:rPr lang="es-MX" smtClean="0"/>
              <a:t>16/10/2017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126632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8D6F2F-6436-455B-AF5F-FC138B0EF606}" type="datetimeFigureOut">
              <a:rPr lang="es-MX" smtClean="0"/>
              <a:t>16/10/2017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244700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8D6F2F-6436-455B-AF5F-FC138B0EF606}" type="datetimeFigureOut">
              <a:rPr lang="es-MX" smtClean="0"/>
              <a:t>16/10/2017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236877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C8D6F2F-6436-455B-AF5F-FC138B0EF606}" type="datetimeFigureOut">
              <a:rPr lang="es-MX" smtClean="0"/>
              <a:t>16/10/2017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59063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C8D6F2F-6436-455B-AF5F-FC138B0EF606}" type="datetimeFigureOut">
              <a:rPr lang="es-MX" smtClean="0"/>
              <a:t>16/10/2017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102048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C8D6F2F-6436-455B-AF5F-FC138B0EF606}" type="datetimeFigureOut">
              <a:rPr lang="es-MX" smtClean="0"/>
              <a:t>16/10/2017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133383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C8D6F2F-6436-455B-AF5F-FC138B0EF606}" type="datetimeFigureOut">
              <a:rPr lang="es-MX" smtClean="0"/>
              <a:t>16/10/2017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407137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8D6F2F-6436-455B-AF5F-FC138B0EF606}" type="datetimeFigureOut">
              <a:rPr lang="es-MX" smtClean="0"/>
              <a:t>16/10/2017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371368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C8D6F2F-6436-455B-AF5F-FC138B0EF606}" type="datetimeFigureOut">
              <a:rPr lang="es-MX" smtClean="0"/>
              <a:t>16/10/2017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10548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C8D6F2F-6436-455B-AF5F-FC138B0EF606}" type="datetimeFigureOut">
              <a:rPr lang="es-MX" smtClean="0"/>
              <a:t>16/10/2017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F2BF79-53C1-4622-95B6-07F35D533200}" type="slidenum">
              <a:rPr lang="es-MX" smtClean="0"/>
              <a:t>‹Nº›</a:t>
            </a:fld>
            <a:endParaRPr lang="es-MX"/>
          </a:p>
        </p:txBody>
      </p:sp>
    </p:spTree>
    <p:extLst>
      <p:ext uri="{BB962C8B-B14F-4D97-AF65-F5344CB8AC3E}">
        <p14:creationId xmlns:p14="http://schemas.microsoft.com/office/powerpoint/2010/main" val="424599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D6F2F-6436-455B-AF5F-FC138B0EF606}" type="datetimeFigureOut">
              <a:rPr lang="es-MX" smtClean="0"/>
              <a:t>16/10/2017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2BF79-53C1-4622-95B6-07F35D533200}" type="slidenum">
              <a:rPr lang="es-MX" smtClean="0"/>
              <a:t>‹Nº›</a:t>
            </a:fld>
            <a:endParaRPr lang="es-MX"/>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3439" y="0"/>
            <a:ext cx="3176084" cy="914712"/>
          </a:xfrm>
          <a:prstGeom prst="rect">
            <a:avLst/>
          </a:prstGeom>
        </p:spPr>
      </p:pic>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3601" y="154889"/>
            <a:ext cx="2013286" cy="708194"/>
          </a:xfrm>
          <a:prstGeom prst="rect">
            <a:avLst/>
          </a:prstGeom>
        </p:spPr>
      </p:pic>
      <p:sp>
        <p:nvSpPr>
          <p:cNvPr id="9" name="Rectángulo 8"/>
          <p:cNvSpPr/>
          <p:nvPr userDrawn="1"/>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0" name="Rectángulo 9"/>
          <p:cNvSpPr/>
          <p:nvPr userDrawn="1"/>
        </p:nvSpPr>
        <p:spPr>
          <a:xfrm>
            <a:off x="4285344" y="969000"/>
            <a:ext cx="3636000" cy="36000"/>
          </a:xfrm>
          <a:prstGeom prst="rect">
            <a:avLst/>
          </a:prstGeom>
          <a:solidFill>
            <a:srgbClr val="007A33"/>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24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cipae.edu.mx/" TargetMode="External"/><Relationship Id="rId2" Type="http://schemas.openxmlformats.org/officeDocument/2006/relationships/hyperlink" Target="http://ceadug.ugto.mx/iglu/Iglu09/Modulo3/docs/Mikos%20y%20Margarita.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2671" y="1401097"/>
            <a:ext cx="10795819" cy="2128217"/>
          </a:xfrm>
        </p:spPr>
        <p:txBody>
          <a:bodyPr>
            <a:normAutofit/>
          </a:bodyPr>
          <a:lstStyle/>
          <a:p>
            <a:r>
              <a:rPr lang="es-MX" sz="4400" b="1" dirty="0">
                <a:solidFill>
                  <a:schemeClr val="tx1">
                    <a:lumMod val="75000"/>
                    <a:lumOff val="25000"/>
                  </a:schemeClr>
                </a:solidFill>
                <a:latin typeface="Arial" panose="020B0604020202020204" pitchFamily="34" charset="0"/>
                <a:cs typeface="Arial" panose="020B0604020202020204" pitchFamily="34" charset="0"/>
              </a:rPr>
              <a:t>TALLER REGIONAL PARA LA PRESENTACIÓN DE LA GUÍA METODOLÓGICA </a:t>
            </a:r>
          </a:p>
        </p:txBody>
      </p:sp>
      <p:pic>
        <p:nvPicPr>
          <p:cNvPr id="11" name="Imagen 10">
            <a:extLst>
              <a:ext uri="{FF2B5EF4-FFF2-40B4-BE49-F238E27FC236}">
                <a16:creationId xmlns:a16="http://schemas.microsoft.com/office/drawing/2014/main" id="{CEA4457C-1A6C-4B07-BD53-E03F59D05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344" y="3899930"/>
            <a:ext cx="4214369" cy="2457763"/>
          </a:xfrm>
          <a:prstGeom prst="rect">
            <a:avLst/>
          </a:prstGeom>
        </p:spPr>
      </p:pic>
    </p:spTree>
    <p:extLst>
      <p:ext uri="{BB962C8B-B14F-4D97-AF65-F5344CB8AC3E}">
        <p14:creationId xmlns:p14="http://schemas.microsoft.com/office/powerpoint/2010/main" val="18405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059543" y="2005444"/>
            <a:ext cx="10078358" cy="4154984"/>
          </a:xfrm>
          <a:prstGeom prst="rect">
            <a:avLst/>
          </a:prstGeom>
          <a:noFill/>
        </p:spPr>
        <p:txBody>
          <a:bodyPr wrap="square" rtlCol="0">
            <a:spAutoFit/>
          </a:bodyPr>
          <a:lstStyle/>
          <a:p>
            <a:pPr marL="457200" indent="-457200" algn="just">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Pago de sueldos, sobresueldos, estímulos o compensaciones del personal académico y administrativo contratado por la Escuela Normal Pública, por la AEL, la AFSEDF y por la SEP.</a:t>
            </a:r>
          </a:p>
          <a:p>
            <a:pPr marL="457200" indent="-457200" algn="just">
              <a:buFont typeface="+mj-lt"/>
              <a:buAutoNum type="arabicPeriod"/>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Contratación de personal académico, técnico y de apoyo para incorporarse a la Escuela Normal Pública, sin excepción.</a:t>
            </a:r>
          </a:p>
          <a:p>
            <a:pPr marL="457200" indent="-457200" algn="just">
              <a:buFont typeface="+mj-lt"/>
              <a:buAutoNum type="arabicPeriod"/>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Desarrollo de cursos, talleres y demás actividades de carácter motivacional o cualquier otra ajena a los enfoques, propósitos y contenidos de los planes y programas de estudio de las licenciaturas en educación normal. </a:t>
            </a:r>
          </a:p>
        </p:txBody>
      </p:sp>
      <p:sp>
        <p:nvSpPr>
          <p:cNvPr id="9" name="Rectángulo 8"/>
          <p:cNvSpPr/>
          <p:nvPr/>
        </p:nvSpPr>
        <p:spPr>
          <a:xfrm>
            <a:off x="722671" y="1325497"/>
            <a:ext cx="10415230"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Gastos no financiables por el Programa</a:t>
            </a:r>
          </a:p>
        </p:txBody>
      </p:sp>
    </p:spTree>
    <p:extLst>
      <p:ext uri="{BB962C8B-B14F-4D97-AF65-F5344CB8AC3E}">
        <p14:creationId xmlns:p14="http://schemas.microsoft.com/office/powerpoint/2010/main" val="30544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2672" y="1359622"/>
            <a:ext cx="9524432" cy="590931"/>
          </a:xfrm>
          <a:prstGeom prst="rect">
            <a:avLst/>
          </a:prstGeom>
          <a:noFill/>
        </p:spPr>
        <p:txBody>
          <a:bodyPr wrap="square" rtlCol="0">
            <a:spAutoFit/>
          </a:bodyPr>
          <a:lstStyle/>
          <a:p>
            <a:pPr>
              <a:lnSpc>
                <a:spcPct val="90000"/>
              </a:lnSpc>
              <a:spcBef>
                <a:spcPts val="1000"/>
              </a:spcBef>
            </a:pPr>
            <a:r>
              <a:rPr lang="es-ES" sz="3600" dirty="0">
                <a:solidFill>
                  <a:schemeClr val="tx1">
                    <a:lumMod val="75000"/>
                    <a:lumOff val="25000"/>
                  </a:schemeClr>
                </a:solidFill>
                <a:latin typeface="Arial" panose="020B0604020202020204" pitchFamily="34" charset="0"/>
                <a:cs typeface="Arial" panose="020B0604020202020204" pitchFamily="34" charset="0"/>
              </a:rPr>
              <a:t>¿Cómo se realiza el proceso de Evaluación?</a:t>
            </a:r>
            <a:endParaRPr lang="es-MX" sz="3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Resultado de imagen para documento"/>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6435" r="7036"/>
          <a:stretch/>
        </p:blipFill>
        <p:spPr bwMode="auto">
          <a:xfrm>
            <a:off x="906084" y="2391451"/>
            <a:ext cx="3186113" cy="368209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44854" y="2705775"/>
            <a:ext cx="6114339" cy="2677656"/>
          </a:xfrm>
          <a:prstGeom prst="rect">
            <a:avLst/>
          </a:prstGeom>
        </p:spPr>
        <p:txBody>
          <a:bodyPr wrap="square">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Se da a conocer la convocatoria a las Escuelas Normales </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Las entidades y Escuelas Normales presentan su planeación (documento PACTEN) en el periodo señalado por DGESPE</a:t>
            </a:r>
          </a:p>
        </p:txBody>
      </p:sp>
    </p:spTree>
    <p:extLst>
      <p:ext uri="{BB962C8B-B14F-4D97-AF65-F5344CB8AC3E}">
        <p14:creationId xmlns:p14="http://schemas.microsoft.com/office/powerpoint/2010/main" val="88409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5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800387" y="1376461"/>
            <a:ext cx="6086188" cy="4392488"/>
          </a:xfrm>
          <a:prstGeom prst="rect">
            <a:avLst/>
          </a:prstGeom>
        </p:spPr>
        <p:txBody>
          <a:bodyPr vert="horz" lIns="91440" tIns="45720" rIns="91440" bIns="45720" rtlCol="0">
            <a:noAutofit/>
          </a:bodyPr>
          <a:lstStyle/>
          <a:p>
            <a:pPr algn="just">
              <a:lnSpc>
                <a:spcPct val="90000"/>
              </a:lnSpc>
            </a:pPr>
            <a:r>
              <a:rPr lang="es-MX" sz="2400" dirty="0">
                <a:solidFill>
                  <a:schemeClr val="tx1">
                    <a:lumMod val="75000"/>
                    <a:lumOff val="25000"/>
                  </a:schemeClr>
                </a:solidFill>
                <a:latin typeface="Arial" panose="020B0604020202020204" pitchFamily="34" charset="0"/>
                <a:cs typeface="Arial" panose="020B0604020202020204" pitchFamily="34" charset="0"/>
              </a:rPr>
              <a:t>La Evaluación del PACTEN es un proceso integrado por pares académicos que valora: </a:t>
            </a:r>
          </a:p>
          <a:p>
            <a:pPr algn="just">
              <a:lnSpc>
                <a:spcPct val="90000"/>
              </a:lnSpc>
            </a:pPr>
            <a:endParaRPr lang="es-MX" sz="2400" b="1"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lnSpc>
                <a:spcPct val="9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   La integralidad, es decir la consistencia, articulación, pertinencia y viabilidad del PACTEN 2018 - 2019, los ProGEN y los ProFEN, así  como los proyectos integrales que lo constituyen</a:t>
            </a:r>
          </a:p>
          <a:p>
            <a:pPr marL="457200" indent="-457200" algn="just">
              <a:lnSpc>
                <a:spcPct val="90000"/>
              </a:lnSpc>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lnSpc>
                <a:spcPct val="9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    El propósito de la evaluación es fundamentar el dictamen que permite la asignación de los recursos extraordinarios concursables</a:t>
            </a:r>
          </a:p>
          <a:p>
            <a:pPr marL="342900" indent="-342900">
              <a:lnSpc>
                <a:spcPct val="90000"/>
              </a:lnSpc>
              <a:spcBef>
                <a:spcPct val="20000"/>
              </a:spcBef>
              <a:buFont typeface="Arial" pitchFamily="34" charset="0"/>
              <a:buChar char="•"/>
              <a:defRPr/>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90000"/>
              </a:lnSpc>
              <a:spcBef>
                <a:spcPct val="20000"/>
              </a:spcBef>
              <a:buFont typeface="Arial" pitchFamily="34" charset="0"/>
              <a:buChar char="•"/>
              <a:defRPr/>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613" y="2240989"/>
            <a:ext cx="4241142" cy="26634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483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5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2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MX" sz="3600">
              <a:ln>
                <a:solidFill>
                  <a:prstClr val="white"/>
                </a:solidFill>
              </a:ln>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925286" y="2327971"/>
            <a:ext cx="9982200" cy="2934140"/>
          </a:xfrm>
          <a:prstGeom prst="rect">
            <a:avLst/>
          </a:prstGeom>
        </p:spPr>
        <p:txBody>
          <a:bodyPr vert="horz" lIns="91440" tIns="45720" rIns="91440" bIns="45720" rtlCol="0">
            <a:noAutofit/>
          </a:bodyPr>
          <a:lstStyle/>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Llevar a cabo el proceso de evaluación del documento de planeación del PACTEN, el ProGEN y los </a:t>
            </a:r>
            <a:r>
              <a:rPr lang="es-MX" sz="2400" dirty="0" err="1">
                <a:solidFill>
                  <a:schemeClr val="tx1">
                    <a:lumMod val="75000"/>
                    <a:lumOff val="25000"/>
                  </a:schemeClr>
                </a:solidFill>
                <a:latin typeface="Arial" panose="020B0604020202020204" pitchFamily="34" charset="0"/>
                <a:cs typeface="Arial" panose="020B0604020202020204" pitchFamily="34" charset="0"/>
              </a:rPr>
              <a:t>ProFEN</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Dictaminar y emitir recomendaciones sobre los proyectos integrales  susceptibles de recibir los apoyos del programa  </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Entregar a la DGESPE los resultados de la evaluación y dictaminación</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endParaRPr kumimoji="0" lang="es-MX"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3" name="Rectángulo 2"/>
          <p:cNvSpPr/>
          <p:nvPr/>
        </p:nvSpPr>
        <p:spPr>
          <a:xfrm>
            <a:off x="598714" y="1355902"/>
            <a:ext cx="9688286" cy="646331"/>
          </a:xfrm>
          <a:prstGeom prst="rect">
            <a:avLst/>
          </a:prstGeom>
        </p:spPr>
        <p:txBody>
          <a:bodyPr wrap="square">
            <a:sp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Principales funciones del comité evaluador:</a:t>
            </a:r>
          </a:p>
        </p:txBody>
      </p:sp>
    </p:spTree>
    <p:extLst>
      <p:ext uri="{BB962C8B-B14F-4D97-AF65-F5344CB8AC3E}">
        <p14:creationId xmlns:p14="http://schemas.microsoft.com/office/powerpoint/2010/main" val="2390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5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60664" y="1731521"/>
            <a:ext cx="10570029" cy="3539430"/>
          </a:xfrm>
          <a:prstGeom prst="rect">
            <a:avLst/>
          </a:prstGeom>
        </p:spPr>
        <p:txBody>
          <a:bodyPr wrap="square">
            <a:spAutoFit/>
          </a:bodyPr>
          <a:lstStyle/>
          <a:p>
            <a:pPr algn="just"/>
            <a:endParaRPr lang="es-MX" sz="2800" b="1" dirty="0">
              <a:solidFill>
                <a:schemeClr val="tx1">
                  <a:lumMod val="75000"/>
                  <a:lumOff val="25000"/>
                </a:schemeClr>
              </a:solidFill>
            </a:endParaRPr>
          </a:p>
          <a:p>
            <a:pPr marL="457200" indent="-457200" algn="just">
              <a:buFont typeface="Arial" panose="020B0604020202020204" pitchFamily="34" charset="0"/>
              <a:buChar char="•"/>
            </a:pPr>
            <a:r>
              <a:rPr lang="es-MX" sz="2800" dirty="0">
                <a:solidFill>
                  <a:schemeClr val="tx1">
                    <a:lumMod val="75000"/>
                    <a:lumOff val="25000"/>
                  </a:schemeClr>
                </a:solidFill>
              </a:rPr>
              <a:t> En el proceso de evaluación, se utilizan tres tipos de rúbrica, en función de los documentos, los escenarios evaluados arrojan el resultado del </a:t>
            </a:r>
            <a:r>
              <a:rPr lang="es-MX" sz="2800" dirty="0" err="1">
                <a:solidFill>
                  <a:schemeClr val="tx1">
                    <a:lumMod val="75000"/>
                    <a:lumOff val="25000"/>
                  </a:schemeClr>
                </a:solidFill>
              </a:rPr>
              <a:t>colorama</a:t>
            </a:r>
            <a:endParaRPr lang="es-MX" sz="2800" dirty="0">
              <a:solidFill>
                <a:schemeClr val="tx1">
                  <a:lumMod val="75000"/>
                  <a:lumOff val="25000"/>
                </a:schemeClr>
              </a:solidFill>
            </a:endParaRPr>
          </a:p>
          <a:p>
            <a:pPr marL="457200" indent="-457200" algn="just">
              <a:buFont typeface="Arial" panose="020B0604020202020204" pitchFamily="34" charset="0"/>
              <a:buChar char="•"/>
            </a:pPr>
            <a:endParaRPr lang="es-MX" sz="2800" dirty="0">
              <a:solidFill>
                <a:schemeClr val="tx1">
                  <a:lumMod val="75000"/>
                  <a:lumOff val="25000"/>
                </a:schemeClr>
              </a:solidFill>
            </a:endParaRPr>
          </a:p>
          <a:p>
            <a:pPr marL="457200" indent="-457200" algn="just">
              <a:buFont typeface="Arial" panose="020B0604020202020204" pitchFamily="34" charset="0"/>
              <a:buChar char="•"/>
            </a:pPr>
            <a:r>
              <a:rPr lang="es-ES" sz="2800" dirty="0">
                <a:solidFill>
                  <a:schemeClr val="tx1">
                    <a:lumMod val="75000"/>
                    <a:lumOff val="25000"/>
                  </a:schemeClr>
                </a:solidFill>
              </a:rPr>
              <a:t>Los comités asientan en las actas respectivas el dictamen técnico así como las recomendaciones de orden académico que consideren pertinentes</a:t>
            </a:r>
            <a:endParaRPr lang="es-MX" sz="2800" dirty="0">
              <a:solidFill>
                <a:schemeClr val="tx1">
                  <a:lumMod val="75000"/>
                  <a:lumOff val="25000"/>
                </a:schemeClr>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324" y="5377543"/>
            <a:ext cx="5231806" cy="961952"/>
          </a:xfrm>
          <a:prstGeom prst="rect">
            <a:avLst/>
          </a:prstGeom>
        </p:spPr>
      </p:pic>
      <p:sp>
        <p:nvSpPr>
          <p:cNvPr id="9" name="Rectángulo 8"/>
          <p:cNvSpPr/>
          <p:nvPr/>
        </p:nvSpPr>
        <p:spPr>
          <a:xfrm>
            <a:off x="565253" y="1247903"/>
            <a:ext cx="7668782" cy="646331"/>
          </a:xfrm>
          <a:prstGeom prst="rect">
            <a:avLst/>
          </a:prstGeom>
        </p:spPr>
        <p:txBody>
          <a:bodyPr wrap="square">
            <a:sp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Cómo se evalúa:</a:t>
            </a:r>
          </a:p>
        </p:txBody>
      </p:sp>
    </p:spTree>
    <p:extLst>
      <p:ext uri="{BB962C8B-B14F-4D97-AF65-F5344CB8AC3E}">
        <p14:creationId xmlns:p14="http://schemas.microsoft.com/office/powerpoint/2010/main" val="13822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838250" y="2860908"/>
            <a:ext cx="5934652" cy="2119690"/>
          </a:xfrm>
          <a:prstGeom prst="rect">
            <a:avLst/>
          </a:prstGeom>
        </p:spPr>
        <p:txBody>
          <a:bodyPr vert="horz" lIns="91440" tIns="45720" rIns="91440" bIns="45720" rtlCol="0">
            <a:noAutofit/>
          </a:bodyPr>
          <a:lstStyle/>
          <a:p>
            <a:pPr marL="457200" indent="-457200" algn="just">
              <a:lnSpc>
                <a:spcPct val="150000"/>
              </a:lnSpc>
              <a:buFont typeface="Wingdings" panose="05000000000000000000" pitchFamily="2" charset="2"/>
              <a:buChar char="ü"/>
            </a:pPr>
            <a:r>
              <a:rPr lang="es-MX" sz="2800" dirty="0">
                <a:solidFill>
                  <a:schemeClr val="tx1">
                    <a:lumMod val="75000"/>
                    <a:lumOff val="25000"/>
                  </a:schemeClr>
                </a:solidFill>
                <a:latin typeface="Arial" panose="020B0604020202020204" pitchFamily="34" charset="0"/>
                <a:cs typeface="Arial" panose="020B0604020202020204" pitchFamily="34" charset="0"/>
              </a:rPr>
              <a:t>93 Evaluadores de 25 entidades</a:t>
            </a:r>
          </a:p>
          <a:p>
            <a:pPr marL="457200" indent="-457200" algn="just">
              <a:lnSpc>
                <a:spcPct val="150000"/>
              </a:lnSpc>
              <a:buFont typeface="Wingdings" panose="05000000000000000000" pitchFamily="2" charset="2"/>
              <a:buChar char="ü"/>
            </a:pPr>
            <a:r>
              <a:rPr lang="es-MX" sz="2800" dirty="0">
                <a:solidFill>
                  <a:schemeClr val="tx1">
                    <a:lumMod val="75000"/>
                    <a:lumOff val="25000"/>
                  </a:schemeClr>
                </a:solidFill>
                <a:latin typeface="Arial" panose="020B0604020202020204" pitchFamily="34" charset="0"/>
                <a:cs typeface="Arial" panose="020B0604020202020204" pitchFamily="34" charset="0"/>
              </a:rPr>
              <a:t>22 Coordinadores</a:t>
            </a:r>
          </a:p>
          <a:p>
            <a:pPr marL="457200" indent="-457200" algn="just">
              <a:lnSpc>
                <a:spcPct val="150000"/>
              </a:lnSpc>
              <a:buFont typeface="Wingdings" panose="05000000000000000000" pitchFamily="2" charset="2"/>
              <a:buChar char="ü"/>
            </a:pPr>
            <a:r>
              <a:rPr lang="es-MX" sz="2800" dirty="0">
                <a:solidFill>
                  <a:schemeClr val="tx1">
                    <a:lumMod val="75000"/>
                    <a:lumOff val="25000"/>
                  </a:schemeClr>
                </a:solidFill>
                <a:latin typeface="Arial" panose="020B0604020202020204" pitchFamily="34" charset="0"/>
                <a:cs typeface="Arial" panose="020B0604020202020204" pitchFamily="34" charset="0"/>
              </a:rPr>
              <a:t>20 Apoyos técnicos</a:t>
            </a:r>
            <a:endParaRPr lang="es-MX" sz="32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150000"/>
              </a:lnSpc>
              <a:spcBef>
                <a:spcPct val="20000"/>
              </a:spcBef>
              <a:buFont typeface="Arial" pitchFamily="34" charset="0"/>
              <a:buChar char="•"/>
              <a:defRPr/>
            </a:pPr>
            <a:endParaRPr lang="es-ES" sz="32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nSpc>
                <a:spcPct val="150000"/>
              </a:lnSpc>
              <a:spcBef>
                <a:spcPct val="20000"/>
              </a:spcBef>
              <a:buFont typeface="Arial" pitchFamily="34" charset="0"/>
              <a:buChar char="•"/>
              <a:defRPr/>
            </a:pPr>
            <a:endParaRPr lang="es-ES" sz="3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065" y="2338010"/>
            <a:ext cx="4771824" cy="29426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ángulo 3"/>
          <p:cNvSpPr/>
          <p:nvPr/>
        </p:nvSpPr>
        <p:spPr>
          <a:xfrm>
            <a:off x="6002022" y="2155585"/>
            <a:ext cx="3463822" cy="646331"/>
          </a:xfrm>
          <a:prstGeom prst="rect">
            <a:avLst/>
          </a:prstGeom>
        </p:spPr>
        <p:txBody>
          <a:bodyPr wrap="square">
            <a:sp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Participación:</a:t>
            </a:r>
          </a:p>
        </p:txBody>
      </p:sp>
    </p:spTree>
    <p:extLst>
      <p:ext uri="{BB962C8B-B14F-4D97-AF65-F5344CB8AC3E}">
        <p14:creationId xmlns:p14="http://schemas.microsoft.com/office/powerpoint/2010/main" val="21883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5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42924" y="1335637"/>
            <a:ext cx="7358063" cy="646331"/>
          </a:xfrm>
          <a:prstGeom prst="rect">
            <a:avLst/>
          </a:prstGeom>
        </p:spPr>
        <p:txBody>
          <a:bodyPr wrap="square">
            <a:spAutoFit/>
          </a:bodyPr>
          <a:lstStyle>
            <a:defPPr>
              <a:defRPr lang="es-MX"/>
            </a:defPPr>
            <a:lvl1pPr>
              <a:defRPr sz="3600">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Participación por Región:</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524287315"/>
              </p:ext>
            </p:extLst>
          </p:nvPr>
        </p:nvGraphicFramePr>
        <p:xfrm>
          <a:off x="756784" y="2365476"/>
          <a:ext cx="6047014" cy="2804160"/>
        </p:xfrm>
        <a:graphic>
          <a:graphicData uri="http://schemas.openxmlformats.org/drawingml/2006/table">
            <a:tbl>
              <a:tblPr firstRow="1" bandRow="1">
                <a:effectLst>
                  <a:outerShdw blurRad="50800" dist="38100" dir="10800000" algn="r" rotWithShape="0">
                    <a:prstClr val="black">
                      <a:alpha val="40000"/>
                    </a:prstClr>
                  </a:outerShdw>
                </a:effectLst>
                <a:tableStyleId>{5C22544A-7EE6-4342-B048-85BDC9FD1C3A}</a:tableStyleId>
              </a:tblPr>
              <a:tblGrid>
                <a:gridCol w="3023507">
                  <a:extLst>
                    <a:ext uri="{9D8B030D-6E8A-4147-A177-3AD203B41FA5}">
                      <a16:colId xmlns:a16="http://schemas.microsoft.com/office/drawing/2014/main" val="20000"/>
                    </a:ext>
                  </a:extLst>
                </a:gridCol>
                <a:gridCol w="3023507">
                  <a:extLst>
                    <a:ext uri="{9D8B030D-6E8A-4147-A177-3AD203B41FA5}">
                      <a16:colId xmlns:a16="http://schemas.microsoft.com/office/drawing/2014/main" val="20001"/>
                    </a:ext>
                  </a:extLst>
                </a:gridCol>
              </a:tblGrid>
              <a:tr h="300284">
                <a:tc>
                  <a:txBody>
                    <a:bodyPr/>
                    <a:lstStyle/>
                    <a:p>
                      <a:pPr algn="ctr"/>
                      <a:r>
                        <a:rPr lang="es-MX" sz="2400" dirty="0">
                          <a:solidFill>
                            <a:schemeClr val="bg1"/>
                          </a:solidFill>
                        </a:rPr>
                        <a:t>Zona</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A33"/>
                    </a:solidFill>
                  </a:tcPr>
                </a:tc>
                <a:tc>
                  <a:txBody>
                    <a:bodyPr/>
                    <a:lstStyle/>
                    <a:p>
                      <a:pPr algn="ctr"/>
                      <a:r>
                        <a:rPr lang="es-MX" sz="2400" dirty="0">
                          <a:solidFill>
                            <a:schemeClr val="bg1"/>
                          </a:solidFill>
                        </a:rPr>
                        <a:t>Cantidad</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A33"/>
                    </a:solidFill>
                  </a:tcPr>
                </a:tc>
                <a:extLst>
                  <a:ext uri="{0D108BD9-81ED-4DB2-BD59-A6C34878D82A}">
                    <a16:rowId xmlns:a16="http://schemas.microsoft.com/office/drawing/2014/main" val="10000"/>
                  </a:ext>
                </a:extLst>
              </a:tr>
              <a:tr h="300284">
                <a:tc>
                  <a:txBody>
                    <a:bodyPr/>
                    <a:lstStyle/>
                    <a:p>
                      <a:r>
                        <a:rPr lang="es-MX" sz="2000" dirty="0">
                          <a:solidFill>
                            <a:schemeClr val="tx1">
                              <a:lumMod val="85000"/>
                              <a:lumOff val="15000"/>
                            </a:schemeClr>
                          </a:solidFill>
                        </a:rPr>
                        <a:t>Noroeste</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2000" dirty="0">
                          <a:solidFill>
                            <a:schemeClr val="tx1">
                              <a:lumMod val="85000"/>
                              <a:lumOff val="15000"/>
                            </a:schemeClr>
                          </a:solidFill>
                        </a:rPr>
                        <a:t>17</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0284">
                <a:tc>
                  <a:txBody>
                    <a:bodyPr/>
                    <a:lstStyle/>
                    <a:p>
                      <a:r>
                        <a:rPr lang="es-MX" sz="2000" dirty="0">
                          <a:solidFill>
                            <a:schemeClr val="tx1">
                              <a:lumMod val="85000"/>
                              <a:lumOff val="15000"/>
                            </a:schemeClr>
                          </a:solidFill>
                        </a:rPr>
                        <a:t>Noreste</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s-MX" sz="2000" dirty="0">
                          <a:solidFill>
                            <a:schemeClr val="tx1">
                              <a:lumMod val="85000"/>
                              <a:lumOff val="15000"/>
                            </a:schemeClr>
                          </a:solidFill>
                        </a:rPr>
                        <a:t>11</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300284">
                <a:tc>
                  <a:txBody>
                    <a:bodyPr/>
                    <a:lstStyle/>
                    <a:p>
                      <a:r>
                        <a:rPr lang="es-MX" sz="2000" dirty="0">
                          <a:solidFill>
                            <a:schemeClr val="tx1">
                              <a:lumMod val="85000"/>
                              <a:lumOff val="15000"/>
                            </a:schemeClr>
                          </a:solidFill>
                        </a:rPr>
                        <a:t>Occidente</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2000" dirty="0">
                          <a:solidFill>
                            <a:schemeClr val="tx1">
                              <a:lumMod val="85000"/>
                              <a:lumOff val="15000"/>
                            </a:schemeClr>
                          </a:solidFill>
                        </a:rPr>
                        <a:t>11</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0284">
                <a:tc>
                  <a:txBody>
                    <a:bodyPr/>
                    <a:lstStyle/>
                    <a:p>
                      <a:r>
                        <a:rPr lang="es-MX" sz="2000" dirty="0">
                          <a:solidFill>
                            <a:schemeClr val="tx1">
                              <a:lumMod val="85000"/>
                              <a:lumOff val="15000"/>
                            </a:schemeClr>
                          </a:solidFill>
                        </a:rPr>
                        <a:t>Centro</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s-MX" sz="2000" dirty="0">
                          <a:solidFill>
                            <a:schemeClr val="tx1">
                              <a:lumMod val="85000"/>
                              <a:lumOff val="15000"/>
                            </a:schemeClr>
                          </a:solidFill>
                        </a:rPr>
                        <a:t>41</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300284">
                <a:tc>
                  <a:txBody>
                    <a:bodyPr/>
                    <a:lstStyle/>
                    <a:p>
                      <a:r>
                        <a:rPr lang="es-MX" sz="2000" dirty="0">
                          <a:solidFill>
                            <a:schemeClr val="tx1">
                              <a:lumMod val="85000"/>
                              <a:lumOff val="15000"/>
                            </a:schemeClr>
                          </a:solidFill>
                        </a:rPr>
                        <a:t>Sur</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2000" dirty="0">
                          <a:solidFill>
                            <a:schemeClr val="tx1">
                              <a:lumMod val="85000"/>
                              <a:lumOff val="15000"/>
                            </a:schemeClr>
                          </a:solidFill>
                        </a:rPr>
                        <a:t>13</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00284">
                <a:tc>
                  <a:txBody>
                    <a:bodyPr/>
                    <a:lstStyle/>
                    <a:p>
                      <a:pPr algn="ctr"/>
                      <a:r>
                        <a:rPr lang="es-MX" b="1" dirty="0">
                          <a:solidFill>
                            <a:schemeClr val="bg1"/>
                          </a:solidFill>
                        </a:rPr>
                        <a:t>TOTAL</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A33"/>
                    </a:solidFill>
                  </a:tcPr>
                </a:tc>
                <a:tc>
                  <a:txBody>
                    <a:bodyPr/>
                    <a:lstStyle/>
                    <a:p>
                      <a:pPr algn="ctr"/>
                      <a:r>
                        <a:rPr lang="es-MX" b="1" dirty="0">
                          <a:solidFill>
                            <a:schemeClr val="bg1"/>
                          </a:solidFill>
                        </a:rPr>
                        <a:t>93</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A33"/>
                    </a:solidFill>
                  </a:tcPr>
                </a:tc>
                <a:extLst>
                  <a:ext uri="{0D108BD9-81ED-4DB2-BD59-A6C34878D82A}">
                    <a16:rowId xmlns:a16="http://schemas.microsoft.com/office/drawing/2014/main" val="10006"/>
                  </a:ext>
                </a:extLst>
              </a:tr>
            </a:tbl>
          </a:graphicData>
        </a:graphic>
      </p:graphicFrame>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642" y="2365476"/>
            <a:ext cx="3944112" cy="2590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445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88196" y="1323997"/>
            <a:ext cx="6965809" cy="646331"/>
          </a:xfrm>
          <a:prstGeom prst="rect">
            <a:avLst/>
          </a:prstGeom>
        </p:spPr>
        <p:txBody>
          <a:bodyPr wrap="square">
            <a:spAutoFit/>
          </a:bodyPr>
          <a:lstStyle>
            <a:defPPr>
              <a:defRPr lang="es-MX"/>
            </a:defPPr>
            <a:lvl1pPr>
              <a:defRPr sz="3600">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Criterios para la asignación:</a:t>
            </a:r>
            <a:endParaRPr lang="es-ES" dirty="0"/>
          </a:p>
        </p:txBody>
      </p:sp>
      <p:sp>
        <p:nvSpPr>
          <p:cNvPr id="2" name="Rectángulo 1"/>
          <p:cNvSpPr/>
          <p:nvPr/>
        </p:nvSpPr>
        <p:spPr>
          <a:xfrm>
            <a:off x="1096932" y="2313951"/>
            <a:ext cx="9640600" cy="4154984"/>
          </a:xfrm>
          <a:prstGeom prst="rect">
            <a:avLst/>
          </a:prstGeom>
        </p:spPr>
        <p:txBody>
          <a:bodyPr wrap="square">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Evaluación del PACTEN, </a:t>
            </a:r>
            <a:r>
              <a:rPr lang="es-MX" sz="2400" dirty="0" err="1">
                <a:solidFill>
                  <a:schemeClr val="tx1">
                    <a:lumMod val="75000"/>
                    <a:lumOff val="25000"/>
                  </a:schemeClr>
                </a:solidFill>
                <a:latin typeface="Arial" panose="020B0604020202020204" pitchFamily="34" charset="0"/>
                <a:cs typeface="Arial" panose="020B0604020202020204" pitchFamily="34" charset="0"/>
              </a:rPr>
              <a:t>ProGEN</a:t>
            </a:r>
            <a:r>
              <a:rPr lang="es-MX" sz="2400" dirty="0">
                <a:solidFill>
                  <a:schemeClr val="tx1">
                    <a:lumMod val="75000"/>
                    <a:lumOff val="25000"/>
                  </a:schemeClr>
                </a:solidFill>
                <a:latin typeface="Arial" panose="020B0604020202020204" pitchFamily="34" charset="0"/>
                <a:cs typeface="Arial" panose="020B0604020202020204" pitchFamily="34" charset="0"/>
              </a:rPr>
              <a:t> y </a:t>
            </a:r>
            <a:r>
              <a:rPr lang="es-MX" sz="2400" dirty="0" err="1">
                <a:solidFill>
                  <a:schemeClr val="tx1">
                    <a:lumMod val="75000"/>
                    <a:lumOff val="25000"/>
                  </a:schemeClr>
                </a:solidFill>
                <a:latin typeface="Arial" panose="020B0604020202020204" pitchFamily="34" charset="0"/>
                <a:cs typeface="Arial" panose="020B0604020202020204" pitchFamily="34" charset="0"/>
              </a:rPr>
              <a:t>ProFEN</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Matrícula</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Evaluación de programas educativos y de procesos administrativos</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Cuerpos académicos registrados ante PRODEP</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Resultados del examen de ingreso al Servicio Profesional Docente</a:t>
            </a: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5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825911" y="1135149"/>
            <a:ext cx="10683776" cy="1200329"/>
          </a:xfrm>
          <a:prstGeom prst="rect">
            <a:avLst/>
          </a:prstGeom>
        </p:spPr>
        <p:txBody>
          <a:bodyPr wrap="square">
            <a:spAutoFit/>
          </a:bodyPr>
          <a:lstStyle>
            <a:defPPr>
              <a:defRPr lang="es-MX"/>
            </a:defPPr>
            <a:lvl1pPr>
              <a:defRPr sz="3600">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No podrán recibir recursos asignados al ejercicio fiscal 2018, cuando: </a:t>
            </a:r>
            <a:endParaRPr lang="es-ES" dirty="0"/>
          </a:p>
        </p:txBody>
      </p:sp>
      <p:sp>
        <p:nvSpPr>
          <p:cNvPr id="3" name="Rectángulo 2"/>
          <p:cNvSpPr/>
          <p:nvPr/>
        </p:nvSpPr>
        <p:spPr>
          <a:xfrm>
            <a:off x="1094099" y="2664274"/>
            <a:ext cx="9655629" cy="3347840"/>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No cumplan con la entrega de los Convenios de Coordinación en los plazos establecidos por la DGESPE</a:t>
            </a:r>
          </a:p>
          <a:p>
            <a:pPr marL="342900" lvl="0" indent="-342900" algn="just">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Hayan incumplido en la entrega de la documentación que acredite la comprobación de los recursos del ejercicio fiscal anterior</a:t>
            </a:r>
          </a:p>
          <a:p>
            <a:pPr marL="342900" lvl="0" indent="-342900" algn="just">
              <a:lnSpc>
                <a:spcPct val="150000"/>
              </a:lnSpc>
              <a:spcAft>
                <a:spcPts val="80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Presenten atraso en la entrega de los informes trimestrales o que estos sean inconsistentes con la comprobación presentada</a:t>
            </a:r>
            <a:endParaRPr lang="es-MX" sz="24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549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31795" y="1218980"/>
            <a:ext cx="9156986" cy="50601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784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76313" y="2012946"/>
            <a:ext cx="10515600" cy="2852738"/>
          </a:xfrm>
        </p:spPr>
        <p:txBody>
          <a:bodyPr>
            <a:normAutofit/>
          </a:bodyPr>
          <a:lstStyle/>
          <a:p>
            <a:pPr algn="ctr"/>
            <a:r>
              <a:rPr lang="es-MX" sz="4800" b="1" dirty="0">
                <a:solidFill>
                  <a:schemeClr val="tx1">
                    <a:lumMod val="75000"/>
                    <a:lumOff val="25000"/>
                  </a:schemeClr>
                </a:solidFill>
                <a:latin typeface="Arial" panose="020B0604020202020204" pitchFamily="34" charset="0"/>
                <a:cs typeface="Arial" panose="020B0604020202020204" pitchFamily="34" charset="0"/>
              </a:rPr>
              <a:t>MÓDULO  IV</a:t>
            </a:r>
            <a:br>
              <a:rPr lang="es-MX" sz="4800" b="1" dirty="0">
                <a:solidFill>
                  <a:schemeClr val="tx1">
                    <a:lumMod val="75000"/>
                    <a:lumOff val="25000"/>
                  </a:schemeClr>
                </a:solidFill>
                <a:latin typeface="Arial" panose="020B0604020202020204" pitchFamily="34" charset="0"/>
                <a:cs typeface="Arial" panose="020B0604020202020204" pitchFamily="34" charset="0"/>
              </a:rPr>
            </a:br>
            <a:r>
              <a:rPr lang="es-MX" sz="4800" dirty="0">
                <a:solidFill>
                  <a:schemeClr val="tx1">
                    <a:lumMod val="75000"/>
                    <a:lumOff val="25000"/>
                  </a:schemeClr>
                </a:solidFill>
                <a:latin typeface="Arial" panose="020B0604020202020204" pitchFamily="34" charset="0"/>
                <a:cs typeface="Arial" panose="020B0604020202020204" pitchFamily="34" charset="0"/>
              </a:rPr>
              <a:t>Proyecto integral del ProGEN y los ProFEN</a:t>
            </a:r>
          </a:p>
        </p:txBody>
      </p:sp>
    </p:spTree>
    <p:extLst>
      <p:ext uri="{BB962C8B-B14F-4D97-AF65-F5344CB8AC3E}">
        <p14:creationId xmlns:p14="http://schemas.microsoft.com/office/powerpoint/2010/main" val="27926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66974" y="1972653"/>
            <a:ext cx="10070926" cy="4524315"/>
          </a:xfrm>
          <a:prstGeom prst="rect">
            <a:avLst/>
          </a:prstGeom>
        </p:spPr>
        <p:txBody>
          <a:bodyPr wrap="square">
            <a:spAutoFit/>
          </a:bodyPr>
          <a:lstStyle/>
          <a:p>
            <a:pPr marL="457200" indent="-457200" algn="just">
              <a:buAutoNum type="arabicPeriod" startAt="4"/>
            </a:pPr>
            <a:r>
              <a:rPr lang="es-ES" sz="2400" dirty="0">
                <a:solidFill>
                  <a:schemeClr val="tx1">
                    <a:lumMod val="75000"/>
                    <a:lumOff val="25000"/>
                  </a:schemeClr>
                </a:solidFill>
                <a:latin typeface="Arial" panose="020B0604020202020204" pitchFamily="34" charset="0"/>
                <a:cs typeface="Arial" panose="020B0604020202020204" pitchFamily="34" charset="0"/>
              </a:rPr>
              <a:t>Entrega de reconocimientos especiales y cualquier tipo de obsequios a personal interno o externo, sin excepción.</a:t>
            </a:r>
          </a:p>
          <a:p>
            <a:pPr marL="457200" indent="-457200" algn="just">
              <a:buAutoNum type="arabicPeriod" startAt="4"/>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lgn="just">
              <a:buFontTx/>
              <a:buAutoNum type="arabicPeriod" startAt="4"/>
            </a:pPr>
            <a:r>
              <a:rPr lang="es-MX" sz="2400" dirty="0">
                <a:solidFill>
                  <a:srgbClr val="BA0C2F"/>
                </a:solidFill>
                <a:latin typeface="Arial" panose="020B0604020202020204" pitchFamily="34" charset="0"/>
                <a:cs typeface="Arial" panose="020B0604020202020204" pitchFamily="34" charset="0"/>
              </a:rPr>
              <a:t>Adquisición de vehículos para transporte de menos de 12 plazas (no automóviles particulares o SUV)</a:t>
            </a:r>
            <a:r>
              <a:rPr lang="es-ES" sz="2400" dirty="0">
                <a:solidFill>
                  <a:srgbClr val="BA0C2F"/>
                </a:solidFill>
                <a:latin typeface="Arial" panose="020B0604020202020204" pitchFamily="34" charset="0"/>
                <a:cs typeface="Arial" panose="020B0604020202020204" pitchFamily="34" charset="0"/>
              </a:rPr>
              <a:t>.</a:t>
            </a:r>
            <a:endParaRPr lang="es-MX" sz="2400" dirty="0">
              <a:solidFill>
                <a:srgbClr val="BA0C2F"/>
              </a:solidFill>
              <a:latin typeface="Arial" panose="020B0604020202020204" pitchFamily="34" charset="0"/>
              <a:cs typeface="Arial" panose="020B0604020202020204" pitchFamily="34" charset="0"/>
            </a:endParaRPr>
          </a:p>
          <a:p>
            <a:pPr marL="457200" indent="-457200" algn="just">
              <a:buAutoNum type="arabicPeriod" startAt="4"/>
            </a:pPr>
            <a:endParaRPr lang="es-MX" sz="2400" dirty="0">
              <a:solidFill>
                <a:srgbClr val="BA0C2F"/>
              </a:solidFill>
              <a:latin typeface="Arial" panose="020B0604020202020204" pitchFamily="34" charset="0"/>
              <a:cs typeface="Arial" panose="020B0604020202020204" pitchFamily="34" charset="0"/>
            </a:endParaRPr>
          </a:p>
          <a:p>
            <a:pPr marL="457200" indent="-457200" algn="just">
              <a:buFontTx/>
              <a:buAutoNum type="arabicPeriod" startAt="4"/>
            </a:pPr>
            <a:r>
              <a:rPr lang="es-MX" sz="2400" dirty="0">
                <a:solidFill>
                  <a:srgbClr val="BA0C2F"/>
                </a:solidFill>
                <a:latin typeface="Arial" panose="020B0604020202020204" pitchFamily="34" charset="0"/>
                <a:cs typeface="Arial" panose="020B0604020202020204" pitchFamily="34" charset="0"/>
              </a:rPr>
              <a:t>Pagos de inscripciones y colegiaturas para estudios de educación superior de programas que no pertenecen al PNP, padrón de posgrados de la DGESPE o que sus beneficiarios laboren en el plantel donde se impartirá el posgrado.</a:t>
            </a:r>
          </a:p>
          <a:p>
            <a:pPr marL="457200" indent="-457200" algn="just">
              <a:buAutoNum type="arabicPeriod" startAt="4"/>
            </a:pPr>
            <a:endParaRPr lang="es-MX" sz="2400" dirty="0">
              <a:latin typeface="Arial" panose="020B0604020202020204" pitchFamily="34" charset="0"/>
              <a:cs typeface="Arial" panose="020B0604020202020204" pitchFamily="34" charset="0"/>
            </a:endParaRPr>
          </a:p>
          <a:p>
            <a:pPr marL="457200" indent="-457200" algn="just">
              <a:buAutoNum type="arabicPeriod" startAt="4"/>
            </a:pPr>
            <a:r>
              <a:rPr lang="es-ES" sz="2400" dirty="0">
                <a:solidFill>
                  <a:schemeClr val="tx1">
                    <a:lumMod val="75000"/>
                    <a:lumOff val="25000"/>
                  </a:schemeClr>
                </a:solidFill>
                <a:latin typeface="Arial" panose="020B0604020202020204" pitchFamily="34" charset="0"/>
                <a:cs typeface="Arial" panose="020B0604020202020204" pitchFamily="34" charset="0"/>
              </a:rPr>
              <a:t>Otros fines distintos a los establecidos en RO.</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Rectángulo 9"/>
          <p:cNvSpPr/>
          <p:nvPr/>
        </p:nvSpPr>
        <p:spPr>
          <a:xfrm>
            <a:off x="707923" y="1263846"/>
            <a:ext cx="10429977"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Gastos no financiables por el Programa</a:t>
            </a:r>
          </a:p>
        </p:txBody>
      </p:sp>
    </p:spTree>
    <p:extLst>
      <p:ext uri="{BB962C8B-B14F-4D97-AF65-F5344CB8AC3E}">
        <p14:creationId xmlns:p14="http://schemas.microsoft.com/office/powerpoint/2010/main" val="8919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842" y="2423160"/>
            <a:ext cx="6096000" cy="3416320"/>
          </a:xfrm>
          <a:prstGeom prst="rect">
            <a:avLst/>
          </a:prstGeom>
        </p:spPr>
        <p:txBody>
          <a:bodyPr>
            <a:spAutoFit/>
          </a:bodyPr>
          <a:lstStyle/>
          <a:p>
            <a:pPr algn="just"/>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El proyecto integral es el documento donde se concretan los objetivos, metas y acciones para dar continuidad a las fortalezas y atender las áreas de oportunidad detectadas durante la autoevaluación y d</a:t>
            </a:r>
            <a:r>
              <a:rPr lang="es-MX" sz="2400" dirty="0">
                <a:solidFill>
                  <a:schemeClr val="tx1">
                    <a:lumMod val="85000"/>
                    <a:lumOff val="15000"/>
                  </a:schemeClr>
                </a:solidFill>
                <a:latin typeface="Arial" panose="020B0604020202020204" pitchFamily="34" charset="0"/>
                <a:cs typeface="Arial" panose="020B0604020202020204" pitchFamily="34" charset="0"/>
              </a:rPr>
              <a:t>a cumplimiento a las metas compromiso que se plantearon durante la etapa de  planeación </a:t>
            </a:r>
          </a:p>
          <a:p>
            <a:pPr algn="just"/>
            <a:endParaRPr lang="es-MX" sz="240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7" name="Título 1"/>
          <p:cNvSpPr>
            <a:spLocks noGrp="1"/>
          </p:cNvSpPr>
          <p:nvPr>
            <p:ph type="ctrTitle"/>
          </p:nvPr>
        </p:nvSpPr>
        <p:spPr>
          <a:xfrm>
            <a:off x="1064842" y="1128149"/>
            <a:ext cx="10086088" cy="833024"/>
          </a:xfrm>
        </p:spPr>
        <p:txBody>
          <a:bodyPr>
            <a:no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es el Proyecto Integral?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619" y="2303207"/>
            <a:ext cx="4019857" cy="3026716"/>
          </a:xfrm>
          <a:prstGeom prst="rect">
            <a:avLst/>
          </a:prstGeom>
        </p:spPr>
      </p:pic>
    </p:spTree>
    <p:extLst>
      <p:ext uri="{BB962C8B-B14F-4D97-AF65-F5344CB8AC3E}">
        <p14:creationId xmlns:p14="http://schemas.microsoft.com/office/powerpoint/2010/main" val="42541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954168" y="1125954"/>
            <a:ext cx="9683760" cy="833024"/>
          </a:xfrm>
        </p:spPr>
        <p:txBody>
          <a:bodyPr vert="horz" lIns="91440" tIns="45720" rIns="91440" bIns="45720" rtlCol="0" anchor="b">
            <a:no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Documentos en los que se integran:</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805" y="2989070"/>
            <a:ext cx="3614998" cy="900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557" y="2989070"/>
            <a:ext cx="3585247" cy="900000"/>
          </a:xfrm>
          <a:prstGeom prst="rect">
            <a:avLst/>
          </a:prstGeom>
        </p:spPr>
      </p:pic>
    </p:spTree>
    <p:extLst>
      <p:ext uri="{BB962C8B-B14F-4D97-AF65-F5344CB8AC3E}">
        <p14:creationId xmlns:p14="http://schemas.microsoft.com/office/powerpoint/2010/main" val="5637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75894" y="2440786"/>
            <a:ext cx="4963885" cy="2039469"/>
          </a:xfrm>
          <a:prstGeom prst="rect">
            <a:avLst/>
          </a:prstGeom>
        </p:spPr>
        <p:txBody>
          <a:bodyPr wrap="square">
            <a:spAutoFit/>
          </a:bodyPr>
          <a:lstStyle/>
          <a:p>
            <a:pPr marL="457200" algn="just">
              <a:lnSpc>
                <a:spcPct val="107000"/>
              </a:lnSpc>
              <a:spcAft>
                <a:spcPts val="800"/>
              </a:spcAft>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Se sugiere articular los proyectos integrales con los resultados de la autoevaluación y los elementos de la planeación</a:t>
            </a:r>
          </a:p>
        </p:txBody>
      </p:sp>
      <p:sp>
        <p:nvSpPr>
          <p:cNvPr id="2" name="Rectángulo 1"/>
          <p:cNvSpPr/>
          <p:nvPr/>
        </p:nvSpPr>
        <p:spPr>
          <a:xfrm>
            <a:off x="6673933" y="2232589"/>
            <a:ext cx="4773880" cy="2455865"/>
          </a:xfrm>
          <a:prstGeom prst="rect">
            <a:avLst/>
          </a:prstGeom>
        </p:spPr>
        <p:txBody>
          <a:bodyPr wrap="square">
            <a:spAutoFit/>
          </a:bodyPr>
          <a:lstStyle/>
          <a:p>
            <a:pPr marL="457200" indent="-285750" algn="just">
              <a:lnSpc>
                <a:spcPct val="107000"/>
              </a:lnSpc>
              <a:spcAft>
                <a:spcPts val="800"/>
              </a:spcAft>
              <a:buFont typeface="Arial" panose="020B0604020202020204" pitchFamily="34" charset="0"/>
              <a:buChar char="•"/>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Visión</a:t>
            </a:r>
          </a:p>
          <a:p>
            <a:pPr marL="457200" indent="-285750" algn="just">
              <a:lnSpc>
                <a:spcPct val="107000"/>
              </a:lnSpc>
              <a:spcAft>
                <a:spcPts val="800"/>
              </a:spcAft>
              <a:buFont typeface="Arial" panose="020B0604020202020204" pitchFamily="34" charset="0"/>
              <a:buChar char="•"/>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Políticas</a:t>
            </a:r>
          </a:p>
          <a:p>
            <a:pPr marL="457200" indent="-285750" algn="just">
              <a:lnSpc>
                <a:spcPct val="107000"/>
              </a:lnSpc>
              <a:spcAft>
                <a:spcPts val="800"/>
              </a:spcAft>
              <a:buFont typeface="Arial" panose="020B0604020202020204" pitchFamily="34" charset="0"/>
              <a:buChar char="•"/>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Objetivos estratégicos</a:t>
            </a:r>
          </a:p>
          <a:p>
            <a:pPr marL="457200" indent="-285750" algn="just">
              <a:lnSpc>
                <a:spcPct val="107000"/>
              </a:lnSpc>
              <a:spcAft>
                <a:spcPts val="800"/>
              </a:spcAft>
              <a:buFont typeface="Arial" panose="020B0604020202020204" pitchFamily="34" charset="0"/>
              <a:buChar char="•"/>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Metas compromiso</a:t>
            </a:r>
          </a:p>
          <a:p>
            <a:pPr marL="457200" indent="-285750" algn="just">
              <a:lnSpc>
                <a:spcPct val="107000"/>
              </a:lnSpc>
              <a:spcAft>
                <a:spcPts val="800"/>
              </a:spcAft>
              <a:buFont typeface="Arial" panose="020B0604020202020204" pitchFamily="34" charset="0"/>
              <a:buChar char="•"/>
            </a:pPr>
            <a:r>
              <a:rPr lang="es-MX" sz="2400" dirty="0">
                <a:solidFill>
                  <a:schemeClr val="tx1">
                    <a:lumMod val="85000"/>
                    <a:lumOff val="15000"/>
                  </a:schemeClr>
                </a:solidFill>
                <a:latin typeface="Arial" panose="020B0604020202020204" pitchFamily="34" charset="0"/>
                <a:ea typeface="+mj-ea"/>
                <a:cs typeface="Arial" panose="020B0604020202020204" pitchFamily="34" charset="0"/>
              </a:rPr>
              <a:t> Estrategias</a:t>
            </a:r>
          </a:p>
        </p:txBody>
      </p:sp>
    </p:spTree>
    <p:extLst>
      <p:ext uri="{BB962C8B-B14F-4D97-AF65-F5344CB8AC3E}">
        <p14:creationId xmlns:p14="http://schemas.microsoft.com/office/powerpoint/2010/main" val="21036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5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225595-4C37-443C-A6D7-0B9DF3C23E5A}"/>
              </a:ext>
            </a:extLst>
          </p:cNvPr>
          <p:cNvSpPr txBox="1"/>
          <p:nvPr/>
        </p:nvSpPr>
        <p:spPr>
          <a:xfrm>
            <a:off x="781665" y="1232711"/>
            <a:ext cx="8161241" cy="646331"/>
          </a:xfrm>
          <a:prstGeom prst="rect">
            <a:avLst/>
          </a:prstGeom>
          <a:noFill/>
        </p:spPr>
        <p:txBody>
          <a:bodyPr wrap="square" rtlCol="0">
            <a:sp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Elementos que lo conforman:</a:t>
            </a:r>
          </a:p>
        </p:txBody>
      </p:sp>
      <p:grpSp>
        <p:nvGrpSpPr>
          <p:cNvPr id="41" name="Grupo 40"/>
          <p:cNvGrpSpPr/>
          <p:nvPr/>
        </p:nvGrpSpPr>
        <p:grpSpPr>
          <a:xfrm>
            <a:off x="2203451" y="3067026"/>
            <a:ext cx="8127998" cy="823834"/>
            <a:chOff x="2274889" y="2981305"/>
            <a:chExt cx="8127998" cy="823834"/>
          </a:xfrm>
        </p:grpSpPr>
        <p:grpSp>
          <p:nvGrpSpPr>
            <p:cNvPr id="8" name="Grupo 7"/>
            <p:cNvGrpSpPr/>
            <p:nvPr/>
          </p:nvGrpSpPr>
          <p:grpSpPr>
            <a:xfrm>
              <a:off x="2954708" y="2981307"/>
              <a:ext cx="7448179" cy="535492"/>
              <a:chOff x="679820" y="852477"/>
              <a:chExt cx="7448179" cy="631261"/>
            </a:xfrm>
            <a:scene3d>
              <a:camera prst="orthographicFront">
                <a:rot lat="0" lon="0" rev="0"/>
              </a:camera>
              <a:lightRig rig="soft" dir="t">
                <a:rot lat="0" lon="0" rev="0"/>
              </a:lightRig>
            </a:scene3d>
          </p:grpSpPr>
          <p:sp>
            <p:nvSpPr>
              <p:cNvPr id="27" name="Redondear rectángulo de esquina del mismo lado 26"/>
              <p:cNvSpPr/>
              <p:nvPr/>
            </p:nvSpPr>
            <p:spPr>
              <a:xfrm rot="5400000">
                <a:off x="4088279" y="-2555982"/>
                <a:ext cx="631261" cy="7448179"/>
              </a:xfrm>
              <a:prstGeom prst="round2Same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28" name="Redondear rectángulo de esquina del mismo lado 10"/>
              <p:cNvSpPr/>
              <p:nvPr/>
            </p:nvSpPr>
            <p:spPr>
              <a:xfrm>
                <a:off x="679820" y="883293"/>
                <a:ext cx="7417363" cy="569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solidFill>
                      <a:schemeClr val="tx1">
                        <a:lumMod val="85000"/>
                        <a:lumOff val="15000"/>
                      </a:schemeClr>
                    </a:solidFill>
                    <a:latin typeface="Arial" panose="020B0604020202020204" pitchFamily="34" charset="0"/>
                    <a:ea typeface="+mj-ea"/>
                    <a:cs typeface="Arial" panose="020B0604020202020204" pitchFamily="34" charset="0"/>
                  </a:rPr>
                  <a:t>Estructura del Proyecto Integral</a:t>
                </a:r>
                <a:endParaRPr lang="es-MX" sz="2000" kern="1200"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7" name="Grupo 6"/>
            <p:cNvGrpSpPr/>
            <p:nvPr/>
          </p:nvGrpSpPr>
          <p:grpSpPr>
            <a:xfrm>
              <a:off x="2274889" y="2981305"/>
              <a:ext cx="679820" cy="823834"/>
              <a:chOff x="1" y="852475"/>
              <a:chExt cx="679820" cy="971171"/>
            </a:xfrm>
            <a:scene3d>
              <a:camera prst="orthographicFront">
                <a:rot lat="0" lon="0" rev="0"/>
              </a:camera>
              <a:lightRig rig="soft" dir="t">
                <a:rot lat="0" lon="0" rev="0"/>
              </a:lightRig>
            </a:scene3d>
          </p:grpSpPr>
          <p:sp>
            <p:nvSpPr>
              <p:cNvPr id="29" name="Cheurón 28"/>
              <p:cNvSpPr/>
              <p:nvPr/>
            </p:nvSpPr>
            <p:spPr>
              <a:xfrm rot="5400000">
                <a:off x="-145675" y="998151"/>
                <a:ext cx="971171" cy="679820"/>
              </a:xfrm>
              <a:prstGeom prst="chevron">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hemeClr val="accent6">
                  <a:shade val="50000"/>
                  <a:hueOff val="147370"/>
                  <a:satOff val="-6442"/>
                  <a:lumOff val="17584"/>
                  <a:alphaOff val="0"/>
                </a:schemeClr>
              </a:fillRef>
              <a:effectRef idx="2">
                <a:scrgbClr r="0" g="0" b="0"/>
              </a:effectRef>
              <a:fontRef idx="minor">
                <a:schemeClr val="lt1"/>
              </a:fontRef>
            </p:style>
          </p:sp>
          <p:sp>
            <p:nvSpPr>
              <p:cNvPr id="30" name="Cheurón 8"/>
              <p:cNvSpPr/>
              <p:nvPr/>
            </p:nvSpPr>
            <p:spPr>
              <a:xfrm>
                <a:off x="1" y="1192385"/>
                <a:ext cx="679820" cy="291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solidFill>
                      <a:schemeClr val="tx1">
                        <a:lumMod val="85000"/>
                        <a:lumOff val="15000"/>
                      </a:schemeClr>
                    </a:solidFill>
                    <a:latin typeface="Arial" panose="020B0604020202020204" pitchFamily="34" charset="0"/>
                    <a:cs typeface="Arial" panose="020B0604020202020204" pitchFamily="34" charset="0"/>
                  </a:rPr>
                  <a:t> </a:t>
                </a:r>
              </a:p>
            </p:txBody>
          </p:sp>
        </p:grpSp>
      </p:grpSp>
      <p:grpSp>
        <p:nvGrpSpPr>
          <p:cNvPr id="40" name="Grupo 39"/>
          <p:cNvGrpSpPr/>
          <p:nvPr/>
        </p:nvGrpSpPr>
        <p:grpSpPr>
          <a:xfrm>
            <a:off x="2203451" y="2343150"/>
            <a:ext cx="8127998" cy="823879"/>
            <a:chOff x="2274889" y="2128837"/>
            <a:chExt cx="8127998" cy="823879"/>
          </a:xfrm>
        </p:grpSpPr>
        <p:grpSp>
          <p:nvGrpSpPr>
            <p:cNvPr id="6" name="Grupo 5"/>
            <p:cNvGrpSpPr/>
            <p:nvPr/>
          </p:nvGrpSpPr>
          <p:grpSpPr>
            <a:xfrm>
              <a:off x="2954708" y="2128837"/>
              <a:ext cx="7448179" cy="535492"/>
              <a:chOff x="679820" y="0"/>
              <a:chExt cx="7448179" cy="631261"/>
            </a:xfrm>
            <a:scene3d>
              <a:camera prst="orthographicFront">
                <a:rot lat="0" lon="0" rev="0"/>
              </a:camera>
              <a:lightRig rig="soft" dir="t">
                <a:rot lat="0" lon="0" rev="0"/>
              </a:lightRig>
            </a:scene3d>
          </p:grpSpPr>
          <p:sp>
            <p:nvSpPr>
              <p:cNvPr id="31" name="Redondear rectángulo de esquina del mismo lado 30"/>
              <p:cNvSpPr/>
              <p:nvPr/>
            </p:nvSpPr>
            <p:spPr>
              <a:xfrm rot="5400000">
                <a:off x="4088279" y="-3408459"/>
                <a:ext cx="631261" cy="7448179"/>
              </a:xfrm>
              <a:prstGeom prst="round2Same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32" name="Redondear rectángulo de esquina del mismo lado 6"/>
              <p:cNvSpPr/>
              <p:nvPr/>
            </p:nvSpPr>
            <p:spPr>
              <a:xfrm>
                <a:off x="679820" y="30816"/>
                <a:ext cx="7417363" cy="569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solidFill>
                      <a:schemeClr val="tx1">
                        <a:lumMod val="85000"/>
                        <a:lumOff val="15000"/>
                      </a:schemeClr>
                    </a:solidFill>
                    <a:latin typeface="Arial" panose="020B0604020202020204" pitchFamily="34" charset="0"/>
                    <a:ea typeface="+mj-ea"/>
                    <a:cs typeface="Arial" panose="020B0604020202020204" pitchFamily="34" charset="0"/>
                  </a:rPr>
                  <a:t>Contenido de Proyectos Integrales</a:t>
                </a:r>
                <a:endParaRPr lang="es-MX" sz="2000" kern="1200"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5" name="Grupo 4"/>
            <p:cNvGrpSpPr/>
            <p:nvPr/>
          </p:nvGrpSpPr>
          <p:grpSpPr>
            <a:xfrm>
              <a:off x="2274889" y="2128882"/>
              <a:ext cx="679820" cy="823834"/>
              <a:chOff x="1" y="53"/>
              <a:chExt cx="679820" cy="971171"/>
            </a:xfrm>
            <a:scene3d>
              <a:camera prst="orthographicFront">
                <a:rot lat="0" lon="0" rev="0"/>
              </a:camera>
              <a:lightRig rig="soft" dir="t">
                <a:rot lat="0" lon="0" rev="0"/>
              </a:lightRig>
            </a:scene3d>
          </p:grpSpPr>
          <p:sp>
            <p:nvSpPr>
              <p:cNvPr id="34" name="Cheurón 4"/>
              <p:cNvSpPr/>
              <p:nvPr/>
            </p:nvSpPr>
            <p:spPr>
              <a:xfrm>
                <a:off x="1" y="339963"/>
                <a:ext cx="679820" cy="291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3" name="Cheurón 32"/>
              <p:cNvSpPr/>
              <p:nvPr/>
            </p:nvSpPr>
            <p:spPr>
              <a:xfrm rot="5400000">
                <a:off x="-145675" y="145729"/>
                <a:ext cx="971171" cy="679820"/>
              </a:xfrm>
              <a:prstGeom prst="chevron">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hemeClr val="accent6">
                  <a:shade val="50000"/>
                  <a:hueOff val="0"/>
                  <a:satOff val="0"/>
                  <a:lumOff val="0"/>
                  <a:alphaOff val="0"/>
                </a:schemeClr>
              </a:fillRef>
              <a:effectRef idx="2">
                <a:scrgbClr r="0" g="0" b="0"/>
              </a:effectRef>
              <a:fontRef idx="minor">
                <a:schemeClr val="lt1"/>
              </a:fontRef>
            </p:style>
          </p:sp>
        </p:grpSp>
      </p:grpSp>
      <p:grpSp>
        <p:nvGrpSpPr>
          <p:cNvPr id="42" name="Grupo 41"/>
          <p:cNvGrpSpPr/>
          <p:nvPr/>
        </p:nvGrpSpPr>
        <p:grpSpPr>
          <a:xfrm>
            <a:off x="2203451" y="3790857"/>
            <a:ext cx="8127998" cy="823834"/>
            <a:chOff x="2274889" y="3833728"/>
            <a:chExt cx="8127998" cy="823834"/>
          </a:xfrm>
        </p:grpSpPr>
        <p:grpSp>
          <p:nvGrpSpPr>
            <p:cNvPr id="10" name="Grupo 9"/>
            <p:cNvGrpSpPr/>
            <p:nvPr/>
          </p:nvGrpSpPr>
          <p:grpSpPr>
            <a:xfrm>
              <a:off x="2954708" y="3833729"/>
              <a:ext cx="7448179" cy="535492"/>
              <a:chOff x="679820" y="1704899"/>
              <a:chExt cx="7448179" cy="631261"/>
            </a:xfrm>
            <a:scene3d>
              <a:camera prst="orthographicFront">
                <a:rot lat="0" lon="0" rev="0"/>
              </a:camera>
              <a:lightRig rig="soft" dir="t">
                <a:rot lat="0" lon="0" rev="0"/>
              </a:lightRig>
            </a:scene3d>
          </p:grpSpPr>
          <p:sp>
            <p:nvSpPr>
              <p:cNvPr id="23" name="Redondear rectángulo de esquina del mismo lado 22"/>
              <p:cNvSpPr/>
              <p:nvPr/>
            </p:nvSpPr>
            <p:spPr>
              <a:xfrm rot="5400000">
                <a:off x="4088279" y="-1703560"/>
                <a:ext cx="631261" cy="7448179"/>
              </a:xfrm>
              <a:prstGeom prst="round2Same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24" name="Redondear rectángulo de esquina del mismo lado 14"/>
              <p:cNvSpPr/>
              <p:nvPr/>
            </p:nvSpPr>
            <p:spPr>
              <a:xfrm>
                <a:off x="679820" y="1735715"/>
                <a:ext cx="7417363" cy="569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solidFill>
                      <a:schemeClr val="tx1">
                        <a:lumMod val="85000"/>
                        <a:lumOff val="15000"/>
                      </a:schemeClr>
                    </a:solidFill>
                    <a:latin typeface="Arial" panose="020B0604020202020204" pitchFamily="34" charset="0"/>
                    <a:ea typeface="+mj-ea"/>
                    <a:cs typeface="Arial" panose="020B0604020202020204" pitchFamily="34" charset="0"/>
                  </a:rPr>
                  <a:t>Captura de Proyectos Integrales en SCAPI</a:t>
                </a:r>
                <a:endParaRPr lang="es-MX" sz="2000" kern="1200"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9" name="Grupo 8"/>
            <p:cNvGrpSpPr/>
            <p:nvPr/>
          </p:nvGrpSpPr>
          <p:grpSpPr>
            <a:xfrm>
              <a:off x="2274889" y="3833728"/>
              <a:ext cx="679820" cy="823834"/>
              <a:chOff x="1" y="1704898"/>
              <a:chExt cx="679820" cy="971171"/>
            </a:xfrm>
            <a:scene3d>
              <a:camera prst="orthographicFront">
                <a:rot lat="0" lon="0" rev="0"/>
              </a:camera>
              <a:lightRig rig="soft" dir="t">
                <a:rot lat="0" lon="0" rev="0"/>
              </a:lightRig>
            </a:scene3d>
          </p:grpSpPr>
          <p:sp>
            <p:nvSpPr>
              <p:cNvPr id="25" name="Cheurón 24"/>
              <p:cNvSpPr/>
              <p:nvPr/>
            </p:nvSpPr>
            <p:spPr>
              <a:xfrm rot="5400000">
                <a:off x="-145675" y="1850574"/>
                <a:ext cx="971171" cy="679820"/>
              </a:xfrm>
              <a:prstGeom prst="chevron">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hemeClr val="accent6">
                  <a:shade val="50000"/>
                  <a:hueOff val="294739"/>
                  <a:satOff val="-12884"/>
                  <a:lumOff val="35169"/>
                  <a:alphaOff val="0"/>
                </a:schemeClr>
              </a:fillRef>
              <a:effectRef idx="2">
                <a:scrgbClr r="0" g="0" b="0"/>
              </a:effectRef>
              <a:fontRef idx="minor">
                <a:schemeClr val="lt1"/>
              </a:fontRef>
            </p:style>
          </p:sp>
          <p:sp>
            <p:nvSpPr>
              <p:cNvPr id="26" name="Cheurón 12"/>
              <p:cNvSpPr/>
              <p:nvPr/>
            </p:nvSpPr>
            <p:spPr>
              <a:xfrm>
                <a:off x="1" y="2044808"/>
                <a:ext cx="679820" cy="291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solidFill>
                      <a:schemeClr val="tx1">
                        <a:lumMod val="85000"/>
                        <a:lumOff val="15000"/>
                      </a:schemeClr>
                    </a:solidFill>
                    <a:latin typeface="Arial" panose="020B0604020202020204" pitchFamily="34" charset="0"/>
                    <a:cs typeface="Arial" panose="020B0604020202020204" pitchFamily="34" charset="0"/>
                  </a:rPr>
                  <a:t> </a:t>
                </a:r>
              </a:p>
            </p:txBody>
          </p:sp>
        </p:grpSp>
      </p:grpSp>
      <p:grpSp>
        <p:nvGrpSpPr>
          <p:cNvPr id="43" name="Grupo 42"/>
          <p:cNvGrpSpPr/>
          <p:nvPr/>
        </p:nvGrpSpPr>
        <p:grpSpPr>
          <a:xfrm>
            <a:off x="2203451" y="4500399"/>
            <a:ext cx="8127998" cy="823834"/>
            <a:chOff x="2274889" y="4686150"/>
            <a:chExt cx="8127998" cy="823834"/>
          </a:xfrm>
        </p:grpSpPr>
        <p:grpSp>
          <p:nvGrpSpPr>
            <p:cNvPr id="12" name="Grupo 11"/>
            <p:cNvGrpSpPr/>
            <p:nvPr/>
          </p:nvGrpSpPr>
          <p:grpSpPr>
            <a:xfrm>
              <a:off x="2954708" y="4686152"/>
              <a:ext cx="7448179" cy="535492"/>
              <a:chOff x="679820" y="2557322"/>
              <a:chExt cx="7448179" cy="631261"/>
            </a:xfrm>
            <a:scene3d>
              <a:camera prst="orthographicFront">
                <a:rot lat="0" lon="0" rev="0"/>
              </a:camera>
              <a:lightRig rig="soft" dir="t">
                <a:rot lat="0" lon="0" rev="0"/>
              </a:lightRig>
            </a:scene3d>
          </p:grpSpPr>
          <p:sp>
            <p:nvSpPr>
              <p:cNvPr id="19" name="Redondear rectángulo de esquina del mismo lado 18"/>
              <p:cNvSpPr/>
              <p:nvPr/>
            </p:nvSpPr>
            <p:spPr>
              <a:xfrm rot="5400000">
                <a:off x="4088279" y="-851137"/>
                <a:ext cx="631261" cy="7448179"/>
              </a:xfrm>
              <a:prstGeom prst="round2Same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20" name="Redondear rectángulo de esquina del mismo lado 18"/>
              <p:cNvSpPr/>
              <p:nvPr/>
            </p:nvSpPr>
            <p:spPr>
              <a:xfrm>
                <a:off x="679820" y="2588138"/>
                <a:ext cx="7417363" cy="569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solidFill>
                      <a:schemeClr val="tx1">
                        <a:lumMod val="85000"/>
                        <a:lumOff val="15000"/>
                      </a:schemeClr>
                    </a:solidFill>
                    <a:latin typeface="Arial" panose="020B0604020202020204" pitchFamily="34" charset="0"/>
                    <a:ea typeface="+mj-ea"/>
                    <a:cs typeface="Arial" panose="020B0604020202020204" pitchFamily="34" charset="0"/>
                  </a:rPr>
                  <a:t>Temas Prioritarios</a:t>
                </a:r>
                <a:endParaRPr lang="es-MX" sz="2000" kern="1200"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11" name="Grupo 10"/>
            <p:cNvGrpSpPr/>
            <p:nvPr/>
          </p:nvGrpSpPr>
          <p:grpSpPr>
            <a:xfrm>
              <a:off x="2274889" y="4686150"/>
              <a:ext cx="679820" cy="823834"/>
              <a:chOff x="1" y="2557320"/>
              <a:chExt cx="679820" cy="971171"/>
            </a:xfrm>
            <a:scene3d>
              <a:camera prst="orthographicFront">
                <a:rot lat="0" lon="0" rev="0"/>
              </a:camera>
              <a:lightRig rig="soft" dir="t">
                <a:rot lat="0" lon="0" rev="0"/>
              </a:lightRig>
            </a:scene3d>
          </p:grpSpPr>
          <p:sp>
            <p:nvSpPr>
              <p:cNvPr id="21" name="Cheurón 20"/>
              <p:cNvSpPr/>
              <p:nvPr/>
            </p:nvSpPr>
            <p:spPr>
              <a:xfrm rot="5400000">
                <a:off x="-145675" y="2702996"/>
                <a:ext cx="971171" cy="679820"/>
              </a:xfrm>
              <a:prstGeom prst="chevron">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hemeClr val="accent6">
                  <a:shade val="50000"/>
                  <a:hueOff val="294739"/>
                  <a:satOff val="-12884"/>
                  <a:lumOff val="35169"/>
                  <a:alphaOff val="0"/>
                </a:schemeClr>
              </a:fillRef>
              <a:effectRef idx="2">
                <a:scrgbClr r="0" g="0" b="0"/>
              </a:effectRef>
              <a:fontRef idx="minor">
                <a:schemeClr val="lt1"/>
              </a:fontRef>
            </p:style>
          </p:sp>
          <p:sp>
            <p:nvSpPr>
              <p:cNvPr id="22" name="Cheurón 16"/>
              <p:cNvSpPr/>
              <p:nvPr/>
            </p:nvSpPr>
            <p:spPr>
              <a:xfrm>
                <a:off x="1" y="2897230"/>
                <a:ext cx="679820" cy="291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solidFill>
                      <a:schemeClr val="tx1">
                        <a:lumMod val="85000"/>
                        <a:lumOff val="15000"/>
                      </a:schemeClr>
                    </a:solidFill>
                    <a:latin typeface="Arial" panose="020B0604020202020204" pitchFamily="34" charset="0"/>
                    <a:cs typeface="Arial" panose="020B0604020202020204" pitchFamily="34" charset="0"/>
                  </a:rPr>
                  <a:t> </a:t>
                </a:r>
              </a:p>
            </p:txBody>
          </p:sp>
        </p:grpSp>
      </p:grpSp>
      <p:grpSp>
        <p:nvGrpSpPr>
          <p:cNvPr id="44" name="Grupo 43"/>
          <p:cNvGrpSpPr/>
          <p:nvPr/>
        </p:nvGrpSpPr>
        <p:grpSpPr>
          <a:xfrm>
            <a:off x="2203451" y="5195654"/>
            <a:ext cx="8127998" cy="823834"/>
            <a:chOff x="2274889" y="5538573"/>
            <a:chExt cx="8127998" cy="823834"/>
          </a:xfrm>
        </p:grpSpPr>
        <p:grpSp>
          <p:nvGrpSpPr>
            <p:cNvPr id="14" name="Grupo 13"/>
            <p:cNvGrpSpPr/>
            <p:nvPr/>
          </p:nvGrpSpPr>
          <p:grpSpPr>
            <a:xfrm>
              <a:off x="2954708" y="5538573"/>
              <a:ext cx="7448179" cy="535492"/>
              <a:chOff x="679820" y="3409743"/>
              <a:chExt cx="7448179" cy="631261"/>
            </a:xfrm>
            <a:scene3d>
              <a:camera prst="orthographicFront">
                <a:rot lat="0" lon="0" rev="0"/>
              </a:camera>
              <a:lightRig rig="soft" dir="t">
                <a:rot lat="0" lon="0" rev="0"/>
              </a:lightRig>
            </a:scene3d>
          </p:grpSpPr>
          <p:sp>
            <p:nvSpPr>
              <p:cNvPr id="15" name="Redondear rectángulo de esquina del mismo lado 14"/>
              <p:cNvSpPr/>
              <p:nvPr/>
            </p:nvSpPr>
            <p:spPr>
              <a:xfrm rot="5400000">
                <a:off x="4088279" y="1284"/>
                <a:ext cx="631261" cy="7448179"/>
              </a:xfrm>
              <a:prstGeom prst="round2Same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16" name="Redondear rectángulo de esquina del mismo lado 22"/>
              <p:cNvSpPr/>
              <p:nvPr/>
            </p:nvSpPr>
            <p:spPr>
              <a:xfrm>
                <a:off x="679820" y="3440559"/>
                <a:ext cx="7417363" cy="569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a:solidFill>
                      <a:schemeClr val="tx1">
                        <a:lumMod val="85000"/>
                        <a:lumOff val="15000"/>
                      </a:schemeClr>
                    </a:solidFill>
                    <a:latin typeface="Arial" panose="020B0604020202020204" pitchFamily="34" charset="0"/>
                    <a:ea typeface="+mj-ea"/>
                    <a:cs typeface="Arial" panose="020B0604020202020204" pitchFamily="34" charset="0"/>
                  </a:rPr>
                  <a:t>Tabla de justificación</a:t>
                </a:r>
                <a:endParaRPr lang="es-MX" sz="2000" kern="1200" dirty="0">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13" name="Grupo 12"/>
            <p:cNvGrpSpPr/>
            <p:nvPr/>
          </p:nvGrpSpPr>
          <p:grpSpPr>
            <a:xfrm>
              <a:off x="2274889" y="5538573"/>
              <a:ext cx="679820" cy="823834"/>
              <a:chOff x="1" y="3409743"/>
              <a:chExt cx="679820" cy="971171"/>
            </a:xfrm>
            <a:scene3d>
              <a:camera prst="orthographicFront">
                <a:rot lat="0" lon="0" rev="0"/>
              </a:camera>
              <a:lightRig rig="soft" dir="t">
                <a:rot lat="0" lon="0" rev="0"/>
              </a:lightRig>
            </a:scene3d>
          </p:grpSpPr>
          <p:sp>
            <p:nvSpPr>
              <p:cNvPr id="17" name="Cheurón 16"/>
              <p:cNvSpPr/>
              <p:nvPr/>
            </p:nvSpPr>
            <p:spPr>
              <a:xfrm rot="5400000">
                <a:off x="-145675" y="3555419"/>
                <a:ext cx="971171" cy="679820"/>
              </a:xfrm>
              <a:prstGeom prst="chevron">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3">
                <a:schemeClr val="accent6">
                  <a:shade val="50000"/>
                  <a:hueOff val="147370"/>
                  <a:satOff val="-6442"/>
                  <a:lumOff val="17584"/>
                  <a:alphaOff val="0"/>
                </a:schemeClr>
              </a:fillRef>
              <a:effectRef idx="2">
                <a:scrgbClr r="0" g="0" b="0"/>
              </a:effectRef>
              <a:fontRef idx="minor">
                <a:schemeClr val="lt1"/>
              </a:fontRef>
            </p:style>
          </p:sp>
          <p:sp>
            <p:nvSpPr>
              <p:cNvPr id="18" name="Cheurón 20"/>
              <p:cNvSpPr/>
              <p:nvPr/>
            </p:nvSpPr>
            <p:spPr>
              <a:xfrm>
                <a:off x="1" y="3749653"/>
                <a:ext cx="679820" cy="2913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solidFill>
                      <a:schemeClr val="tx1">
                        <a:lumMod val="85000"/>
                        <a:lumOff val="15000"/>
                      </a:schemeClr>
                    </a:solidFill>
                    <a:latin typeface="Arial" panose="020B0604020202020204" pitchFamily="34" charset="0"/>
                    <a:cs typeface="Arial" panose="020B0604020202020204" pitchFamily="34" charset="0"/>
                  </a:rPr>
                  <a:t> </a:t>
                </a:r>
              </a:p>
            </p:txBody>
          </p:sp>
        </p:grpSp>
      </p:grpSp>
    </p:spTree>
    <p:extLst>
      <p:ext uri="{BB962C8B-B14F-4D97-AF65-F5344CB8AC3E}">
        <p14:creationId xmlns:p14="http://schemas.microsoft.com/office/powerpoint/2010/main" val="23768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anim calcmode="lin" valueType="num">
                                      <p:cBhvr>
                                        <p:cTn id="13" dur="250" fill="hold"/>
                                        <p:tgtEl>
                                          <p:spTgt spid="40"/>
                                        </p:tgtEl>
                                        <p:attrNameLst>
                                          <p:attrName>ppt_x</p:attrName>
                                        </p:attrNameLst>
                                      </p:cBhvr>
                                      <p:tavLst>
                                        <p:tav tm="0">
                                          <p:val>
                                            <p:strVal val="#ppt_x"/>
                                          </p:val>
                                        </p:tav>
                                        <p:tav tm="100000">
                                          <p:val>
                                            <p:strVal val="#ppt_x"/>
                                          </p:val>
                                        </p:tav>
                                      </p:tavLst>
                                    </p:anim>
                                    <p:anim calcmode="lin" valueType="num">
                                      <p:cBhvr>
                                        <p:cTn id="14" dur="2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50"/>
                                        <p:tgtEl>
                                          <p:spTgt spid="41"/>
                                        </p:tgtEl>
                                      </p:cBhvr>
                                    </p:animEffect>
                                    <p:anim calcmode="lin" valueType="num">
                                      <p:cBhvr>
                                        <p:cTn id="20" dur="250" fill="hold"/>
                                        <p:tgtEl>
                                          <p:spTgt spid="41"/>
                                        </p:tgtEl>
                                        <p:attrNameLst>
                                          <p:attrName>ppt_x</p:attrName>
                                        </p:attrNameLst>
                                      </p:cBhvr>
                                      <p:tavLst>
                                        <p:tav tm="0">
                                          <p:val>
                                            <p:strVal val="#ppt_x"/>
                                          </p:val>
                                        </p:tav>
                                        <p:tav tm="100000">
                                          <p:val>
                                            <p:strVal val="#ppt_x"/>
                                          </p:val>
                                        </p:tav>
                                      </p:tavLst>
                                    </p:anim>
                                    <p:anim calcmode="lin" valueType="num">
                                      <p:cBhvr>
                                        <p:cTn id="21" dur="2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anim calcmode="lin" valueType="num">
                                      <p:cBhvr>
                                        <p:cTn id="27" dur="250" fill="hold"/>
                                        <p:tgtEl>
                                          <p:spTgt spid="42"/>
                                        </p:tgtEl>
                                        <p:attrNameLst>
                                          <p:attrName>ppt_x</p:attrName>
                                        </p:attrNameLst>
                                      </p:cBhvr>
                                      <p:tavLst>
                                        <p:tav tm="0">
                                          <p:val>
                                            <p:strVal val="#ppt_x"/>
                                          </p:val>
                                        </p:tav>
                                        <p:tav tm="100000">
                                          <p:val>
                                            <p:strVal val="#ppt_x"/>
                                          </p:val>
                                        </p:tav>
                                      </p:tavLst>
                                    </p:anim>
                                    <p:anim calcmode="lin" valueType="num">
                                      <p:cBhvr>
                                        <p:cTn id="28"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50"/>
                                        <p:tgtEl>
                                          <p:spTgt spid="43"/>
                                        </p:tgtEl>
                                      </p:cBhvr>
                                    </p:animEffect>
                                    <p:anim calcmode="lin" valueType="num">
                                      <p:cBhvr>
                                        <p:cTn id="34" dur="250" fill="hold"/>
                                        <p:tgtEl>
                                          <p:spTgt spid="43"/>
                                        </p:tgtEl>
                                        <p:attrNameLst>
                                          <p:attrName>ppt_x</p:attrName>
                                        </p:attrNameLst>
                                      </p:cBhvr>
                                      <p:tavLst>
                                        <p:tav tm="0">
                                          <p:val>
                                            <p:strVal val="#ppt_x"/>
                                          </p:val>
                                        </p:tav>
                                        <p:tav tm="100000">
                                          <p:val>
                                            <p:strVal val="#ppt_x"/>
                                          </p:val>
                                        </p:tav>
                                      </p:tavLst>
                                    </p:anim>
                                    <p:anim calcmode="lin" valueType="num">
                                      <p:cBhvr>
                                        <p:cTn id="35" dur="25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anim calcmode="lin" valueType="num">
                                      <p:cBhvr>
                                        <p:cTn id="41" dur="250" fill="hold"/>
                                        <p:tgtEl>
                                          <p:spTgt spid="44"/>
                                        </p:tgtEl>
                                        <p:attrNameLst>
                                          <p:attrName>ppt_x</p:attrName>
                                        </p:attrNameLst>
                                      </p:cBhvr>
                                      <p:tavLst>
                                        <p:tav tm="0">
                                          <p:val>
                                            <p:strVal val="#ppt_x"/>
                                          </p:val>
                                        </p:tav>
                                        <p:tav tm="100000">
                                          <p:val>
                                            <p:strVal val="#ppt_x"/>
                                          </p:val>
                                        </p:tav>
                                      </p:tavLst>
                                    </p:anim>
                                    <p:anim calcmode="lin" valueType="num">
                                      <p:cBhvr>
                                        <p:cTn id="42"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93174" y="1420528"/>
            <a:ext cx="10240041" cy="590931"/>
          </a:xfrm>
          <a:noFill/>
        </p:spPr>
        <p:txBody>
          <a:bodyPr wrap="square" rtlCol="0">
            <a:spAutoFit/>
          </a:body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Contenido de Proyectos Integrales</a:t>
            </a:r>
          </a:p>
        </p:txBody>
      </p:sp>
      <p:sp>
        <p:nvSpPr>
          <p:cNvPr id="3" name="Marcador de contenido 2"/>
          <p:cNvSpPr>
            <a:spLocks noGrp="1"/>
          </p:cNvSpPr>
          <p:nvPr>
            <p:ph idx="4294967295"/>
          </p:nvPr>
        </p:nvSpPr>
        <p:spPr>
          <a:xfrm>
            <a:off x="885928" y="2514600"/>
            <a:ext cx="11077575" cy="3186112"/>
          </a:xfrm>
        </p:spPr>
        <p:txBody>
          <a:bodyPr>
            <a:normAutofit lnSpcReduction="10000"/>
          </a:bodyPr>
          <a:lstStyle/>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Nombre por Proyecto Integral</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Objetivo General por Proyecto Integral</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Datos del Responsable del Proyecto</a:t>
            </a:r>
          </a:p>
          <a:p>
            <a:pPr mar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Objetivos Particulares </a:t>
            </a:r>
          </a:p>
          <a:p>
            <a:pPr mar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Metas y acciones establecidas únicamente para el primer año </a:t>
            </a:r>
          </a:p>
        </p:txBody>
      </p:sp>
    </p:spTree>
    <p:extLst>
      <p:ext uri="{BB962C8B-B14F-4D97-AF65-F5344CB8AC3E}">
        <p14:creationId xmlns:p14="http://schemas.microsoft.com/office/powerpoint/2010/main" val="4355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D454F9-D470-4580-BE86-37514600ADE2}"/>
              </a:ext>
            </a:extLst>
          </p:cNvPr>
          <p:cNvSpPr txBox="1"/>
          <p:nvPr/>
        </p:nvSpPr>
        <p:spPr>
          <a:xfrm>
            <a:off x="5403886" y="1899263"/>
            <a:ext cx="6415549" cy="590931"/>
          </a:xfrm>
          <a:prstGeom prst="rect">
            <a:avLst/>
          </a:prstGeom>
          <a:noFill/>
        </p:spPr>
        <p:txBody>
          <a:bodyPr vert="horz" wrap="square" lIns="91440" tIns="45720" rIns="91440" bIns="45720" rtlCol="0" anchor="ctr">
            <a:spAutoFit/>
          </a:bodyPr>
          <a:lstStyle>
            <a:lvl1pPr algn="ctr">
              <a:lnSpc>
                <a:spcPct val="90000"/>
              </a:lnSpc>
              <a:spcBef>
                <a:spcPct val="0"/>
              </a:spcBef>
              <a:buNone/>
              <a:defRPr sz="3600">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Infraestructura nueva</a:t>
            </a:r>
          </a:p>
        </p:txBody>
      </p:sp>
      <p:sp>
        <p:nvSpPr>
          <p:cNvPr id="3" name="Flecha: hacia abajo 2">
            <a:extLst>
              <a:ext uri="{FF2B5EF4-FFF2-40B4-BE49-F238E27FC236}">
                <a16:creationId xmlns:a16="http://schemas.microsoft.com/office/drawing/2014/main" id="{CEA65EE7-EB13-4159-9E48-E57E5FCED722}"/>
              </a:ext>
            </a:extLst>
          </p:cNvPr>
          <p:cNvSpPr/>
          <p:nvPr/>
        </p:nvSpPr>
        <p:spPr>
          <a:xfrm>
            <a:off x="2570279" y="3476181"/>
            <a:ext cx="471949" cy="663692"/>
          </a:xfrm>
          <a:prstGeom prst="downArrow">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4" name="Flecha: a la derecha 3">
            <a:extLst>
              <a:ext uri="{FF2B5EF4-FFF2-40B4-BE49-F238E27FC236}">
                <a16:creationId xmlns:a16="http://schemas.microsoft.com/office/drawing/2014/main" id="{E6B19678-BF57-4556-94A9-E302C3277FFE}"/>
              </a:ext>
            </a:extLst>
          </p:cNvPr>
          <p:cNvSpPr/>
          <p:nvPr/>
        </p:nvSpPr>
        <p:spPr>
          <a:xfrm>
            <a:off x="5403887" y="4608319"/>
            <a:ext cx="753074" cy="457200"/>
          </a:xfrm>
          <a:prstGeom prst="rightArrow">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7" name="Rectángulo redondeado 6"/>
          <p:cNvSpPr/>
          <p:nvPr/>
        </p:nvSpPr>
        <p:spPr>
          <a:xfrm>
            <a:off x="680570" y="1899263"/>
            <a:ext cx="4562942" cy="1426188"/>
          </a:xfrm>
          <a:prstGeom prst="roundRect">
            <a:avLst>
              <a:gd name="adj" fmla="val 10000"/>
            </a:avLst>
          </a:prstGeom>
          <a:solidFill>
            <a:srgbClr val="BA0C2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0"/>
              <a:satOff val="0"/>
              <a:lumOff val="0"/>
              <a:alphaOff val="0"/>
            </a:schemeClr>
          </a:fillRef>
          <a:effectRef idx="2">
            <a:schemeClr val="accent6">
              <a:shade val="50000"/>
              <a:hueOff val="0"/>
              <a:satOff val="0"/>
              <a:lumOff val="0"/>
              <a:alphaOff val="0"/>
            </a:schemeClr>
          </a:effectRef>
          <a:fontRef idx="minor">
            <a:schemeClr val="lt1"/>
          </a:fontRef>
        </p:style>
        <p:txBody>
          <a:bodyPr/>
          <a:lstStyle/>
          <a:p>
            <a:pPr lvl="0" algn="ctr" defTabSz="1155700">
              <a:lnSpc>
                <a:spcPct val="90000"/>
              </a:lnSpc>
              <a:spcBef>
                <a:spcPct val="0"/>
              </a:spcBef>
              <a:spcAft>
                <a:spcPct val="35000"/>
              </a:spcAft>
            </a:pPr>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p>
            <a:pPr marL="228600" lvl="1" indent="-228600" defTabSz="889000">
              <a:lnSpc>
                <a:spcPct val="90000"/>
              </a:lnSpc>
              <a:spcBef>
                <a:spcPct val="0"/>
              </a:spcBef>
              <a:spcAft>
                <a:spcPct val="15000"/>
              </a:spcAft>
              <a:buChar char="••"/>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Justificación académica</a:t>
            </a:r>
          </a:p>
          <a:p>
            <a:pPr marL="228600" lvl="1" indent="-228600" defTabSz="889000">
              <a:lnSpc>
                <a:spcPct val="90000"/>
              </a:lnSpc>
              <a:spcBef>
                <a:spcPct val="0"/>
              </a:spcBef>
              <a:spcAft>
                <a:spcPct val="15000"/>
              </a:spcAft>
              <a:buChar char="••"/>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Monto aproximado (Presupuesto)</a:t>
            </a:r>
          </a:p>
        </p:txBody>
      </p:sp>
      <p:sp>
        <p:nvSpPr>
          <p:cNvPr id="10" name="Rectángulo redondeado 9"/>
          <p:cNvSpPr/>
          <p:nvPr/>
        </p:nvSpPr>
        <p:spPr>
          <a:xfrm>
            <a:off x="580194" y="4352425"/>
            <a:ext cx="4562942" cy="1426188"/>
          </a:xfrm>
          <a:prstGeom prst="roundRect">
            <a:avLst>
              <a:gd name="adj" fmla="val 10000"/>
            </a:avLst>
          </a:prstGeom>
          <a:solidFill>
            <a:schemeClr val="bg1">
              <a:lumMod val="50000"/>
              <a:alpha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0"/>
              <a:satOff val="0"/>
              <a:lumOff val="0"/>
              <a:alphaOff val="0"/>
            </a:schemeClr>
          </a:fillRef>
          <a:effectRef idx="2">
            <a:schemeClr val="accent6">
              <a:shade val="50000"/>
              <a:hueOff val="0"/>
              <a:satOff val="0"/>
              <a:lumOff val="0"/>
              <a:alphaOff val="0"/>
            </a:schemeClr>
          </a:effectRef>
          <a:fontRef idx="minor">
            <a:schemeClr val="lt1"/>
          </a:fontRef>
        </p:style>
        <p:txBody>
          <a:bodyPr/>
          <a:lstStyle/>
          <a:p>
            <a:pPr lvl="0" algn="ctr" defTabSz="1155700">
              <a:lnSpc>
                <a:spcPct val="90000"/>
              </a:lnSpc>
              <a:spcBef>
                <a:spcPct val="0"/>
              </a:spcBef>
              <a:spcAft>
                <a:spcPct val="35000"/>
              </a:spcAft>
            </a:pPr>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marL="0" lvl="1" algn="ctr" defTabSz="889000">
              <a:lnSpc>
                <a:spcPct val="90000"/>
              </a:lnSpc>
              <a:spcBef>
                <a:spcPct val="0"/>
              </a:spcBef>
              <a:spcAft>
                <a:spcPct val="15000"/>
              </a:spcAft>
            </a:pPr>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Favorable</a:t>
            </a:r>
          </a:p>
        </p:txBody>
      </p:sp>
      <p:sp>
        <p:nvSpPr>
          <p:cNvPr id="13" name="Rectángulo redondeado 12"/>
          <p:cNvSpPr/>
          <p:nvPr/>
        </p:nvSpPr>
        <p:spPr>
          <a:xfrm>
            <a:off x="6678463" y="4141701"/>
            <a:ext cx="4562942" cy="1426188"/>
          </a:xfrm>
          <a:prstGeom prst="roundRect">
            <a:avLst>
              <a:gd name="adj" fmla="val 10000"/>
            </a:avLst>
          </a:prstGeom>
          <a:solidFill>
            <a:srgbClr val="BA0C2F">
              <a:alpha val="86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0"/>
              <a:satOff val="0"/>
              <a:lumOff val="0"/>
              <a:alphaOff val="0"/>
            </a:schemeClr>
          </a:fillRef>
          <a:effectRef idx="2">
            <a:schemeClr val="accent6">
              <a:shade val="50000"/>
              <a:hueOff val="0"/>
              <a:satOff val="0"/>
              <a:lumOff val="0"/>
              <a:alphaOff val="0"/>
            </a:schemeClr>
          </a:effectRef>
          <a:fontRef idx="minor">
            <a:schemeClr val="lt1"/>
          </a:fontRef>
        </p:style>
        <p:txBody>
          <a:bodyPr/>
          <a:lstStyle/>
          <a:p>
            <a:pPr lvl="0" algn="ctr" defTabSz="1155700">
              <a:lnSpc>
                <a:spcPct val="90000"/>
              </a:lnSpc>
              <a:spcBef>
                <a:spcPct val="0"/>
              </a:spcBef>
              <a:spcAft>
                <a:spcPct val="35000"/>
              </a:spcAft>
            </a:pPr>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p>
            <a:pPr marL="0" lvl="1" algn="ctr" defTabSz="889000">
              <a:lnSpc>
                <a:spcPct val="90000"/>
              </a:lnSpc>
              <a:spcBef>
                <a:spcPct val="0"/>
              </a:spcBef>
              <a:spcAft>
                <a:spcPct val="15000"/>
              </a:spcAft>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de Reprogramación Plan de Maestro de Construcción</a:t>
            </a:r>
          </a:p>
        </p:txBody>
      </p:sp>
    </p:spTree>
    <p:extLst>
      <p:ext uri="{BB962C8B-B14F-4D97-AF65-F5344CB8AC3E}">
        <p14:creationId xmlns:p14="http://schemas.microsoft.com/office/powerpoint/2010/main" val="37589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250"/>
                            </p:stCondLst>
                            <p:childTnLst>
                              <p:par>
                                <p:cTn id="14" presetID="6" presetClass="entr" presetSubtype="16"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50"/>
                                        <p:tgtEl>
                                          <p:spTgt spid="7">
                                            <p:txEl>
                                              <p:pRg st="0" end="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50"/>
                                        <p:tgtEl>
                                          <p:spTgt spid="7">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childTnLst>
                          </p:cTn>
                        </p:par>
                        <p:par>
                          <p:cTn id="28" fill="hold">
                            <p:stCondLst>
                              <p:cond delay="25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childTnLst>
                          </p:cTn>
                        </p:par>
                        <p:par>
                          <p:cTn id="32" fill="hold">
                            <p:stCondLst>
                              <p:cond delay="500"/>
                            </p:stCondLst>
                            <p:childTnLst>
                              <p:par>
                                <p:cTn id="33" presetID="6" presetClass="entr" presetSubtype="16"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circle(in)">
                                      <p:cBhvr>
                                        <p:cTn id="35" dur="250"/>
                                        <p:tgtEl>
                                          <p:spTgt spid="10">
                                            <p:txEl>
                                              <p:pRg st="0" end="0"/>
                                            </p:txEl>
                                          </p:spTgt>
                                        </p:tgtEl>
                                      </p:cBhvr>
                                    </p:animEffect>
                                  </p:childTnLst>
                                </p:cTn>
                              </p:par>
                            </p:childTnLst>
                          </p:cTn>
                        </p:par>
                        <p:par>
                          <p:cTn id="36" fill="hold">
                            <p:stCondLst>
                              <p:cond delay="750"/>
                            </p:stCondLst>
                            <p:childTnLst>
                              <p:par>
                                <p:cTn id="37" presetID="6" presetClass="entr" presetSubtype="16"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circle(in)">
                                      <p:cBhvr>
                                        <p:cTn id="39" dur="250"/>
                                        <p:tgtEl>
                                          <p:spTgt spid="1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50"/>
                                        <p:tgtEl>
                                          <p:spTgt spid="4"/>
                                        </p:tgtEl>
                                      </p:cBhvr>
                                    </p:animEffect>
                                  </p:childTnLst>
                                </p:cTn>
                              </p:par>
                            </p:childTnLst>
                          </p:cTn>
                        </p:par>
                        <p:par>
                          <p:cTn id="45" fill="hold">
                            <p:stCondLst>
                              <p:cond delay="25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childTnLst>
                          </p:cTn>
                        </p:par>
                        <p:par>
                          <p:cTn id="49" fill="hold">
                            <p:stCondLst>
                              <p:cond delay="500"/>
                            </p:stCondLst>
                            <p:childTnLst>
                              <p:par>
                                <p:cTn id="50" presetID="6" presetClass="entr" presetSubtype="16" fill="hold" nodeType="after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circle(in)">
                                      <p:cBhvr>
                                        <p:cTn id="52" dur="250"/>
                                        <p:tgtEl>
                                          <p:spTgt spid="13">
                                            <p:txEl>
                                              <p:pRg st="0" end="0"/>
                                            </p:txEl>
                                          </p:spTgt>
                                        </p:tgtEl>
                                      </p:cBhvr>
                                    </p:animEffect>
                                  </p:childTnLst>
                                </p:cTn>
                              </p:par>
                            </p:childTnLst>
                          </p:cTn>
                        </p:par>
                        <p:par>
                          <p:cTn id="53" fill="hold">
                            <p:stCondLst>
                              <p:cond delay="750"/>
                            </p:stCondLst>
                            <p:childTnLst>
                              <p:par>
                                <p:cTn id="54" presetID="6" presetClass="entr" presetSubtype="16" fill="hold" nodeType="afterEffect">
                                  <p:stCondLst>
                                    <p:cond delay="0"/>
                                  </p:stCondLst>
                                  <p:childTnLst>
                                    <p:set>
                                      <p:cBhvr>
                                        <p:cTn id="55" dur="1" fill="hold">
                                          <p:stCondLst>
                                            <p:cond delay="0"/>
                                          </p:stCondLst>
                                        </p:cTn>
                                        <p:tgtEl>
                                          <p:spTgt spid="13">
                                            <p:txEl>
                                              <p:pRg st="1" end="1"/>
                                            </p:txEl>
                                          </p:spTgt>
                                        </p:tgtEl>
                                        <p:attrNameLst>
                                          <p:attrName>style.visibility</p:attrName>
                                        </p:attrNameLst>
                                      </p:cBhvr>
                                      <p:to>
                                        <p:strVal val="visible"/>
                                      </p:to>
                                    </p:set>
                                    <p:animEffect transition="in" filter="circle(in)">
                                      <p:cBhvr>
                                        <p:cTn id="56" dur="25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10"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41DB4A-B30A-4AFA-A107-3C844493CEF4}"/>
              </a:ext>
            </a:extLst>
          </p:cNvPr>
          <p:cNvSpPr txBox="1"/>
          <p:nvPr/>
        </p:nvSpPr>
        <p:spPr>
          <a:xfrm>
            <a:off x="722671" y="1300122"/>
            <a:ext cx="10810568" cy="1089529"/>
          </a:xfrm>
          <a:prstGeom prst="rect">
            <a:avLst/>
          </a:prstGeom>
          <a:noFill/>
        </p:spPr>
        <p:txBody>
          <a:bodyPr vert="horz" wrap="square" lIns="91440" tIns="45720" rIns="91440" bIns="45720" rtlCol="0" anchor="ctr">
            <a:spAutoFit/>
          </a:bodyPr>
          <a:lstStyle>
            <a:defPPr>
              <a:defRPr lang="es-MX"/>
            </a:defPPr>
            <a:lvl1pPr algn="ctr">
              <a:lnSpc>
                <a:spcPct val="90000"/>
              </a:lnSpc>
              <a:spcBef>
                <a:spcPct val="0"/>
              </a:spcBef>
              <a:buNone/>
              <a:defRPr sz="3600">
                <a:solidFill>
                  <a:schemeClr val="tx1">
                    <a:lumMod val="75000"/>
                    <a:lumOff val="25000"/>
                  </a:schemeClr>
                </a:solidFill>
                <a:latin typeface="Arial" panose="020B0604020202020204" pitchFamily="34" charset="0"/>
                <a:cs typeface="Arial" panose="020B0604020202020204" pitchFamily="34" charset="0"/>
              </a:defRPr>
            </a:lvl1pPr>
          </a:lstStyle>
          <a:p>
            <a:pPr algn="l"/>
            <a:r>
              <a:rPr lang="es-MX" dirty="0"/>
              <a:t>Elementos que deberá contener la justificación de infraestructura nueva</a:t>
            </a:r>
          </a:p>
        </p:txBody>
      </p:sp>
      <p:sp>
        <p:nvSpPr>
          <p:cNvPr id="3" name="CuadroTexto 2">
            <a:extLst>
              <a:ext uri="{FF2B5EF4-FFF2-40B4-BE49-F238E27FC236}">
                <a16:creationId xmlns:a16="http://schemas.microsoft.com/office/drawing/2014/main" id="{754B586D-C21E-45D5-99BD-CEBF65F94BFE}"/>
              </a:ext>
            </a:extLst>
          </p:cNvPr>
          <p:cNvSpPr txBox="1"/>
          <p:nvPr/>
        </p:nvSpPr>
        <p:spPr>
          <a:xfrm>
            <a:off x="1784555" y="2761174"/>
            <a:ext cx="8539316" cy="279384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s-MX" sz="2400" dirty="0">
                <a:solidFill>
                  <a:schemeClr val="tx1">
                    <a:lumMod val="75000"/>
                    <a:lumOff val="25000"/>
                  </a:schemeClr>
                </a:solidFill>
                <a:latin typeface="Arial" panose="020B0604020202020204" pitchFamily="34" charset="0"/>
                <a:cs typeface="Arial" panose="020B0604020202020204" pitchFamily="34" charset="0"/>
              </a:rPr>
              <a:t>Nombre de la institución</a:t>
            </a:r>
          </a:p>
          <a:p>
            <a:pPr marL="285750" indent="-285750">
              <a:lnSpc>
                <a:spcPct val="150000"/>
              </a:lnSpc>
              <a:buFont typeface="Wingdings" panose="05000000000000000000" pitchFamily="2" charset="2"/>
              <a:buChar char="ü"/>
            </a:pPr>
            <a:r>
              <a:rPr lang="es-MX" sz="2400" dirty="0">
                <a:solidFill>
                  <a:schemeClr val="tx1">
                    <a:lumMod val="75000"/>
                    <a:lumOff val="25000"/>
                  </a:schemeClr>
                </a:solidFill>
                <a:latin typeface="Arial" panose="020B0604020202020204" pitchFamily="34" charset="0"/>
                <a:cs typeface="Arial" panose="020B0604020202020204" pitchFamily="34" charset="0"/>
              </a:rPr>
              <a:t>Denominación de la obra</a:t>
            </a:r>
          </a:p>
          <a:p>
            <a:pPr marL="285750" indent="-285750">
              <a:lnSpc>
                <a:spcPct val="150000"/>
              </a:lnSpc>
              <a:buFont typeface="Wingdings" panose="05000000000000000000" pitchFamily="2" charset="2"/>
              <a:buChar char="ü"/>
            </a:pPr>
            <a:r>
              <a:rPr lang="es-MX" sz="2400" dirty="0">
                <a:solidFill>
                  <a:schemeClr val="tx1">
                    <a:lumMod val="75000"/>
                    <a:lumOff val="25000"/>
                  </a:schemeClr>
                </a:solidFill>
                <a:latin typeface="Arial" panose="020B0604020202020204" pitchFamily="34" charset="0"/>
                <a:cs typeface="Arial" panose="020B0604020202020204" pitchFamily="34" charset="0"/>
              </a:rPr>
              <a:t>Tipo de obra</a:t>
            </a:r>
          </a:p>
          <a:p>
            <a:pPr marL="285750" indent="-285750">
              <a:lnSpc>
                <a:spcPct val="150000"/>
              </a:lnSpc>
              <a:buFont typeface="Wingdings" panose="05000000000000000000" pitchFamily="2" charset="2"/>
              <a:buChar char="ü"/>
            </a:pPr>
            <a:r>
              <a:rPr lang="es-MX" sz="2400" dirty="0">
                <a:solidFill>
                  <a:schemeClr val="tx1">
                    <a:lumMod val="75000"/>
                    <a:lumOff val="25000"/>
                  </a:schemeClr>
                </a:solidFill>
                <a:latin typeface="Arial" panose="020B0604020202020204" pitchFamily="34" charset="0"/>
                <a:cs typeface="Arial" panose="020B0604020202020204" pitchFamily="34" charset="0"/>
              </a:rPr>
              <a:t>Matrícula beneficiada</a:t>
            </a:r>
          </a:p>
          <a:p>
            <a:pPr marL="285750" indent="-285750">
              <a:lnSpc>
                <a:spcPct val="150000"/>
              </a:lnSpc>
              <a:buFont typeface="Wingdings" panose="05000000000000000000" pitchFamily="2" charset="2"/>
              <a:buChar char="ü"/>
            </a:pPr>
            <a:r>
              <a:rPr lang="es-MX" sz="2400" dirty="0">
                <a:solidFill>
                  <a:schemeClr val="tx1">
                    <a:lumMod val="75000"/>
                    <a:lumOff val="25000"/>
                  </a:schemeClr>
                </a:solidFill>
                <a:latin typeface="Arial" panose="020B0604020202020204" pitchFamily="34" charset="0"/>
                <a:cs typeface="Arial" panose="020B0604020202020204" pitchFamily="34" charset="0"/>
              </a:rPr>
              <a:t>Descripción de la obra</a:t>
            </a:r>
          </a:p>
        </p:txBody>
      </p:sp>
    </p:spTree>
    <p:extLst>
      <p:ext uri="{BB962C8B-B14F-4D97-AF65-F5344CB8AC3E}">
        <p14:creationId xmlns:p14="http://schemas.microsoft.com/office/powerpoint/2010/main" val="1861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ángulo 148"/>
          <p:cNvSpPr/>
          <p:nvPr/>
        </p:nvSpPr>
        <p:spPr>
          <a:xfrm>
            <a:off x="4029075" y="649156"/>
            <a:ext cx="4020330" cy="5880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idx="4294967295"/>
          </p:nvPr>
        </p:nvSpPr>
        <p:spPr>
          <a:xfrm>
            <a:off x="1491011" y="2926490"/>
            <a:ext cx="9096458" cy="1325563"/>
          </a:xfrm>
        </p:spPr>
        <p:txBody>
          <a:bodyPr>
            <a:noAutofit/>
          </a:bodyPr>
          <a:lstStyle/>
          <a:p>
            <a:pPr lvl="0" algn="ctr"/>
            <a:r>
              <a:rPr lang="es-MX" sz="4800" dirty="0">
                <a:solidFill>
                  <a:schemeClr val="tx1">
                    <a:lumMod val="75000"/>
                    <a:lumOff val="25000"/>
                  </a:schemeClr>
                </a:solidFill>
                <a:latin typeface="Arial" panose="020B0604020202020204" pitchFamily="34" charset="0"/>
                <a:cs typeface="Arial" panose="020B0604020202020204" pitchFamily="34" charset="0"/>
              </a:rPr>
              <a:t>Estructura del Proyecto Integral</a:t>
            </a:r>
          </a:p>
        </p:txBody>
      </p:sp>
    </p:spTree>
    <p:extLst>
      <p:ext uri="{BB962C8B-B14F-4D97-AF65-F5344CB8AC3E}">
        <p14:creationId xmlns:p14="http://schemas.microsoft.com/office/powerpoint/2010/main" val="16205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087351" y="1113613"/>
            <a:ext cx="8554772" cy="5247621"/>
            <a:chOff x="1799277" y="277910"/>
            <a:chExt cx="9746731" cy="5978786"/>
          </a:xfrm>
        </p:grpSpPr>
        <p:cxnSp>
          <p:nvCxnSpPr>
            <p:cNvPr id="13" name="Conector recto 12"/>
            <p:cNvCxnSpPr>
              <a:stCxn id="34" idx="2"/>
            </p:cNvCxnSpPr>
            <p:nvPr/>
          </p:nvCxnSpPr>
          <p:spPr>
            <a:xfrm flipH="1">
              <a:off x="6618742" y="720594"/>
              <a:ext cx="2169" cy="78014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017059" y="2525683"/>
              <a:ext cx="8933437" cy="151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420467" y="3685878"/>
              <a:ext cx="8481379"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2299447" y="4653643"/>
              <a:ext cx="8572187"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2312894" y="5742214"/>
              <a:ext cx="855874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1799278" y="1984830"/>
              <a:ext cx="1258261" cy="1092200"/>
            </a:xfrm>
            <a:prstGeom prst="roundRect">
              <a:avLst/>
            </a:prstGeom>
            <a:solidFill>
              <a:srgbClr val="007934"/>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1</a:t>
              </a:r>
            </a:p>
          </p:txBody>
        </p:sp>
        <p:sp>
          <p:nvSpPr>
            <p:cNvPr id="19" name="Rectángulo redondeado 18"/>
            <p:cNvSpPr/>
            <p:nvPr/>
          </p:nvSpPr>
          <p:spPr>
            <a:xfrm>
              <a:off x="3473118" y="1984830"/>
              <a:ext cx="1258261" cy="1092200"/>
            </a:xfrm>
            <a:prstGeom prst="roundRect">
              <a:avLst/>
            </a:prstGeom>
            <a:solidFill>
              <a:srgbClr val="007934"/>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2</a:t>
              </a:r>
            </a:p>
          </p:txBody>
        </p:sp>
        <p:sp>
          <p:nvSpPr>
            <p:cNvPr id="20" name="Rectángulo redondeado 19"/>
            <p:cNvSpPr/>
            <p:nvPr/>
          </p:nvSpPr>
          <p:spPr>
            <a:xfrm>
              <a:off x="5170973" y="1984830"/>
              <a:ext cx="1258261" cy="1092200"/>
            </a:xfrm>
            <a:prstGeom prst="roundRect">
              <a:avLst/>
            </a:prstGeom>
            <a:solidFill>
              <a:srgbClr val="007934"/>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3</a:t>
              </a:r>
            </a:p>
          </p:txBody>
        </p:sp>
        <p:sp>
          <p:nvSpPr>
            <p:cNvPr id="21" name="Rectángulo redondeado 20"/>
            <p:cNvSpPr/>
            <p:nvPr/>
          </p:nvSpPr>
          <p:spPr>
            <a:xfrm>
              <a:off x="6831369" y="1984830"/>
              <a:ext cx="1258261" cy="1092200"/>
            </a:xfrm>
            <a:prstGeom prst="roundRect">
              <a:avLst/>
            </a:prstGeom>
            <a:solidFill>
              <a:srgbClr val="007934"/>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4</a:t>
              </a:r>
            </a:p>
          </p:txBody>
        </p:sp>
        <p:sp>
          <p:nvSpPr>
            <p:cNvPr id="22" name="Rectángulo redondeado 21"/>
            <p:cNvSpPr/>
            <p:nvPr/>
          </p:nvSpPr>
          <p:spPr>
            <a:xfrm>
              <a:off x="1799277" y="3356430"/>
              <a:ext cx="1271495"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23" name="Rectángulo redondeado 22"/>
            <p:cNvSpPr/>
            <p:nvPr/>
          </p:nvSpPr>
          <p:spPr>
            <a:xfrm>
              <a:off x="3473118" y="3356430"/>
              <a:ext cx="1271495"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24" name="Rectángulo redondeado 23"/>
            <p:cNvSpPr/>
            <p:nvPr/>
          </p:nvSpPr>
          <p:spPr>
            <a:xfrm>
              <a:off x="5170972" y="3356430"/>
              <a:ext cx="1271495"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25" name="Rectángulo redondeado 24"/>
            <p:cNvSpPr/>
            <p:nvPr/>
          </p:nvSpPr>
          <p:spPr>
            <a:xfrm>
              <a:off x="6831367" y="3356430"/>
              <a:ext cx="1271495"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26" name="Rectángulo redondeado 25"/>
            <p:cNvSpPr/>
            <p:nvPr/>
          </p:nvSpPr>
          <p:spPr>
            <a:xfrm>
              <a:off x="1799277" y="4314372"/>
              <a:ext cx="1258261"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27" name="Rectángulo redondeado 26"/>
            <p:cNvSpPr/>
            <p:nvPr/>
          </p:nvSpPr>
          <p:spPr>
            <a:xfrm>
              <a:off x="3473117" y="4314372"/>
              <a:ext cx="1258261"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28" name="Rectángulo redondeado 27"/>
            <p:cNvSpPr/>
            <p:nvPr/>
          </p:nvSpPr>
          <p:spPr>
            <a:xfrm>
              <a:off x="5170972" y="4314372"/>
              <a:ext cx="1258261"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29" name="Rectángulo redondeado 28"/>
            <p:cNvSpPr/>
            <p:nvPr/>
          </p:nvSpPr>
          <p:spPr>
            <a:xfrm>
              <a:off x="6831367" y="4314372"/>
              <a:ext cx="1258261" cy="678542"/>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30" name="Rectángulo redondeado 29"/>
            <p:cNvSpPr/>
            <p:nvPr/>
          </p:nvSpPr>
          <p:spPr>
            <a:xfrm>
              <a:off x="1799277" y="5272313"/>
              <a:ext cx="1271495" cy="984383"/>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sp>
          <p:nvSpPr>
            <p:cNvPr id="31" name="Rectángulo redondeado 30"/>
            <p:cNvSpPr/>
            <p:nvPr/>
          </p:nvSpPr>
          <p:spPr>
            <a:xfrm>
              <a:off x="3473116" y="5272314"/>
              <a:ext cx="1271495" cy="939800"/>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sp>
          <p:nvSpPr>
            <p:cNvPr id="32" name="Rectángulo redondeado 31"/>
            <p:cNvSpPr/>
            <p:nvPr/>
          </p:nvSpPr>
          <p:spPr>
            <a:xfrm>
              <a:off x="5170971" y="5272314"/>
              <a:ext cx="1271495" cy="939800"/>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sp>
          <p:nvSpPr>
            <p:cNvPr id="33" name="Rectángulo redondeado 32"/>
            <p:cNvSpPr/>
            <p:nvPr/>
          </p:nvSpPr>
          <p:spPr>
            <a:xfrm>
              <a:off x="6831365" y="5272314"/>
              <a:ext cx="1271495" cy="939800"/>
            </a:xfrm>
            <a:prstGeom prst="roundRect">
              <a:avLst/>
            </a:prstGeom>
            <a:solidFill>
              <a:schemeClr val="accent6"/>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sp>
          <p:nvSpPr>
            <p:cNvPr id="34" name="Rectángulo redondeado 33"/>
            <p:cNvSpPr/>
            <p:nvPr/>
          </p:nvSpPr>
          <p:spPr>
            <a:xfrm>
              <a:off x="5434100" y="277910"/>
              <a:ext cx="2373622" cy="442684"/>
            </a:xfrm>
            <a:prstGeom prst="roundRect">
              <a:avLst/>
            </a:prstGeom>
            <a:solidFill>
              <a:srgbClr val="007934"/>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Proyecto Integral</a:t>
              </a:r>
            </a:p>
          </p:txBody>
        </p:sp>
        <p:sp>
          <p:nvSpPr>
            <p:cNvPr id="35" name="Rectángulo redondeado 34"/>
            <p:cNvSpPr/>
            <p:nvPr/>
          </p:nvSpPr>
          <p:spPr>
            <a:xfrm>
              <a:off x="5434100" y="857202"/>
              <a:ext cx="2373622" cy="442684"/>
            </a:xfrm>
            <a:prstGeom prst="roundRect">
              <a:avLst/>
            </a:prstGeom>
            <a:solidFill>
              <a:schemeClr val="accent6">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General</a:t>
              </a:r>
            </a:p>
          </p:txBody>
        </p:sp>
        <p:sp>
          <p:nvSpPr>
            <p:cNvPr id="36" name="Rectángulo redondeado 35"/>
            <p:cNvSpPr/>
            <p:nvPr/>
          </p:nvSpPr>
          <p:spPr>
            <a:xfrm>
              <a:off x="8549766" y="1984830"/>
              <a:ext cx="1258261" cy="1092200"/>
            </a:xfrm>
            <a:prstGeom prst="roundRect">
              <a:avLst/>
            </a:prstGeom>
            <a:solidFill>
              <a:schemeClr val="tx1">
                <a:lumMod val="75000"/>
                <a:lumOff val="2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5</a:t>
              </a:r>
            </a:p>
          </p:txBody>
        </p:sp>
        <p:sp>
          <p:nvSpPr>
            <p:cNvPr id="37" name="Rectángulo redondeado 36"/>
            <p:cNvSpPr/>
            <p:nvPr/>
          </p:nvSpPr>
          <p:spPr>
            <a:xfrm>
              <a:off x="10274513" y="1984830"/>
              <a:ext cx="1258261" cy="1092200"/>
            </a:xfrm>
            <a:prstGeom prst="roundRect">
              <a:avLst/>
            </a:prstGeom>
            <a:solidFill>
              <a:schemeClr val="tx1">
                <a:lumMod val="75000"/>
                <a:lumOff val="2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dirty="0"/>
                <a:t>Objetivo Particular 6</a:t>
              </a:r>
            </a:p>
          </p:txBody>
        </p:sp>
        <p:sp>
          <p:nvSpPr>
            <p:cNvPr id="38" name="Rectángulo redondeado 37"/>
            <p:cNvSpPr/>
            <p:nvPr/>
          </p:nvSpPr>
          <p:spPr>
            <a:xfrm>
              <a:off x="8573779" y="3356430"/>
              <a:ext cx="1271495" cy="678542"/>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39" name="Rectángulo redondeado 38"/>
            <p:cNvSpPr/>
            <p:nvPr/>
          </p:nvSpPr>
          <p:spPr>
            <a:xfrm>
              <a:off x="10274513" y="3356430"/>
              <a:ext cx="1271495" cy="678542"/>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Metas Académicas</a:t>
              </a:r>
            </a:p>
          </p:txBody>
        </p:sp>
        <p:sp>
          <p:nvSpPr>
            <p:cNvPr id="40" name="Rectángulo redondeado 39"/>
            <p:cNvSpPr/>
            <p:nvPr/>
          </p:nvSpPr>
          <p:spPr>
            <a:xfrm>
              <a:off x="8573779" y="4314372"/>
              <a:ext cx="1258261" cy="678542"/>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41" name="Rectángulo redondeado 40"/>
            <p:cNvSpPr/>
            <p:nvPr/>
          </p:nvSpPr>
          <p:spPr>
            <a:xfrm>
              <a:off x="10274513" y="4314372"/>
              <a:ext cx="1258261" cy="678542"/>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Acciones Articuladas </a:t>
              </a:r>
            </a:p>
          </p:txBody>
        </p:sp>
        <p:sp>
          <p:nvSpPr>
            <p:cNvPr id="42" name="Rectángulo redondeado 41"/>
            <p:cNvSpPr/>
            <p:nvPr/>
          </p:nvSpPr>
          <p:spPr>
            <a:xfrm>
              <a:off x="8573778" y="5272314"/>
              <a:ext cx="1271495" cy="939800"/>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sp>
          <p:nvSpPr>
            <p:cNvPr id="43" name="Rectángulo redondeado 42"/>
            <p:cNvSpPr/>
            <p:nvPr/>
          </p:nvSpPr>
          <p:spPr>
            <a:xfrm>
              <a:off x="10274512" y="5272314"/>
              <a:ext cx="1271495" cy="939800"/>
            </a:xfrm>
            <a:prstGeom prst="round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400" b="1" dirty="0"/>
                <a:t>Recursos Articulados y priorizados </a:t>
              </a:r>
            </a:p>
          </p:txBody>
        </p:sp>
        <p:cxnSp>
          <p:nvCxnSpPr>
            <p:cNvPr id="44" name="Conector recto 43"/>
            <p:cNvCxnSpPr/>
            <p:nvPr/>
          </p:nvCxnSpPr>
          <p:spPr>
            <a:xfrm>
              <a:off x="2402619" y="1500738"/>
              <a:ext cx="85320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a:endCxn id="18" idx="0"/>
            </p:cNvCxnSpPr>
            <p:nvPr/>
          </p:nvCxnSpPr>
          <p:spPr>
            <a:xfrm>
              <a:off x="2420467" y="1519518"/>
              <a:ext cx="7942" cy="4653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5799202" y="1510128"/>
              <a:ext cx="899" cy="4653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4070237" y="1533715"/>
              <a:ext cx="899" cy="4653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7451654" y="1512269"/>
              <a:ext cx="8842" cy="50052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9202009" y="1512269"/>
              <a:ext cx="899" cy="46531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10901846" y="1504687"/>
              <a:ext cx="899" cy="49434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18" idx="2"/>
              <a:endCxn id="22" idx="0"/>
            </p:cNvCxnSpPr>
            <p:nvPr/>
          </p:nvCxnSpPr>
          <p:spPr>
            <a:xfrm>
              <a:off x="2428409" y="3077029"/>
              <a:ext cx="6616" cy="27940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H="1">
              <a:off x="4070237" y="3077030"/>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flipH="1">
              <a:off x="5799202" y="3067532"/>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a:off x="7459596" y="3075644"/>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flipH="1">
              <a:off x="9212033" y="3067532"/>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flipH="1">
              <a:off x="10871634" y="3066146"/>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endCxn id="26" idx="0"/>
            </p:cNvCxnSpPr>
            <p:nvPr/>
          </p:nvCxnSpPr>
          <p:spPr>
            <a:xfrm>
              <a:off x="2420467" y="4034972"/>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a:off x="4093282" y="4034972"/>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a:off x="5799202" y="4031024"/>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a:off x="7451655" y="4000179"/>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9178896" y="4031024"/>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a:off x="10893905" y="4031024"/>
              <a:ext cx="794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41" idx="2"/>
              <a:endCxn id="43" idx="0"/>
            </p:cNvCxnSpPr>
            <p:nvPr/>
          </p:nvCxnSpPr>
          <p:spPr>
            <a:xfrm>
              <a:off x="10903643" y="4992914"/>
              <a:ext cx="6616"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flipH="1">
              <a:off x="9147783" y="4992914"/>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flipH="1">
              <a:off x="7451654" y="4992914"/>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p:nvPr/>
          </p:nvCxnSpPr>
          <p:spPr>
            <a:xfrm flipH="1">
              <a:off x="5786114" y="4940193"/>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p:nvPr/>
          </p:nvCxnSpPr>
          <p:spPr>
            <a:xfrm flipH="1">
              <a:off x="4112272" y="4981601"/>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flipH="1">
              <a:off x="2435141" y="4984802"/>
              <a:ext cx="1" cy="27940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upo 68"/>
            <p:cNvGrpSpPr/>
            <p:nvPr/>
          </p:nvGrpSpPr>
          <p:grpSpPr>
            <a:xfrm>
              <a:off x="3132881" y="2404280"/>
              <a:ext cx="245825" cy="245825"/>
              <a:chOff x="2280601" y="532974"/>
              <a:chExt cx="245825" cy="245825"/>
            </a:xfrm>
          </p:grpSpPr>
          <p:sp>
            <p:nvSpPr>
              <p:cNvPr id="146" name="Elipse 145"/>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7" name="Conector recto 146"/>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48" name="Conector recto 147"/>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0" name="Grupo 69"/>
            <p:cNvGrpSpPr/>
            <p:nvPr/>
          </p:nvGrpSpPr>
          <p:grpSpPr>
            <a:xfrm>
              <a:off x="3132881" y="3552138"/>
              <a:ext cx="245825" cy="245825"/>
              <a:chOff x="2280601" y="532974"/>
              <a:chExt cx="245825" cy="245825"/>
            </a:xfrm>
          </p:grpSpPr>
          <p:sp>
            <p:nvSpPr>
              <p:cNvPr id="143" name="Elipse 142"/>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4" name="Conector recto 143"/>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1" name="Grupo 70"/>
            <p:cNvGrpSpPr/>
            <p:nvPr/>
          </p:nvGrpSpPr>
          <p:grpSpPr>
            <a:xfrm>
              <a:off x="3152467" y="4526142"/>
              <a:ext cx="245825" cy="245825"/>
              <a:chOff x="2280601" y="532974"/>
              <a:chExt cx="245825" cy="245825"/>
            </a:xfrm>
          </p:grpSpPr>
          <p:sp>
            <p:nvSpPr>
              <p:cNvPr id="140" name="Elipse 139"/>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1" name="Conector recto 140"/>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2" name="Grupo 71"/>
            <p:cNvGrpSpPr/>
            <p:nvPr/>
          </p:nvGrpSpPr>
          <p:grpSpPr>
            <a:xfrm>
              <a:off x="3150374" y="5621408"/>
              <a:ext cx="245825" cy="245825"/>
              <a:chOff x="2280601" y="532974"/>
              <a:chExt cx="245825" cy="245825"/>
            </a:xfrm>
          </p:grpSpPr>
          <p:sp>
            <p:nvSpPr>
              <p:cNvPr id="137" name="Elipse 136"/>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8" name="Conector recto 137"/>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3" name="Grupo 72"/>
            <p:cNvGrpSpPr/>
            <p:nvPr/>
          </p:nvGrpSpPr>
          <p:grpSpPr>
            <a:xfrm>
              <a:off x="4818792" y="2404280"/>
              <a:ext cx="245825" cy="245825"/>
              <a:chOff x="2280601" y="532974"/>
              <a:chExt cx="245825" cy="245825"/>
            </a:xfrm>
          </p:grpSpPr>
          <p:sp>
            <p:nvSpPr>
              <p:cNvPr id="134" name="Elipse 133"/>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5" name="Conector recto 134"/>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36" name="Conector recto 135"/>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4" name="Grupo 73"/>
            <p:cNvGrpSpPr/>
            <p:nvPr/>
          </p:nvGrpSpPr>
          <p:grpSpPr>
            <a:xfrm>
              <a:off x="4818792" y="3552138"/>
              <a:ext cx="245825" cy="245825"/>
              <a:chOff x="2280601" y="532974"/>
              <a:chExt cx="245825" cy="245825"/>
            </a:xfrm>
          </p:grpSpPr>
          <p:sp>
            <p:nvSpPr>
              <p:cNvPr id="131" name="Elipse 130"/>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2" name="Conector recto 131"/>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5" name="Grupo 74"/>
            <p:cNvGrpSpPr/>
            <p:nvPr/>
          </p:nvGrpSpPr>
          <p:grpSpPr>
            <a:xfrm>
              <a:off x="4838378" y="4526142"/>
              <a:ext cx="245825" cy="245825"/>
              <a:chOff x="2280601" y="532974"/>
              <a:chExt cx="245825" cy="245825"/>
            </a:xfrm>
          </p:grpSpPr>
          <p:sp>
            <p:nvSpPr>
              <p:cNvPr id="128" name="Elipse 127"/>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9" name="Conector recto 128"/>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6" name="Grupo 75"/>
            <p:cNvGrpSpPr/>
            <p:nvPr/>
          </p:nvGrpSpPr>
          <p:grpSpPr>
            <a:xfrm>
              <a:off x="4836285" y="5621408"/>
              <a:ext cx="245825" cy="245825"/>
              <a:chOff x="2280601" y="532974"/>
              <a:chExt cx="245825" cy="245825"/>
            </a:xfrm>
          </p:grpSpPr>
          <p:sp>
            <p:nvSpPr>
              <p:cNvPr id="125" name="Elipse 124"/>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6" name="Conector recto 125"/>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7" name="Grupo 76"/>
            <p:cNvGrpSpPr/>
            <p:nvPr/>
          </p:nvGrpSpPr>
          <p:grpSpPr>
            <a:xfrm>
              <a:off x="6503021" y="2400430"/>
              <a:ext cx="245825" cy="245825"/>
              <a:chOff x="2280601" y="532974"/>
              <a:chExt cx="245825" cy="245825"/>
            </a:xfrm>
          </p:grpSpPr>
          <p:sp>
            <p:nvSpPr>
              <p:cNvPr id="122" name="Elipse 121"/>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3" name="Conector recto 122"/>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24" name="Conector recto 123"/>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8" name="Grupo 77"/>
            <p:cNvGrpSpPr/>
            <p:nvPr/>
          </p:nvGrpSpPr>
          <p:grpSpPr>
            <a:xfrm>
              <a:off x="6503021" y="3548288"/>
              <a:ext cx="245825" cy="245825"/>
              <a:chOff x="2280601" y="532974"/>
              <a:chExt cx="245825" cy="245825"/>
            </a:xfrm>
          </p:grpSpPr>
          <p:sp>
            <p:nvSpPr>
              <p:cNvPr id="119" name="Elipse 118"/>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0" name="Conector recto 119"/>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21" name="Conector recto 120"/>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79" name="Grupo 78"/>
            <p:cNvGrpSpPr/>
            <p:nvPr/>
          </p:nvGrpSpPr>
          <p:grpSpPr>
            <a:xfrm>
              <a:off x="6522607" y="4522292"/>
              <a:ext cx="245825" cy="245825"/>
              <a:chOff x="2280601" y="532974"/>
              <a:chExt cx="245825" cy="245825"/>
            </a:xfrm>
          </p:grpSpPr>
          <p:sp>
            <p:nvSpPr>
              <p:cNvPr id="116" name="Elipse 115"/>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7" name="Conector recto 116"/>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0" name="Grupo 79"/>
            <p:cNvGrpSpPr/>
            <p:nvPr/>
          </p:nvGrpSpPr>
          <p:grpSpPr>
            <a:xfrm>
              <a:off x="6520514" y="5617558"/>
              <a:ext cx="245825" cy="245825"/>
              <a:chOff x="2280601" y="532974"/>
              <a:chExt cx="245825" cy="245825"/>
            </a:xfrm>
          </p:grpSpPr>
          <p:sp>
            <p:nvSpPr>
              <p:cNvPr id="113" name="Elipse 112"/>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4" name="Conector recto 113"/>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1" name="Grupo 80"/>
            <p:cNvGrpSpPr/>
            <p:nvPr/>
          </p:nvGrpSpPr>
          <p:grpSpPr>
            <a:xfrm>
              <a:off x="8215594" y="2398920"/>
              <a:ext cx="245825" cy="245825"/>
              <a:chOff x="2280601" y="532974"/>
              <a:chExt cx="245825" cy="245825"/>
            </a:xfrm>
          </p:grpSpPr>
          <p:sp>
            <p:nvSpPr>
              <p:cNvPr id="110" name="Elipse 109"/>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1" name="Conector recto 110"/>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12" name="Conector recto 111"/>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2" name="Grupo 81"/>
            <p:cNvGrpSpPr/>
            <p:nvPr/>
          </p:nvGrpSpPr>
          <p:grpSpPr>
            <a:xfrm>
              <a:off x="8215594" y="3546778"/>
              <a:ext cx="245825" cy="245825"/>
              <a:chOff x="2280601" y="532974"/>
              <a:chExt cx="245825" cy="245825"/>
            </a:xfrm>
          </p:grpSpPr>
          <p:sp>
            <p:nvSpPr>
              <p:cNvPr id="107" name="Elipse 106"/>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8" name="Conector recto 107"/>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3" name="Grupo 82"/>
            <p:cNvGrpSpPr/>
            <p:nvPr/>
          </p:nvGrpSpPr>
          <p:grpSpPr>
            <a:xfrm>
              <a:off x="8235180" y="4520782"/>
              <a:ext cx="245825" cy="245825"/>
              <a:chOff x="2280601" y="532974"/>
              <a:chExt cx="245825" cy="245825"/>
            </a:xfrm>
          </p:grpSpPr>
          <p:sp>
            <p:nvSpPr>
              <p:cNvPr id="104" name="Elipse 103"/>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5" name="Conector recto 104"/>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4" name="Grupo 83"/>
            <p:cNvGrpSpPr/>
            <p:nvPr/>
          </p:nvGrpSpPr>
          <p:grpSpPr>
            <a:xfrm>
              <a:off x="8233087" y="5616048"/>
              <a:ext cx="245825" cy="245825"/>
              <a:chOff x="2280601" y="532974"/>
              <a:chExt cx="245825" cy="245825"/>
            </a:xfrm>
          </p:grpSpPr>
          <p:sp>
            <p:nvSpPr>
              <p:cNvPr id="101" name="Elipse 100"/>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2" name="Conector recto 101"/>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5" name="Grupo 84"/>
            <p:cNvGrpSpPr/>
            <p:nvPr/>
          </p:nvGrpSpPr>
          <p:grpSpPr>
            <a:xfrm>
              <a:off x="9908124" y="2397410"/>
              <a:ext cx="245825" cy="245825"/>
              <a:chOff x="2280601" y="532974"/>
              <a:chExt cx="245825" cy="245825"/>
            </a:xfrm>
          </p:grpSpPr>
          <p:sp>
            <p:nvSpPr>
              <p:cNvPr id="98" name="Elipse 97"/>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9" name="Conector recto 98"/>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6" name="Grupo 85"/>
            <p:cNvGrpSpPr/>
            <p:nvPr/>
          </p:nvGrpSpPr>
          <p:grpSpPr>
            <a:xfrm>
              <a:off x="9908124" y="3545268"/>
              <a:ext cx="245825" cy="245825"/>
              <a:chOff x="2280601" y="532974"/>
              <a:chExt cx="245825" cy="245825"/>
            </a:xfrm>
          </p:grpSpPr>
          <p:sp>
            <p:nvSpPr>
              <p:cNvPr id="95" name="Elipse 94"/>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6" name="Conector recto 95"/>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7" name="Grupo 86"/>
            <p:cNvGrpSpPr/>
            <p:nvPr/>
          </p:nvGrpSpPr>
          <p:grpSpPr>
            <a:xfrm>
              <a:off x="9927710" y="4519272"/>
              <a:ext cx="245825" cy="245825"/>
              <a:chOff x="2280601" y="532974"/>
              <a:chExt cx="245825" cy="245825"/>
            </a:xfrm>
          </p:grpSpPr>
          <p:sp>
            <p:nvSpPr>
              <p:cNvPr id="92" name="Elipse 91"/>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3" name="Conector recto 92"/>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88" name="Grupo 87"/>
            <p:cNvGrpSpPr/>
            <p:nvPr/>
          </p:nvGrpSpPr>
          <p:grpSpPr>
            <a:xfrm>
              <a:off x="9925617" y="5614538"/>
              <a:ext cx="245825" cy="245825"/>
              <a:chOff x="2280601" y="532974"/>
              <a:chExt cx="245825" cy="245825"/>
            </a:xfrm>
          </p:grpSpPr>
          <p:sp>
            <p:nvSpPr>
              <p:cNvPr id="89" name="Elipse 88"/>
              <p:cNvSpPr/>
              <p:nvPr/>
            </p:nvSpPr>
            <p:spPr>
              <a:xfrm>
                <a:off x="2280601" y="532974"/>
                <a:ext cx="245825" cy="245825"/>
              </a:xfrm>
              <a:prstGeom prst="ellipse">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0" name="Conector recto 89"/>
              <p:cNvCxnSpPr/>
              <p:nvPr/>
            </p:nvCxnSpPr>
            <p:spPr>
              <a:xfrm flipV="1">
                <a:off x="2403514" y="579665"/>
                <a:ext cx="0" cy="14400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flipH="1">
                <a:off x="2329421" y="654377"/>
                <a:ext cx="144000" cy="0"/>
              </a:xfrm>
              <a:prstGeom prst="line">
                <a:avLst/>
              </a:prstGeom>
              <a:ln w="38100">
                <a:solidFill>
                  <a:srgbClr val="007934"/>
                </a:solidFill>
              </a:ln>
            </p:spPr>
            <p:style>
              <a:lnRef idx="1">
                <a:schemeClr val="accent1"/>
              </a:lnRef>
              <a:fillRef idx="0">
                <a:schemeClr val="accent1"/>
              </a:fillRef>
              <a:effectRef idx="0">
                <a:schemeClr val="accent1"/>
              </a:effectRef>
              <a:fontRef idx="minor">
                <a:schemeClr val="tx1"/>
              </a:fontRef>
            </p:style>
          </p:cxnSp>
        </p:grpSp>
      </p:grpSp>
      <p:sp>
        <p:nvSpPr>
          <p:cNvPr id="3" name="Pentágono 2"/>
          <p:cNvSpPr/>
          <p:nvPr/>
        </p:nvSpPr>
        <p:spPr>
          <a:xfrm>
            <a:off x="350193" y="2636333"/>
            <a:ext cx="1505304" cy="786042"/>
          </a:xfrm>
          <a:prstGeom prst="homePlat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rial" panose="020B0604020202020204" pitchFamily="34" charset="0"/>
                <a:cs typeface="Arial" panose="020B0604020202020204" pitchFamily="34" charset="0"/>
              </a:rPr>
              <a:t>4 a 6 objetivos</a:t>
            </a:r>
          </a:p>
        </p:txBody>
      </p:sp>
      <p:sp>
        <p:nvSpPr>
          <p:cNvPr id="150" name="Pentágono 149"/>
          <p:cNvSpPr/>
          <p:nvPr/>
        </p:nvSpPr>
        <p:spPr>
          <a:xfrm>
            <a:off x="370977" y="3730651"/>
            <a:ext cx="1505304" cy="709839"/>
          </a:xfrm>
          <a:prstGeom prst="homePlat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Arial" panose="020B0604020202020204" pitchFamily="34" charset="0"/>
                <a:cs typeface="Arial" panose="020B0604020202020204" pitchFamily="34" charset="0"/>
              </a:rPr>
              <a:t>1 a 4 metas por objetivo</a:t>
            </a:r>
          </a:p>
        </p:txBody>
      </p:sp>
      <p:sp>
        <p:nvSpPr>
          <p:cNvPr id="152" name="Pentágono 151"/>
          <p:cNvSpPr/>
          <p:nvPr/>
        </p:nvSpPr>
        <p:spPr>
          <a:xfrm>
            <a:off x="378090" y="4565635"/>
            <a:ext cx="1498191" cy="799054"/>
          </a:xfrm>
          <a:prstGeom prst="homePlat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Arial" panose="020B0604020202020204" pitchFamily="34" charset="0"/>
                <a:cs typeface="Arial" panose="020B0604020202020204" pitchFamily="34" charset="0"/>
              </a:rPr>
              <a:t>1 a 4  acciones por Meta</a:t>
            </a:r>
          </a:p>
        </p:txBody>
      </p:sp>
    </p:spTree>
    <p:extLst>
      <p:ext uri="{BB962C8B-B14F-4D97-AF65-F5344CB8AC3E}">
        <p14:creationId xmlns:p14="http://schemas.microsoft.com/office/powerpoint/2010/main" val="2500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250"/>
                                        <p:tgtEl>
                                          <p:spTgt spid="150"/>
                                        </p:tgtEl>
                                      </p:cBhvr>
                                    </p:animEffect>
                                    <p:anim calcmode="lin" valueType="num">
                                      <p:cBhvr>
                                        <p:cTn id="20" dur="250" fill="hold"/>
                                        <p:tgtEl>
                                          <p:spTgt spid="150"/>
                                        </p:tgtEl>
                                        <p:attrNameLst>
                                          <p:attrName>ppt_x</p:attrName>
                                        </p:attrNameLst>
                                      </p:cBhvr>
                                      <p:tavLst>
                                        <p:tav tm="0">
                                          <p:val>
                                            <p:strVal val="#ppt_x"/>
                                          </p:val>
                                        </p:tav>
                                        <p:tav tm="100000">
                                          <p:val>
                                            <p:strVal val="#ppt_x"/>
                                          </p:val>
                                        </p:tav>
                                      </p:tavLst>
                                    </p:anim>
                                    <p:anim calcmode="lin" valueType="num">
                                      <p:cBhvr>
                                        <p:cTn id="21" dur="25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250"/>
                                        <p:tgtEl>
                                          <p:spTgt spid="152"/>
                                        </p:tgtEl>
                                      </p:cBhvr>
                                    </p:animEffect>
                                    <p:anim calcmode="lin" valueType="num">
                                      <p:cBhvr>
                                        <p:cTn id="27" dur="250" fill="hold"/>
                                        <p:tgtEl>
                                          <p:spTgt spid="152"/>
                                        </p:tgtEl>
                                        <p:attrNameLst>
                                          <p:attrName>ppt_x</p:attrName>
                                        </p:attrNameLst>
                                      </p:cBhvr>
                                      <p:tavLst>
                                        <p:tav tm="0">
                                          <p:val>
                                            <p:strVal val="#ppt_x"/>
                                          </p:val>
                                        </p:tav>
                                        <p:tav tm="100000">
                                          <p:val>
                                            <p:strVal val="#ppt_x"/>
                                          </p:val>
                                        </p:tav>
                                      </p:tavLst>
                                    </p:anim>
                                    <p:anim calcmode="lin" valueType="num">
                                      <p:cBhvr>
                                        <p:cTn id="28" dur="25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0" grpId="0" animBg="1"/>
      <p:bldP spid="15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6081731" y="4686019"/>
            <a:ext cx="5176818" cy="1536652"/>
          </a:xfrm>
          <a:prstGeom prst="rect">
            <a:avLst/>
          </a:prstGeom>
          <a:solidFill>
            <a:schemeClr val="tx1">
              <a:lumMod val="50000"/>
              <a:lumOff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Evaluación de Programas Educativos </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Certificación de Procesos de Gestión</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Programa de Seguimiento a Egresados</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Plataformas Educativas Virtuales</a:t>
            </a:r>
            <a:endParaRPr lang="es-MX" sz="24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idx="4294967295"/>
          </p:nvPr>
        </p:nvSpPr>
        <p:spPr>
          <a:xfrm>
            <a:off x="7777909" y="1793078"/>
            <a:ext cx="3134725" cy="1325563"/>
          </a:xfrm>
        </p:spPr>
        <p:txBody>
          <a:bodyPr>
            <a:normAutofit/>
          </a:bodyPr>
          <a:lstStyle/>
          <a:p>
            <a:r>
              <a:rPr lang="es-MX" sz="4000" b="1" dirty="0">
                <a:solidFill>
                  <a:schemeClr val="tx1">
                    <a:lumMod val="75000"/>
                    <a:lumOff val="25000"/>
                  </a:schemeClr>
                </a:solidFill>
                <a:latin typeface="Arial" panose="020B0604020202020204" pitchFamily="34" charset="0"/>
                <a:cs typeface="Arial" panose="020B0604020202020204" pitchFamily="34" charset="0"/>
              </a:rPr>
              <a:t>ProGEN</a:t>
            </a:r>
          </a:p>
        </p:txBody>
      </p:sp>
      <p:sp>
        <p:nvSpPr>
          <p:cNvPr id="8" name="Conector 7"/>
          <p:cNvSpPr/>
          <p:nvPr/>
        </p:nvSpPr>
        <p:spPr>
          <a:xfrm>
            <a:off x="5073513" y="3118641"/>
            <a:ext cx="346396" cy="346396"/>
          </a:xfrm>
          <a:prstGeom prst="flowChartConnector">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sp>
      <p:grpSp>
        <p:nvGrpSpPr>
          <p:cNvPr id="5" name="Grupo 4"/>
          <p:cNvGrpSpPr/>
          <p:nvPr/>
        </p:nvGrpSpPr>
        <p:grpSpPr>
          <a:xfrm>
            <a:off x="838201" y="1253769"/>
            <a:ext cx="5279641" cy="1742234"/>
            <a:chOff x="838201" y="1253769"/>
            <a:chExt cx="5279641" cy="1742234"/>
          </a:xfrm>
        </p:grpSpPr>
        <p:sp>
          <p:nvSpPr>
            <p:cNvPr id="16" name="Rectángulo 15"/>
            <p:cNvSpPr/>
            <p:nvPr/>
          </p:nvSpPr>
          <p:spPr>
            <a:xfrm>
              <a:off x="838201" y="1644464"/>
              <a:ext cx="3828580" cy="618676"/>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a:lstStyle/>
            <a:p>
              <a:pPr algn="ctr"/>
              <a:r>
                <a:rPr lang="es-MX" sz="2000" dirty="0">
                  <a:solidFill>
                    <a:schemeClr val="bg1"/>
                  </a:solidFill>
                  <a:latin typeface="Arial" panose="020B0604020202020204" pitchFamily="34" charset="0"/>
                  <a:cs typeface="Arial" panose="020B0604020202020204" pitchFamily="34" charset="0"/>
                </a:rPr>
                <a:t>Necesidades Académicas</a:t>
              </a:r>
            </a:p>
          </p:txBody>
        </p:sp>
        <p:sp>
          <p:nvSpPr>
            <p:cNvPr id="14" name="Elipse 13"/>
            <p:cNvSpPr/>
            <p:nvPr/>
          </p:nvSpPr>
          <p:spPr>
            <a:xfrm>
              <a:off x="4582568" y="1446622"/>
              <a:ext cx="1358862" cy="135884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0"/>
            <a:lstStyle/>
            <a:p>
              <a:pPr algn="ctr"/>
              <a:endParaRPr lang="es-MX" sz="1900" b="1" dirty="0">
                <a:solidFill>
                  <a:schemeClr val="tx1">
                    <a:lumMod val="65000"/>
                    <a:lumOff val="35000"/>
                  </a:schemeClr>
                </a:solidFill>
                <a:latin typeface="Arial" panose="020B0604020202020204" pitchFamily="34" charset="0"/>
                <a:cs typeface="Arial" panose="020B0604020202020204" pitchFamily="34" charset="0"/>
              </a:endParaRPr>
            </a:p>
            <a:p>
              <a:pPr algn="ctr"/>
              <a:r>
                <a:rPr lang="es-MX" sz="1900" b="1" dirty="0">
                  <a:solidFill>
                    <a:schemeClr val="tx1">
                      <a:lumMod val="65000"/>
                      <a:lumOff val="35000"/>
                    </a:schemeClr>
                  </a:solidFill>
                  <a:latin typeface="Arial" panose="020B0604020202020204" pitchFamily="34" charset="0"/>
                  <a:cs typeface="Arial" panose="020B0604020202020204" pitchFamily="34" charset="0"/>
                </a:rPr>
                <a:t>ProGEN 1</a:t>
              </a:r>
            </a:p>
          </p:txBody>
        </p:sp>
        <p:sp>
          <p:nvSpPr>
            <p:cNvPr id="6" name="Anillo 5"/>
            <p:cNvSpPr/>
            <p:nvPr/>
          </p:nvSpPr>
          <p:spPr>
            <a:xfrm>
              <a:off x="4375580" y="1253769"/>
              <a:ext cx="1742262" cy="1742234"/>
            </a:xfrm>
            <a:prstGeom prst="donut">
              <a:avLst>
                <a:gd name="adj" fmla="val 11010"/>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sp>
      </p:grpSp>
      <p:sp>
        <p:nvSpPr>
          <p:cNvPr id="21" name="Rectángulo 20"/>
          <p:cNvSpPr/>
          <p:nvPr/>
        </p:nvSpPr>
        <p:spPr>
          <a:xfrm>
            <a:off x="838201" y="2263140"/>
            <a:ext cx="3530078" cy="1801624"/>
          </a:xfrm>
          <a:prstGeom prst="rect">
            <a:avLst/>
          </a:prstGeom>
          <a:solidFill>
            <a:schemeClr val="tx1">
              <a:lumMod val="50000"/>
              <a:lumOff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MX" sz="2000" dirty="0">
              <a:solidFill>
                <a:schemeClr val="bg1"/>
              </a:solidFill>
              <a:latin typeface="Arial" panose="020B0604020202020204" pitchFamily="34" charset="0"/>
              <a:cs typeface="Arial" panose="020B0604020202020204" pitchFamily="34" charset="0"/>
            </a:endParaRP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Movilidad</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Habilitación Docente</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Capacitación</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Certificación</a:t>
            </a:r>
          </a:p>
          <a:p>
            <a:pPr indent="-285750">
              <a:buFont typeface="Arial" panose="020B0604020202020204" pitchFamily="34" charset="0"/>
              <a:buChar char="•"/>
            </a:pPr>
            <a:r>
              <a:rPr lang="es-MX" sz="2000" dirty="0">
                <a:solidFill>
                  <a:schemeClr val="bg1"/>
                </a:solidFill>
                <a:latin typeface="Arial" panose="020B0604020202020204" pitchFamily="34" charset="0"/>
                <a:ea typeface="+mj-ea"/>
                <a:cs typeface="Arial" panose="020B0604020202020204" pitchFamily="34" charset="0"/>
              </a:rPr>
              <a:t>Cuerpos Académicos</a:t>
            </a:r>
          </a:p>
          <a:p>
            <a:pPr marL="285750" indent="-285750" algn="ctr">
              <a:buFont typeface="Arial" panose="020B0604020202020204" pitchFamily="34" charset="0"/>
              <a:buChar char="•"/>
            </a:pPr>
            <a:endParaRPr lang="es-MX" sz="2000" dirty="0">
              <a:solidFill>
                <a:schemeClr val="bg1"/>
              </a:solidFill>
              <a:latin typeface="Arial" panose="020B0604020202020204" pitchFamily="34" charset="0"/>
              <a:cs typeface="Arial" panose="020B0604020202020204" pitchFamily="34" charset="0"/>
            </a:endParaRPr>
          </a:p>
        </p:txBody>
      </p:sp>
      <p:grpSp>
        <p:nvGrpSpPr>
          <p:cNvPr id="25" name="Grupo 24"/>
          <p:cNvGrpSpPr/>
          <p:nvPr/>
        </p:nvGrpSpPr>
        <p:grpSpPr>
          <a:xfrm>
            <a:off x="4375580" y="3601228"/>
            <a:ext cx="6882968" cy="1742234"/>
            <a:chOff x="4375580" y="3601228"/>
            <a:chExt cx="6882968" cy="1742234"/>
          </a:xfrm>
        </p:grpSpPr>
        <p:sp>
          <p:nvSpPr>
            <p:cNvPr id="10" name="Rectángulo 9"/>
            <p:cNvSpPr/>
            <p:nvPr/>
          </p:nvSpPr>
          <p:spPr>
            <a:xfrm>
              <a:off x="5936129" y="4139565"/>
              <a:ext cx="5322419" cy="546453"/>
            </a:xfrm>
            <a:prstGeom prst="rect">
              <a:avLst/>
            </a:prstGeom>
            <a:solidFill>
              <a:srgbClr val="007A33"/>
            </a:solidFill>
          </p:spPr>
          <p:style>
            <a:lnRef idx="1">
              <a:schemeClr val="accent6"/>
            </a:lnRef>
            <a:fillRef idx="3">
              <a:schemeClr val="accent6"/>
            </a:fillRef>
            <a:effectRef idx="2">
              <a:schemeClr val="accent6"/>
            </a:effectRef>
            <a:fontRef idx="minor">
              <a:schemeClr val="lt1"/>
            </a:fontRef>
          </p:style>
          <p:txBody>
            <a:bodyPr/>
            <a:lstStyle/>
            <a:p>
              <a:pPr algn="ctr"/>
              <a:r>
                <a:rPr lang="es-MX" dirty="0">
                  <a:solidFill>
                    <a:schemeClr val="bg1"/>
                  </a:solidFill>
                  <a:latin typeface="Arial" panose="020B0604020202020204" pitchFamily="34" charset="0"/>
                  <a:cs typeface="Arial" panose="020B0604020202020204" pitchFamily="34" charset="0"/>
                </a:rPr>
                <a:t>Necesidades Comunes de Gestión</a:t>
              </a:r>
            </a:p>
            <a:p>
              <a:endParaRPr lang="es-MX" dirty="0"/>
            </a:p>
          </p:txBody>
        </p:sp>
        <p:sp>
          <p:nvSpPr>
            <p:cNvPr id="9" name="Anillo 8"/>
            <p:cNvSpPr/>
            <p:nvPr/>
          </p:nvSpPr>
          <p:spPr>
            <a:xfrm>
              <a:off x="4375580" y="3601228"/>
              <a:ext cx="1742262" cy="1742234"/>
            </a:xfrm>
            <a:prstGeom prst="donut">
              <a:avLst>
                <a:gd name="adj" fmla="val 11010"/>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sp>
        <p:sp>
          <p:nvSpPr>
            <p:cNvPr id="24" name="Elipse 23"/>
            <p:cNvSpPr/>
            <p:nvPr/>
          </p:nvSpPr>
          <p:spPr>
            <a:xfrm>
              <a:off x="4577267" y="3792925"/>
              <a:ext cx="1358862" cy="135884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0" rIns="0"/>
            <a:lstStyle/>
            <a:p>
              <a:pPr algn="ctr"/>
              <a:endParaRPr lang="es-MX" sz="1900" b="1" dirty="0">
                <a:solidFill>
                  <a:schemeClr val="tx1">
                    <a:lumMod val="65000"/>
                    <a:lumOff val="35000"/>
                  </a:schemeClr>
                </a:solidFill>
                <a:latin typeface="Arial" panose="020B0604020202020204" pitchFamily="34" charset="0"/>
                <a:cs typeface="Arial" panose="020B0604020202020204" pitchFamily="34" charset="0"/>
              </a:endParaRPr>
            </a:p>
            <a:p>
              <a:pPr algn="ctr"/>
              <a:r>
                <a:rPr lang="es-MX" sz="1900" b="1" dirty="0">
                  <a:solidFill>
                    <a:schemeClr val="tx1">
                      <a:lumMod val="65000"/>
                      <a:lumOff val="35000"/>
                    </a:schemeClr>
                  </a:solidFill>
                  <a:latin typeface="Arial" panose="020B0604020202020204" pitchFamily="34" charset="0"/>
                  <a:cs typeface="Arial" panose="020B0604020202020204" pitchFamily="34" charset="0"/>
                </a:rPr>
                <a:t>ProGEN 2</a:t>
              </a:r>
            </a:p>
          </p:txBody>
        </p:sp>
      </p:grpSp>
    </p:spTree>
    <p:extLst>
      <p:ext uri="{BB962C8B-B14F-4D97-AF65-F5344CB8AC3E}">
        <p14:creationId xmlns:p14="http://schemas.microsoft.com/office/powerpoint/2010/main" val="26365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433177" y="3821933"/>
            <a:ext cx="502235"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s-MX" dirty="0">
              <a:latin typeface="Arial" panose="020B0604020202020204" pitchFamily="34" charset="0"/>
              <a:cs typeface="Arial" panose="020B0604020202020204" pitchFamily="34" charset="0"/>
            </a:endParaRPr>
          </a:p>
        </p:txBody>
      </p:sp>
      <p:sp>
        <p:nvSpPr>
          <p:cNvPr id="10" name="Rectángulo 9"/>
          <p:cNvSpPr/>
          <p:nvPr/>
        </p:nvSpPr>
        <p:spPr>
          <a:xfrm>
            <a:off x="737419" y="1191783"/>
            <a:ext cx="10370779"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Requisitos para ser beneficiario</a:t>
            </a:r>
          </a:p>
        </p:txBody>
      </p:sp>
      <p:sp>
        <p:nvSpPr>
          <p:cNvPr id="2" name="Rectángulo redondeado 1"/>
          <p:cNvSpPr/>
          <p:nvPr/>
        </p:nvSpPr>
        <p:spPr>
          <a:xfrm>
            <a:off x="1083211" y="1913459"/>
            <a:ext cx="10039055" cy="546907"/>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bg1"/>
                </a:solidFill>
                <a:latin typeface="Arial" panose="020B0604020202020204" pitchFamily="34" charset="0"/>
                <a:cs typeface="Arial" panose="020B0604020202020204" pitchFamily="34" charset="0"/>
              </a:rPr>
              <a:t>1. Ser Escuela Normal pública que oferte los servicios de educación para la formación inicial de maestras y maestros de educación básica…</a:t>
            </a:r>
            <a:endParaRPr lang="es-MX" dirty="0">
              <a:solidFill>
                <a:schemeClr val="bg1"/>
              </a:solidFill>
              <a:latin typeface="Arial" panose="020B0604020202020204" pitchFamily="34" charset="0"/>
              <a:cs typeface="Arial" panose="020B0604020202020204" pitchFamily="34" charset="0"/>
            </a:endParaRPr>
          </a:p>
        </p:txBody>
      </p:sp>
      <p:sp>
        <p:nvSpPr>
          <p:cNvPr id="11" name="Rectángulo redondeado 10"/>
          <p:cNvSpPr/>
          <p:nvPr/>
        </p:nvSpPr>
        <p:spPr>
          <a:xfrm>
            <a:off x="1083211" y="2634227"/>
            <a:ext cx="10039055" cy="406632"/>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bg1"/>
                </a:solidFill>
                <a:latin typeface="Arial" panose="020B0604020202020204" pitchFamily="34" charset="0"/>
                <a:cs typeface="Arial" panose="020B0604020202020204" pitchFamily="34" charset="0"/>
              </a:rPr>
              <a:t>2. Ser AEL o AFSEDF con Escuelas Normales Públicas que oferten los servicios de educación…</a:t>
            </a:r>
            <a:endParaRPr lang="es-MX" dirty="0">
              <a:solidFill>
                <a:schemeClr val="bg1"/>
              </a:solidFill>
              <a:latin typeface="Arial" panose="020B0604020202020204" pitchFamily="34" charset="0"/>
              <a:cs typeface="Arial" panose="020B0604020202020204" pitchFamily="34" charset="0"/>
            </a:endParaRPr>
          </a:p>
        </p:txBody>
      </p:sp>
      <p:sp>
        <p:nvSpPr>
          <p:cNvPr id="13" name="Rectángulo redondeado 12"/>
          <p:cNvSpPr/>
          <p:nvPr/>
        </p:nvSpPr>
        <p:spPr>
          <a:xfrm>
            <a:off x="1083211" y="3232722"/>
            <a:ext cx="10039056" cy="504000"/>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dirty="0">
                <a:solidFill>
                  <a:schemeClr val="bg1"/>
                </a:solidFill>
                <a:latin typeface="Arial" panose="020B0604020202020204" pitchFamily="34" charset="0"/>
                <a:cs typeface="Arial" panose="020B0604020202020204" pitchFamily="34" charset="0"/>
              </a:rPr>
              <a:t>3. Participar en las actividades que se programen, relacionadas con la implementación del programa…</a:t>
            </a:r>
          </a:p>
        </p:txBody>
      </p:sp>
      <p:sp>
        <p:nvSpPr>
          <p:cNvPr id="14" name="Rectángulo redondeado 13"/>
          <p:cNvSpPr/>
          <p:nvPr/>
        </p:nvSpPr>
        <p:spPr>
          <a:xfrm>
            <a:off x="1083211" y="3960873"/>
            <a:ext cx="10039055" cy="546907"/>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bg1"/>
                </a:solidFill>
                <a:latin typeface="Arial" panose="020B0604020202020204" pitchFamily="34" charset="0"/>
                <a:cs typeface="Arial" panose="020B0604020202020204" pitchFamily="34" charset="0"/>
              </a:rPr>
              <a:t>4. Estar al corriente con la entrega de informes trimestrales y los avances técnicos de las metas correspondientes a las etapas anteriores del programa.</a:t>
            </a:r>
            <a:endParaRPr lang="es-MX" dirty="0">
              <a:solidFill>
                <a:schemeClr val="bg1"/>
              </a:solidFill>
              <a:latin typeface="Arial" panose="020B0604020202020204" pitchFamily="34" charset="0"/>
              <a:cs typeface="Arial" panose="020B0604020202020204" pitchFamily="34" charset="0"/>
            </a:endParaRPr>
          </a:p>
        </p:txBody>
      </p:sp>
      <p:sp>
        <p:nvSpPr>
          <p:cNvPr id="15" name="Rectángulo redondeado 14"/>
          <p:cNvSpPr/>
          <p:nvPr/>
        </p:nvSpPr>
        <p:spPr>
          <a:xfrm>
            <a:off x="1083211" y="4716342"/>
            <a:ext cx="10039055" cy="612000"/>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bg1"/>
                </a:solidFill>
                <a:latin typeface="Arial" panose="020B0604020202020204" pitchFamily="34" charset="0"/>
                <a:cs typeface="Arial" panose="020B0604020202020204" pitchFamily="34" charset="0"/>
              </a:rPr>
              <a:t>5. Entregar a la DGESPE el PACTEN, el </a:t>
            </a:r>
            <a:r>
              <a:rPr lang="es-ES" dirty="0" err="1">
                <a:solidFill>
                  <a:schemeClr val="bg1"/>
                </a:solidFill>
                <a:latin typeface="Arial" panose="020B0604020202020204" pitchFamily="34" charset="0"/>
                <a:cs typeface="Arial" panose="020B0604020202020204" pitchFamily="34" charset="0"/>
              </a:rPr>
              <a:t>ProGEN</a:t>
            </a:r>
            <a:r>
              <a:rPr lang="es-ES" dirty="0">
                <a:solidFill>
                  <a:schemeClr val="bg1"/>
                </a:solidFill>
                <a:latin typeface="Arial" panose="020B0604020202020204" pitchFamily="34" charset="0"/>
                <a:cs typeface="Arial" panose="020B0604020202020204" pitchFamily="34" charset="0"/>
              </a:rPr>
              <a:t>, los </a:t>
            </a:r>
            <a:r>
              <a:rPr lang="es-ES" dirty="0" err="1">
                <a:solidFill>
                  <a:schemeClr val="bg1"/>
                </a:solidFill>
                <a:latin typeface="Arial" panose="020B0604020202020204" pitchFamily="34" charset="0"/>
                <a:cs typeface="Arial" panose="020B0604020202020204" pitchFamily="34" charset="0"/>
              </a:rPr>
              <a:t>ProFEN</a:t>
            </a:r>
            <a:r>
              <a:rPr lang="es-ES" dirty="0">
                <a:solidFill>
                  <a:schemeClr val="bg1"/>
                </a:solidFill>
                <a:latin typeface="Arial" panose="020B0604020202020204" pitchFamily="34" charset="0"/>
                <a:cs typeface="Arial" panose="020B0604020202020204" pitchFamily="34" charset="0"/>
              </a:rPr>
              <a:t> y los proyectos integrales correspondientes a la etapa de planeación o adecuación del ejercicio fiscal correspondiente…</a:t>
            </a:r>
            <a:endParaRPr lang="es-MX" dirty="0">
              <a:solidFill>
                <a:schemeClr val="bg1"/>
              </a:solidFill>
              <a:latin typeface="Arial" panose="020B0604020202020204" pitchFamily="34" charset="0"/>
              <a:cs typeface="Arial" panose="020B0604020202020204" pitchFamily="34" charset="0"/>
            </a:endParaRPr>
          </a:p>
        </p:txBody>
      </p:sp>
      <p:sp>
        <p:nvSpPr>
          <p:cNvPr id="16" name="Rectángulo redondeado 15"/>
          <p:cNvSpPr/>
          <p:nvPr/>
        </p:nvSpPr>
        <p:spPr>
          <a:xfrm>
            <a:off x="1083211" y="5457744"/>
            <a:ext cx="10039056" cy="612000"/>
          </a:xfrm>
          <a:prstGeom prst="roundRect">
            <a:avLst/>
          </a:prstGeom>
          <a:solidFill>
            <a:srgbClr val="007A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bg1"/>
                </a:solidFill>
                <a:latin typeface="Arial" panose="020B0604020202020204" pitchFamily="34" charset="0"/>
                <a:cs typeface="Arial" panose="020B0604020202020204" pitchFamily="34" charset="0"/>
              </a:rPr>
              <a:t>6. Haber obtenido dictamen favorable como resultado de la evaluación integral realizada al PACTEN, el </a:t>
            </a:r>
            <a:r>
              <a:rPr lang="es-ES" dirty="0" err="1">
                <a:solidFill>
                  <a:schemeClr val="bg1"/>
                </a:solidFill>
                <a:latin typeface="Arial" panose="020B0604020202020204" pitchFamily="34" charset="0"/>
                <a:cs typeface="Arial" panose="020B0604020202020204" pitchFamily="34" charset="0"/>
              </a:rPr>
              <a:t>ProGEN</a:t>
            </a:r>
            <a:r>
              <a:rPr lang="es-ES" dirty="0">
                <a:solidFill>
                  <a:schemeClr val="bg1"/>
                </a:solidFill>
                <a:latin typeface="Arial" panose="020B0604020202020204" pitchFamily="34" charset="0"/>
                <a:cs typeface="Arial" panose="020B0604020202020204" pitchFamily="34" charset="0"/>
              </a:rPr>
              <a:t> y los </a:t>
            </a:r>
            <a:r>
              <a:rPr lang="es-ES" dirty="0" err="1">
                <a:solidFill>
                  <a:schemeClr val="bg1"/>
                </a:solidFill>
                <a:latin typeface="Arial" panose="020B0604020202020204" pitchFamily="34" charset="0"/>
                <a:cs typeface="Arial" panose="020B0604020202020204" pitchFamily="34" charset="0"/>
              </a:rPr>
              <a:t>ProFEN</a:t>
            </a:r>
            <a:r>
              <a:rPr lang="es-ES" dirty="0">
                <a:solidFill>
                  <a:schemeClr val="bg1"/>
                </a:solidFill>
                <a:latin typeface="Arial" panose="020B0604020202020204" pitchFamily="34" charset="0"/>
                <a:cs typeface="Arial" panose="020B0604020202020204" pitchFamily="34" charset="0"/>
              </a:rPr>
              <a:t>.</a:t>
            </a:r>
            <a:endParaRPr lang="es-MX"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72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1" grpId="0" animBg="1"/>
      <p:bldP spid="13" grpId="0" animBg="1"/>
      <p:bldP spid="14" grpId="0" animBg="1"/>
      <p:bldP spid="15" grpId="0" animBg="1"/>
      <p:bldP spid="1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07923" y="730354"/>
            <a:ext cx="10328215" cy="1325562"/>
          </a:xfrm>
        </p:spPr>
        <p:txBody>
          <a:bodyPr>
            <a:norm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Captura de Proyectos Integrales en </a:t>
            </a:r>
            <a:r>
              <a:rPr lang="es-MX" sz="3600" dirty="0" err="1">
                <a:solidFill>
                  <a:schemeClr val="tx1">
                    <a:lumMod val="75000"/>
                    <a:lumOff val="25000"/>
                  </a:schemeClr>
                </a:solidFill>
                <a:latin typeface="Arial" panose="020B0604020202020204" pitchFamily="34" charset="0"/>
                <a:cs typeface="Arial" panose="020B0604020202020204" pitchFamily="34" charset="0"/>
              </a:rPr>
              <a:t>SCAPI</a:t>
            </a:r>
            <a:endParaRPr lang="es-MX"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4294967295"/>
          </p:nvPr>
        </p:nvSpPr>
        <p:spPr>
          <a:xfrm>
            <a:off x="354381" y="4207216"/>
            <a:ext cx="11268602" cy="2406294"/>
          </a:xfrm>
        </p:spPr>
        <p:txBody>
          <a:bodyPr numCol="2">
            <a:noAutofit/>
          </a:bodyPr>
          <a:lstStyle/>
          <a:p>
            <a:pPr marL="0">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Nombre</a:t>
            </a:r>
          </a:p>
          <a:p>
            <a:pPr marL="0">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Responsable</a:t>
            </a:r>
          </a:p>
          <a:p>
            <a:pPr marL="0">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Objetivo General</a:t>
            </a:r>
          </a:p>
          <a:p>
            <a:pPr marL="0">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Objetivos Particulares que incluyen: tipo, subtipo y justificación.</a:t>
            </a:r>
          </a:p>
          <a:p>
            <a:pPr marL="442913" indent="-257175">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Metas: unidad de medida, tipo de beneficiarios y número de beneficiarios</a:t>
            </a:r>
          </a:p>
          <a:p>
            <a:pPr marL="442913" indent="-257175">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Acciones Calendarizadas</a:t>
            </a:r>
          </a:p>
          <a:p>
            <a:pPr marL="442913" indent="-257175">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Justificación</a:t>
            </a:r>
          </a:p>
          <a:p>
            <a:pPr marL="442913" indent="-257175">
              <a:lnSpc>
                <a:spcPct val="100000"/>
              </a:lnSpc>
            </a:pPr>
            <a:r>
              <a:rPr lang="es-MX" sz="2200" dirty="0">
                <a:solidFill>
                  <a:schemeClr val="tx1">
                    <a:lumMod val="75000"/>
                    <a:lumOff val="25000"/>
                  </a:schemeClr>
                </a:solidFill>
                <a:latin typeface="Arial" panose="020B0604020202020204" pitchFamily="34" charset="0"/>
                <a:ea typeface="+mj-ea"/>
                <a:cs typeface="Arial" panose="020B0604020202020204" pitchFamily="34" charset="0"/>
              </a:rPr>
              <a:t>Rubros de Gasto</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8127" t="14021" r="19856" b="32546"/>
          <a:stretch/>
        </p:blipFill>
        <p:spPr>
          <a:xfrm>
            <a:off x="3534863" y="1607144"/>
            <a:ext cx="4907638" cy="2600072"/>
          </a:xfrm>
          <a:prstGeom prst="rect">
            <a:avLst/>
          </a:prstGeom>
          <a:ln>
            <a:noFill/>
          </a:ln>
          <a:effectLst>
            <a:softEdge rad="112500"/>
          </a:effectLst>
        </p:spPr>
      </p:pic>
    </p:spTree>
    <p:extLst>
      <p:ext uri="{BB962C8B-B14F-4D97-AF65-F5344CB8AC3E}">
        <p14:creationId xmlns:p14="http://schemas.microsoft.com/office/powerpoint/2010/main" val="7807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5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5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5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5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5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37E82F-C7E8-4E5B-B1E8-164089780088}"/>
              </a:ext>
            </a:extLst>
          </p:cNvPr>
          <p:cNvSpPr txBox="1"/>
          <p:nvPr/>
        </p:nvSpPr>
        <p:spPr>
          <a:xfrm>
            <a:off x="381819" y="2721568"/>
            <a:ext cx="3731342" cy="1200329"/>
          </a:xfrm>
          <a:prstGeom prst="rect">
            <a:avLst/>
          </a:prstGeom>
          <a:noFill/>
        </p:spPr>
        <p:txBody>
          <a:bodyPr wrap="square" rtlCol="0">
            <a:spAutoFit/>
          </a:body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Conceptos de gasto</a:t>
            </a:r>
          </a:p>
        </p:txBody>
      </p:sp>
      <p:grpSp>
        <p:nvGrpSpPr>
          <p:cNvPr id="3" name="Grupo 2"/>
          <p:cNvGrpSpPr/>
          <p:nvPr/>
        </p:nvGrpSpPr>
        <p:grpSpPr>
          <a:xfrm>
            <a:off x="5913191" y="1618046"/>
            <a:ext cx="4895120" cy="2207044"/>
            <a:chOff x="5913191" y="1618046"/>
            <a:chExt cx="4895120" cy="2207044"/>
          </a:xfrm>
        </p:grpSpPr>
        <p:sp>
          <p:nvSpPr>
            <p:cNvPr id="19" name="Pentágono 18"/>
            <p:cNvSpPr/>
            <p:nvPr/>
          </p:nvSpPr>
          <p:spPr>
            <a:xfrm rot="10800000">
              <a:off x="5913191" y="1618046"/>
              <a:ext cx="4895120" cy="2207044"/>
            </a:xfrm>
            <a:prstGeom prst="homePlate">
              <a:avLst/>
            </a:prstGeom>
            <a:solidFill>
              <a:srgbClr val="BA0C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rgbClr r="0" g="0" b="0"/>
            </a:lnRef>
            <a:fillRef idx="1">
              <a:scrgbClr r="0" g="0" b="0"/>
            </a:fillRef>
            <a:effectRef idx="1">
              <a:scrgbClr r="0" g="0" b="0"/>
            </a:effectRef>
            <a:fontRef idx="minor">
              <a:schemeClr val="lt1"/>
            </a:fontRef>
          </p:style>
        </p:sp>
        <p:sp>
          <p:nvSpPr>
            <p:cNvPr id="20" name="Pentágono 4"/>
            <p:cNvSpPr/>
            <p:nvPr/>
          </p:nvSpPr>
          <p:spPr>
            <a:xfrm>
              <a:off x="6439943" y="1618046"/>
              <a:ext cx="4343359" cy="2207044"/>
            </a:xfrm>
            <a:prstGeom prst="rect">
              <a:avLst/>
            </a:prstGeom>
            <a:scene3d>
              <a:camera prst="orthographicFront">
                <a:rot lat="0" lon="0" rev="0"/>
              </a:camera>
              <a:lightRig rig="contrasting" dir="t">
                <a:rot lat="0" lon="0" rev="1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89018" tIns="91440" rIns="170688" bIns="91440" numCol="1" spcCol="1270" anchor="t" anchorCtr="0">
              <a:noAutofit/>
            </a:bodyPr>
            <a:lstStyle/>
            <a:p>
              <a:pPr lvl="0" algn="l" defTabSz="1066800">
                <a:lnSpc>
                  <a:spcPct val="90000"/>
                </a:lnSpc>
                <a:spcBef>
                  <a:spcPct val="0"/>
                </a:spcBef>
                <a:spcAft>
                  <a:spcPct val="35000"/>
                </a:spcAft>
              </a:pPr>
              <a:r>
                <a:rPr lang="es-MX" sz="2400" b="1" kern="1200" dirty="0">
                  <a:latin typeface="Arial" panose="020B0604020202020204" pitchFamily="34" charset="0"/>
                  <a:cs typeface="Arial" panose="020B0604020202020204" pitchFamily="34" charset="0"/>
                </a:rPr>
                <a:t>Infraestructura física</a:t>
              </a:r>
              <a:endParaRPr lang="es-ES" sz="2400" b="1"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Construcción</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Remodelación</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Mantenimiento</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Equipamiento</a:t>
              </a:r>
              <a:endParaRPr lang="es-MX" sz="17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Mobiliario</a:t>
              </a:r>
            </a:p>
            <a:p>
              <a:pPr marL="228600" lvl="1" indent="-228600" algn="l" defTabSz="889000">
                <a:lnSpc>
                  <a:spcPct val="90000"/>
                </a:lnSpc>
                <a:spcBef>
                  <a:spcPct val="0"/>
                </a:spcBef>
                <a:spcAft>
                  <a:spcPct val="15000"/>
                </a:spcAft>
                <a:buChar char="••"/>
              </a:pPr>
              <a:endParaRPr lang="es-MX"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 </a:t>
              </a:r>
            </a:p>
          </p:txBody>
        </p:sp>
      </p:grpSp>
      <p:sp>
        <p:nvSpPr>
          <p:cNvPr id="14" name="Elipse 13" descr="Edificio"/>
          <p:cNvSpPr/>
          <p:nvPr/>
        </p:nvSpPr>
        <p:spPr>
          <a:xfrm>
            <a:off x="4618651" y="1856135"/>
            <a:ext cx="1689230" cy="1551188"/>
          </a:xfrm>
          <a:prstGeom prst="ellipse">
            <a:avLst/>
          </a:prstGeom>
          <a:blipFill>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3">
            <a:scrgbClr r="0" g="0" b="0"/>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913191" y="4359200"/>
            <a:ext cx="4895120" cy="1889284"/>
            <a:chOff x="5913191" y="4359200"/>
            <a:chExt cx="4895120" cy="1889284"/>
          </a:xfrm>
        </p:grpSpPr>
        <p:sp>
          <p:nvSpPr>
            <p:cNvPr id="17" name="Pentágono 16"/>
            <p:cNvSpPr/>
            <p:nvPr/>
          </p:nvSpPr>
          <p:spPr>
            <a:xfrm rot="10800000">
              <a:off x="5913191" y="4359200"/>
              <a:ext cx="4895120" cy="1789268"/>
            </a:xfrm>
            <a:prstGeom prst="homePlate">
              <a:avLst/>
            </a:prstGeom>
            <a:solidFill>
              <a:srgbClr val="BA0C2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rgbClr r="0" g="0" b="0"/>
            </a:lnRef>
            <a:fillRef idx="1">
              <a:scrgbClr r="0" g="0" b="0"/>
            </a:fillRef>
            <a:effectRef idx="1">
              <a:scrgbClr r="0" g="0" b="0"/>
            </a:effectRef>
            <a:fontRef idx="minor">
              <a:schemeClr val="lt1"/>
            </a:fontRef>
          </p:style>
        </p:sp>
        <p:sp>
          <p:nvSpPr>
            <p:cNvPr id="18" name="Pentágono 7"/>
            <p:cNvSpPr/>
            <p:nvPr/>
          </p:nvSpPr>
          <p:spPr>
            <a:xfrm>
              <a:off x="6360508" y="4459216"/>
              <a:ext cx="4447803" cy="1789268"/>
            </a:xfrm>
            <a:prstGeom prst="rect">
              <a:avLst/>
            </a:prstGeom>
            <a:scene3d>
              <a:camera prst="orthographicFront">
                <a:rot lat="0" lon="0" rev="0"/>
              </a:camera>
              <a:lightRig rig="contrasting" dir="t">
                <a:rot lat="0" lon="0" rev="1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89018" tIns="76200" rIns="142240" bIns="76200" numCol="1" spcCol="1270" anchor="t" anchorCtr="0">
              <a:noAutofit/>
            </a:bodyPr>
            <a:lstStyle/>
            <a:p>
              <a:pPr lvl="0" algn="ctr" defTabSz="1066800">
                <a:lnSpc>
                  <a:spcPct val="90000"/>
                </a:lnSpc>
                <a:spcBef>
                  <a:spcPct val="0"/>
                </a:spcBef>
                <a:spcAft>
                  <a:spcPct val="35000"/>
                </a:spcAft>
              </a:pPr>
              <a:r>
                <a:rPr lang="es-ES" sz="2400" b="1" kern="1200" dirty="0">
                  <a:latin typeface="Arial" panose="020B0604020202020204" pitchFamily="34" charset="0"/>
                  <a:cs typeface="Arial" panose="020B0604020202020204" pitchFamily="34" charset="0"/>
                </a:rPr>
                <a:t>Desarrollo académico</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Acervos bibliográficos</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Servicios personales</a:t>
              </a:r>
            </a:p>
            <a:p>
              <a:pPr marL="228600" lvl="1" indent="-228600" algn="l" defTabSz="889000">
                <a:lnSpc>
                  <a:spcPct val="90000"/>
                </a:lnSpc>
                <a:spcBef>
                  <a:spcPct val="0"/>
                </a:spcBef>
                <a:spcAft>
                  <a:spcPct val="15000"/>
                </a:spcAft>
                <a:buChar char="••"/>
              </a:pPr>
              <a:r>
                <a:rPr lang="es-MX" sz="2000" kern="1200" dirty="0">
                  <a:latin typeface="Arial" panose="020B0604020202020204" pitchFamily="34" charset="0"/>
                  <a:cs typeface="Arial" panose="020B0604020202020204" pitchFamily="34" charset="0"/>
                </a:rPr>
                <a:t>Insumos consumibles</a:t>
              </a:r>
            </a:p>
            <a:p>
              <a:pPr marL="171450" lvl="1" indent="-171450" algn="l" defTabSz="844550">
                <a:lnSpc>
                  <a:spcPct val="90000"/>
                </a:lnSpc>
                <a:spcBef>
                  <a:spcPct val="0"/>
                </a:spcBef>
                <a:spcAft>
                  <a:spcPct val="15000"/>
                </a:spcAft>
                <a:buChar char="••"/>
              </a:pPr>
              <a:endParaRPr lang="es-ES" sz="1900" kern="1200" dirty="0">
                <a:latin typeface="Arial" panose="020B0604020202020204" pitchFamily="34" charset="0"/>
                <a:cs typeface="Arial" panose="020B0604020202020204" pitchFamily="34" charset="0"/>
              </a:endParaRPr>
            </a:p>
          </p:txBody>
        </p:sp>
      </p:grpSp>
      <p:sp>
        <p:nvSpPr>
          <p:cNvPr id="16" name="Elipse 15" descr="Niños"/>
          <p:cNvSpPr/>
          <p:nvPr/>
        </p:nvSpPr>
        <p:spPr>
          <a:xfrm>
            <a:off x="4441214" y="4329767"/>
            <a:ext cx="1789268" cy="1789268"/>
          </a:xfrm>
          <a:prstGeom prst="ellipse">
            <a:avLst/>
          </a:prstGeom>
          <a: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3">
            <a:scrgbClr r="0" g="0" b="0"/>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523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anim calcmode="lin" valueType="num">
                                      <p:cBhvr>
                                        <p:cTn id="24" dur="250" fill="hold"/>
                                        <p:tgtEl>
                                          <p:spTgt spid="21"/>
                                        </p:tgtEl>
                                        <p:attrNameLst>
                                          <p:attrName>ppt_x</p:attrName>
                                        </p:attrNameLst>
                                      </p:cBhvr>
                                      <p:tavLst>
                                        <p:tav tm="0">
                                          <p:val>
                                            <p:strVal val="#ppt_x"/>
                                          </p:val>
                                        </p:tav>
                                        <p:tav tm="100000">
                                          <p:val>
                                            <p:strVal val="#ppt_x"/>
                                          </p:val>
                                        </p:tav>
                                      </p:tavLst>
                                    </p:anim>
                                    <p:anim calcmode="lin" valueType="num">
                                      <p:cBhvr>
                                        <p:cTn id="25" dur="25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250"/>
                            </p:stCondLst>
                            <p:childTnLst>
                              <p:par>
                                <p:cTn id="27" presetID="6"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DE4433-8CA2-40D0-974D-E40D7543425F}"/>
              </a:ext>
            </a:extLst>
          </p:cNvPr>
          <p:cNvSpPr/>
          <p:nvPr/>
        </p:nvSpPr>
        <p:spPr>
          <a:xfrm>
            <a:off x="957262" y="2746980"/>
            <a:ext cx="10372726" cy="1475404"/>
          </a:xfrm>
          <a:prstGeom prst="rect">
            <a:avLst/>
          </a:prstGeom>
        </p:spPr>
        <p:txBody>
          <a:bodyPr wrap="square">
            <a:spAutoFit/>
          </a:bodyPr>
          <a:lstStyle/>
          <a:p>
            <a:pPr marL="457200" algn="just">
              <a:lnSpc>
                <a:spcPct val="107000"/>
              </a:lnSpc>
              <a:spcAft>
                <a:spcPts val="800"/>
              </a:spcAft>
            </a:pPr>
            <a:r>
              <a:rPr lang="es-MX" sz="2800" dirty="0">
                <a:solidFill>
                  <a:schemeClr val="tx1">
                    <a:lumMod val="75000"/>
                    <a:lumOff val="25000"/>
                  </a:schemeClr>
                </a:solidFill>
                <a:latin typeface="Arial" panose="020B0604020202020204" pitchFamily="34" charset="0"/>
                <a:ea typeface="+mj-ea"/>
                <a:cs typeface="Arial" panose="020B0604020202020204" pitchFamily="34" charset="0"/>
              </a:rPr>
              <a:t>El nuevo sistema de captura, se encargará de hacer la numeración de objetivos, metas y acciones, por lo tanto no se requiere que se enumere en la captura.</a:t>
            </a:r>
          </a:p>
        </p:txBody>
      </p:sp>
    </p:spTree>
    <p:extLst>
      <p:ext uri="{BB962C8B-B14F-4D97-AF65-F5344CB8AC3E}">
        <p14:creationId xmlns:p14="http://schemas.microsoft.com/office/powerpoint/2010/main" val="332014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70155" y="961142"/>
            <a:ext cx="10166475" cy="1325562"/>
          </a:xfrm>
        </p:spPr>
        <p:txBody>
          <a:bodyPr>
            <a:norm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Objetivo General </a:t>
            </a:r>
          </a:p>
        </p:txBody>
      </p:sp>
      <p:sp>
        <p:nvSpPr>
          <p:cNvPr id="3" name="Marcador de contenido 2"/>
          <p:cNvSpPr>
            <a:spLocks noGrp="1"/>
          </p:cNvSpPr>
          <p:nvPr>
            <p:ph idx="4294967295"/>
          </p:nvPr>
        </p:nvSpPr>
        <p:spPr>
          <a:xfrm>
            <a:off x="1092530" y="2343851"/>
            <a:ext cx="10515600" cy="2620962"/>
          </a:xfrm>
        </p:spPr>
        <p:txBody>
          <a:bodyPr>
            <a:noAutofit/>
          </a:bodyPr>
          <a:lstStyle/>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Acercar el cumplimiento de la visión en un corto o mediano plazo</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Mantener las fortalezas</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Dar respuesta a la áreas de oportunidad de la entidad y las EN</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Cerrar brechas de calidad educativa</a:t>
            </a:r>
          </a:p>
          <a:p>
            <a:pPr marL="0" lvl="0">
              <a:lnSpc>
                <a:spcPct val="150000"/>
              </a:lnSpc>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Desarrollar actividades de gestión</a:t>
            </a:r>
          </a:p>
          <a:p>
            <a:pPr marL="0" indent="0">
              <a:buNone/>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4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929477" y="1005186"/>
            <a:ext cx="9535952" cy="833024"/>
          </a:xfrm>
        </p:spPr>
        <p:txBody>
          <a:bodyPr>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Temas Prioritarios</a:t>
            </a:r>
          </a:p>
        </p:txBody>
      </p:sp>
      <p:sp>
        <p:nvSpPr>
          <p:cNvPr id="3" name="CuadroTexto 2"/>
          <p:cNvSpPr txBox="1"/>
          <p:nvPr/>
        </p:nvSpPr>
        <p:spPr>
          <a:xfrm>
            <a:off x="929477" y="2180273"/>
            <a:ext cx="4540173" cy="334784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lvl="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Cuerpos Académicos </a:t>
            </a:r>
          </a:p>
          <a:p>
            <a:pPr marL="285750" lvl="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Evaluación </a:t>
            </a:r>
          </a:p>
          <a:p>
            <a:pPr marL="285750" lvl="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Procesos administrativos </a:t>
            </a:r>
          </a:p>
          <a:p>
            <a:pPr marL="285750" lvl="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Movilidad académica</a:t>
            </a:r>
          </a:p>
          <a:p>
            <a:pPr marL="285750" lvl="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Habilitación docente</a:t>
            </a:r>
          </a:p>
          <a:p>
            <a:pPr marL="285750" indent="-285750">
              <a:lnSpc>
                <a:spcPct val="150000"/>
              </a:lnSpc>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Capacitación y Certificación</a:t>
            </a:r>
          </a:p>
        </p:txBody>
      </p:sp>
      <p:sp>
        <p:nvSpPr>
          <p:cNvPr id="9" name="Rectángulo 8"/>
          <p:cNvSpPr/>
          <p:nvPr/>
        </p:nvSpPr>
        <p:spPr>
          <a:xfrm>
            <a:off x="5657823" y="2362253"/>
            <a:ext cx="6096000" cy="33478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285750" lvl="0" indent="-285750">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Programas de seguimiento a egresados, tutorías y asesorías</a:t>
            </a:r>
          </a:p>
          <a:p>
            <a:pPr marL="285750" lvl="0" indent="-285750">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Construcción, remodelación y mantenimiento de la capacidad física </a:t>
            </a:r>
          </a:p>
          <a:p>
            <a:pPr marL="285750" lvl="0" indent="-285750">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Fortalecimiento de la tecnología</a:t>
            </a:r>
          </a:p>
          <a:p>
            <a:pPr marL="285750" lvl="0" indent="-285750">
              <a:lnSpc>
                <a:spcPct val="150000"/>
              </a:lnSpc>
              <a:spcAft>
                <a:spcPts val="0"/>
              </a:spcAf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mj-ea"/>
                <a:cs typeface="Arial" panose="020B0604020202020204" pitchFamily="34" charset="0"/>
              </a:rPr>
              <a:t>Adquisición de mobiliario y equipo</a:t>
            </a:r>
          </a:p>
        </p:txBody>
      </p:sp>
    </p:spTree>
    <p:extLst>
      <p:ext uri="{BB962C8B-B14F-4D97-AF65-F5344CB8AC3E}">
        <p14:creationId xmlns:p14="http://schemas.microsoft.com/office/powerpoint/2010/main" val="21785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5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25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25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2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07923" y="1027906"/>
            <a:ext cx="9504238" cy="1325563"/>
          </a:xfrm>
        </p:spPr>
        <p:txBody>
          <a:bodyPr vert="horz" lIns="91440" tIns="45720" rIns="91440" bIns="45720" rtlCol="0" anchor="ctr">
            <a:norm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Temas Prioritarios</a:t>
            </a:r>
          </a:p>
        </p:txBody>
      </p:sp>
      <p:graphicFrame>
        <p:nvGraphicFramePr>
          <p:cNvPr id="4" name="Diagrama 3"/>
          <p:cNvGraphicFramePr/>
          <p:nvPr>
            <p:extLst>
              <p:ext uri="{D42A27DB-BD31-4B8C-83A1-F6EECF244321}">
                <p14:modId xmlns:p14="http://schemas.microsoft.com/office/powerpoint/2010/main" val="949102562"/>
              </p:ext>
            </p:extLst>
          </p:nvPr>
        </p:nvGraphicFramePr>
        <p:xfrm>
          <a:off x="1163320" y="1690688"/>
          <a:ext cx="10792460" cy="471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1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00075" y="1293812"/>
            <a:ext cx="10515600" cy="743404"/>
          </a:xfrm>
          <a:prstGeom prst="rect">
            <a:avLst/>
          </a:prstGeom>
        </p:spPr>
        <p:txBody>
          <a:bodyPr vert="horz" lIns="91440" tIns="45720" rIns="91440" bIns="45720" rtlCol="0" anchor="ctr">
            <a:normAutofit/>
          </a:bodyPr>
          <a:lstStyle>
            <a:lvl1pPr algn="ctr">
              <a:lnSpc>
                <a:spcPct val="90000"/>
              </a:lnSpc>
              <a:spcBef>
                <a:spcPct val="0"/>
              </a:spcBef>
              <a:buNone/>
              <a:defRPr sz="360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l"/>
            <a:r>
              <a:rPr lang="es-MX" dirty="0"/>
              <a:t>Tabla de Justificación</a:t>
            </a:r>
          </a:p>
        </p:txBody>
      </p:sp>
      <p:sp>
        <p:nvSpPr>
          <p:cNvPr id="3" name="CuadroTexto 2">
            <a:extLst>
              <a:ext uri="{FF2B5EF4-FFF2-40B4-BE49-F238E27FC236}">
                <a16:creationId xmlns:a16="http://schemas.microsoft.com/office/drawing/2014/main" id="{835B0A10-96A5-4E98-BC69-BA6223F1656F}"/>
              </a:ext>
            </a:extLst>
          </p:cNvPr>
          <p:cNvSpPr txBox="1"/>
          <p:nvPr/>
        </p:nvSpPr>
        <p:spPr>
          <a:xfrm>
            <a:off x="1872123" y="2269408"/>
            <a:ext cx="9243552" cy="3785652"/>
          </a:xfrm>
          <a:prstGeom prst="rect">
            <a:avLst/>
          </a:prstGeom>
          <a:noFill/>
        </p:spPr>
        <p:txBody>
          <a:bodyPr wrap="square" rtlCol="0">
            <a:spAutoFit/>
          </a:bodyPr>
          <a:lstStyle/>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Intercambios académicos</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Asistencia de docentes a congresos o similares</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Asistencia de estudiantes a congresos o similares</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Cursos </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Estancias </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Eventos académicos en la EN </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Suscripciones a revistas</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Movilidad Nacional o Internacional</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Equipamiento </a:t>
            </a:r>
          </a:p>
          <a:p>
            <a:pPr marL="285750" indent="-285750">
              <a:buFont typeface="Arial" panose="020B0604020202020204" pitchFamily="34" charset="0"/>
              <a:buChar char="•"/>
            </a:pPr>
            <a:r>
              <a:rPr lang="es-MX" sz="2400" dirty="0">
                <a:solidFill>
                  <a:schemeClr val="tx1">
                    <a:lumMod val="85000"/>
                    <a:lumOff val="15000"/>
                  </a:schemeClr>
                </a:solidFill>
                <a:latin typeface="Arial" panose="020B0604020202020204" pitchFamily="34" charset="0"/>
                <a:cs typeface="Arial" panose="020B0604020202020204" pitchFamily="34" charset="0"/>
              </a:rPr>
              <a:t>Conectividad</a:t>
            </a:r>
          </a:p>
        </p:txBody>
      </p:sp>
    </p:spTree>
    <p:extLst>
      <p:ext uri="{BB962C8B-B14F-4D97-AF65-F5344CB8AC3E}">
        <p14:creationId xmlns:p14="http://schemas.microsoft.com/office/powerpoint/2010/main" val="19418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anim calcmode="lin" valueType="num">
                                      <p:cBhvr>
                                        <p:cTn id="2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50"/>
                                        <p:tgtEl>
                                          <p:spTgt spid="3">
                                            <p:txEl>
                                              <p:pRg st="3" end="3"/>
                                            </p:txEl>
                                          </p:spTgt>
                                        </p:tgtEl>
                                      </p:cBhvr>
                                    </p:animEffect>
                                    <p:anim calcmode="lin" valueType="num">
                                      <p:cBhvr>
                                        <p:cTn id="34"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50"/>
                                        <p:tgtEl>
                                          <p:spTgt spid="3">
                                            <p:txEl>
                                              <p:pRg st="4" end="4"/>
                                            </p:txEl>
                                          </p:spTgt>
                                        </p:tgtEl>
                                      </p:cBhvr>
                                    </p:animEffect>
                                    <p:anim calcmode="lin" valueType="num">
                                      <p:cBhvr>
                                        <p:cTn id="4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50"/>
                                        <p:tgtEl>
                                          <p:spTgt spid="3">
                                            <p:txEl>
                                              <p:pRg st="5" end="5"/>
                                            </p:txEl>
                                          </p:spTgt>
                                        </p:tgtEl>
                                      </p:cBhvr>
                                    </p:animEffect>
                                    <p:anim calcmode="lin" valueType="num">
                                      <p:cBhvr>
                                        <p:cTn id="4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50"/>
                                        <p:tgtEl>
                                          <p:spTgt spid="3">
                                            <p:txEl>
                                              <p:pRg st="6" end="6"/>
                                            </p:txEl>
                                          </p:spTgt>
                                        </p:tgtEl>
                                      </p:cBhvr>
                                    </p:animEffect>
                                    <p:anim calcmode="lin" valueType="num">
                                      <p:cBhvr>
                                        <p:cTn id="55"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50"/>
                                        <p:tgtEl>
                                          <p:spTgt spid="3">
                                            <p:txEl>
                                              <p:pRg st="7" end="7"/>
                                            </p:txEl>
                                          </p:spTgt>
                                        </p:tgtEl>
                                      </p:cBhvr>
                                    </p:animEffect>
                                    <p:anim calcmode="lin" valueType="num">
                                      <p:cBhvr>
                                        <p:cTn id="62"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50"/>
                                        <p:tgtEl>
                                          <p:spTgt spid="3">
                                            <p:txEl>
                                              <p:pRg st="8" end="8"/>
                                            </p:txEl>
                                          </p:spTgt>
                                        </p:tgtEl>
                                      </p:cBhvr>
                                    </p:animEffect>
                                    <p:anim calcmode="lin" valueType="num">
                                      <p:cBhvr>
                                        <p:cTn id="69"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50"/>
                                        <p:tgtEl>
                                          <p:spTgt spid="3">
                                            <p:txEl>
                                              <p:pRg st="9" end="9"/>
                                            </p:txEl>
                                          </p:spTgt>
                                        </p:tgtEl>
                                      </p:cBhvr>
                                    </p:animEffect>
                                    <p:anim calcmode="lin" valueType="num">
                                      <p:cBhvr>
                                        <p:cTn id="76"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31371" y="957262"/>
            <a:ext cx="10515600" cy="1325563"/>
          </a:xfrm>
          <a:prstGeom prst="rect">
            <a:avLst/>
          </a:prstGeom>
        </p:spPr>
        <p:txBody>
          <a:bodyPr vert="horz" lIns="91440" tIns="45720" rIns="91440" bIns="45720" rtlCol="0" anchor="ctr">
            <a:normAutofit/>
          </a:bodyPr>
          <a:lstStyle>
            <a:defPPr>
              <a:defRPr lang="es-MX"/>
            </a:defPPr>
            <a:lvl1pPr algn="ctr">
              <a:lnSpc>
                <a:spcPct val="90000"/>
              </a:lnSpc>
              <a:spcBef>
                <a:spcPct val="0"/>
              </a:spcBef>
              <a:buNone/>
              <a:defRPr sz="360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l"/>
            <a:r>
              <a:rPr lang="es-MX" dirty="0"/>
              <a:t>Actividad</a:t>
            </a:r>
          </a:p>
        </p:txBody>
      </p:sp>
      <p:sp>
        <p:nvSpPr>
          <p:cNvPr id="5" name="Marcador de contenido 2"/>
          <p:cNvSpPr txBox="1">
            <a:spLocks/>
          </p:cNvSpPr>
          <p:nvPr/>
        </p:nvSpPr>
        <p:spPr>
          <a:xfrm>
            <a:off x="955617" y="2730551"/>
            <a:ext cx="10515600" cy="1225550"/>
          </a:xfrm>
          <a:prstGeom prst="rect">
            <a:avLst/>
          </a:prstGeom>
        </p:spPr>
        <p:txBody>
          <a:bodyPr vert="horz" lIns="91440" tIns="45720" rIns="91440" bIns="45720" rtlCol="0" anchor="ctr">
            <a:normAutofit/>
          </a:bodyPr>
          <a:lstStyle>
            <a:defPPr>
              <a:defRPr lang="es-MX"/>
            </a:defPPr>
            <a:lvl1pPr algn="ctr">
              <a:lnSpc>
                <a:spcPct val="90000"/>
              </a:lnSpc>
              <a:spcBef>
                <a:spcPct val="0"/>
              </a:spcBef>
              <a:buNone/>
              <a:defRPr sz="36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2400" dirty="0"/>
              <a:t>Analizar la pertinencia, consistencia y viabilidad de todos los elementos</a:t>
            </a:r>
          </a:p>
          <a:p>
            <a:endParaRPr lang="es-MX"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773" y="4199148"/>
            <a:ext cx="2754665" cy="1855474"/>
          </a:xfrm>
          <a:prstGeom prst="rect">
            <a:avLst/>
          </a:prstGeom>
        </p:spPr>
      </p:pic>
    </p:spTree>
    <p:extLst>
      <p:ext uri="{BB962C8B-B14F-4D97-AF65-F5344CB8AC3E}">
        <p14:creationId xmlns:p14="http://schemas.microsoft.com/office/powerpoint/2010/main" val="42398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AC676AB-13B3-4F7E-800F-A08D4B8DC918}"/>
              </a:ext>
            </a:extLst>
          </p:cNvPr>
          <p:cNvGraphicFramePr>
            <a:graphicFrameLocks noGrp="1"/>
          </p:cNvGraphicFramePr>
          <p:nvPr>
            <p:extLst>
              <p:ext uri="{D42A27DB-BD31-4B8C-83A1-F6EECF244321}">
                <p14:modId xmlns:p14="http://schemas.microsoft.com/office/powerpoint/2010/main" val="1980243775"/>
              </p:ext>
            </p:extLst>
          </p:nvPr>
        </p:nvGraphicFramePr>
        <p:xfrm>
          <a:off x="1243012" y="1891017"/>
          <a:ext cx="9837174" cy="4507739"/>
        </p:xfrm>
        <a:graphic>
          <a:graphicData uri="http://schemas.openxmlformats.org/drawingml/2006/table">
            <a:tbl>
              <a:tblPr firstRow="1" firstCol="1" bandRow="1">
                <a:tableStyleId>{5C22544A-7EE6-4342-B048-85BDC9FD1C3A}</a:tableStyleId>
              </a:tblPr>
              <a:tblGrid>
                <a:gridCol w="3498950">
                  <a:extLst>
                    <a:ext uri="{9D8B030D-6E8A-4147-A177-3AD203B41FA5}">
                      <a16:colId xmlns:a16="http://schemas.microsoft.com/office/drawing/2014/main" val="3665272618"/>
                    </a:ext>
                  </a:extLst>
                </a:gridCol>
                <a:gridCol w="3169112">
                  <a:extLst>
                    <a:ext uri="{9D8B030D-6E8A-4147-A177-3AD203B41FA5}">
                      <a16:colId xmlns:a16="http://schemas.microsoft.com/office/drawing/2014/main" val="3868819128"/>
                    </a:ext>
                  </a:extLst>
                </a:gridCol>
                <a:gridCol w="3169112">
                  <a:extLst>
                    <a:ext uri="{9D8B030D-6E8A-4147-A177-3AD203B41FA5}">
                      <a16:colId xmlns:a16="http://schemas.microsoft.com/office/drawing/2014/main" val="413368197"/>
                    </a:ext>
                  </a:extLst>
                </a:gridCol>
              </a:tblGrid>
              <a:tr h="397329">
                <a:tc gridSpan="3">
                  <a:txBody>
                    <a:bodyPr/>
                    <a:lstStyle/>
                    <a:p>
                      <a:pPr>
                        <a:lnSpc>
                          <a:spcPct val="107000"/>
                        </a:lnSpc>
                        <a:spcAft>
                          <a:spcPts val="0"/>
                        </a:spcAft>
                      </a:pPr>
                      <a:r>
                        <a:rPr lang="es-MX" sz="1400" dirty="0">
                          <a:effectLst/>
                        </a:rPr>
                        <a:t>5.1.5 Habilitar a los 15 docentes en estudios de postgrados (Diplomado, Especialización)</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rgbClr val="007A33"/>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671243"/>
                  </a:ext>
                </a:extLst>
              </a:tr>
              <a:tr h="240542">
                <a:tc>
                  <a:txBody>
                    <a:bodyPr/>
                    <a:lstStyle/>
                    <a:p>
                      <a:pPr algn="ctr">
                        <a:lnSpc>
                          <a:spcPct val="107000"/>
                        </a:lnSpc>
                        <a:spcAft>
                          <a:spcPts val="0"/>
                        </a:spcAft>
                      </a:pPr>
                      <a:r>
                        <a:rPr lang="es-MX" sz="1400" dirty="0">
                          <a:effectLst/>
                        </a:rPr>
                        <a:t>Acción</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rgbClr val="BA0C2F"/>
                    </a:solidFill>
                  </a:tcPr>
                </a:tc>
                <a:tc>
                  <a:txBody>
                    <a:bodyPr/>
                    <a:lstStyle/>
                    <a:p>
                      <a:pPr algn="ctr">
                        <a:lnSpc>
                          <a:spcPct val="107000"/>
                        </a:lnSpc>
                        <a:spcAft>
                          <a:spcPts val="0"/>
                        </a:spcAft>
                      </a:pPr>
                      <a:r>
                        <a:rPr lang="es-MX" sz="1400" dirty="0">
                          <a:solidFill>
                            <a:schemeClr val="bg1"/>
                          </a:solidFill>
                          <a:effectLst/>
                        </a:rPr>
                        <a:t>Rubros de gastos</a:t>
                      </a:r>
                      <a:endParaRPr lang="es-MX" sz="20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solidFill>
                      <a:srgbClr val="BA0C2F"/>
                    </a:solidFill>
                  </a:tcPr>
                </a:tc>
                <a:tc>
                  <a:txBody>
                    <a:bodyPr/>
                    <a:lstStyle/>
                    <a:p>
                      <a:pPr algn="ctr">
                        <a:lnSpc>
                          <a:spcPct val="107000"/>
                        </a:lnSpc>
                        <a:spcAft>
                          <a:spcPts val="0"/>
                        </a:spcAft>
                      </a:pPr>
                      <a:r>
                        <a:rPr lang="es-MX" sz="1400" dirty="0">
                          <a:solidFill>
                            <a:schemeClr val="bg1"/>
                          </a:solidFill>
                          <a:effectLst/>
                        </a:rPr>
                        <a:t>Monto/ Cantidad</a:t>
                      </a:r>
                      <a:endParaRPr lang="es-MX" sz="20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solidFill>
                      <a:srgbClr val="BA0C2F"/>
                    </a:solidFill>
                  </a:tcPr>
                </a:tc>
                <a:extLst>
                  <a:ext uri="{0D108BD9-81ED-4DB2-BD59-A6C34878D82A}">
                    <a16:rowId xmlns:a16="http://schemas.microsoft.com/office/drawing/2014/main" val="3181273432"/>
                  </a:ext>
                </a:extLst>
              </a:tr>
              <a:tr h="975144">
                <a:tc>
                  <a:txBody>
                    <a:bodyPr/>
                    <a:lstStyle/>
                    <a:p>
                      <a:pPr>
                        <a:lnSpc>
                          <a:spcPct val="107000"/>
                        </a:lnSpc>
                        <a:spcAft>
                          <a:spcPts val="0"/>
                        </a:spcAft>
                      </a:pPr>
                      <a:r>
                        <a:rPr lang="es-MX" sz="1400" dirty="0">
                          <a:effectLst/>
                        </a:rPr>
                        <a:t>5.1.1.Habilitar a 15 docentes en Diplomado Ambientes de Aprendizaje para fortalecer los procesos académicos del área psicopedagógico</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tx1">
                        <a:lumMod val="65000"/>
                        <a:lumOff val="35000"/>
                      </a:schemeClr>
                    </a:solidFill>
                  </a:tcPr>
                </a:tc>
                <a:tc>
                  <a:txBody>
                    <a:bodyPr/>
                    <a:lstStyle/>
                    <a:p>
                      <a:pPr>
                        <a:lnSpc>
                          <a:spcPct val="107000"/>
                        </a:lnSpc>
                        <a:spcAft>
                          <a:spcPts val="0"/>
                        </a:spcAft>
                      </a:pPr>
                      <a:r>
                        <a:rPr lang="es-MX" sz="1400" dirty="0">
                          <a:effectLst/>
                        </a:rPr>
                        <a:t>- Papelería </a:t>
                      </a:r>
                      <a:endParaRPr lang="es-MX" sz="2000" dirty="0">
                        <a:effectLst/>
                      </a:endParaRPr>
                    </a:p>
                    <a:p>
                      <a:pPr>
                        <a:lnSpc>
                          <a:spcPct val="107000"/>
                        </a:lnSpc>
                        <a:spcAft>
                          <a:spcPts val="0"/>
                        </a:spcAft>
                      </a:pPr>
                      <a:r>
                        <a:rPr lang="es-MX" sz="1400" dirty="0">
                          <a:effectLst/>
                        </a:rPr>
                        <a:t>- Honorarios profesionales</a:t>
                      </a:r>
                      <a:endParaRPr lang="es-MX" sz="2000" dirty="0">
                        <a:effectLst/>
                      </a:endParaRPr>
                    </a:p>
                    <a:p>
                      <a:pPr>
                        <a:lnSpc>
                          <a:spcPct val="107000"/>
                        </a:lnSpc>
                        <a:spcAft>
                          <a:spcPts val="0"/>
                        </a:spcAft>
                      </a:pPr>
                      <a:r>
                        <a:rPr lang="es-MX" sz="1400" dirty="0">
                          <a:effectLst/>
                        </a:rPr>
                        <a:t>- Equipo de computo</a:t>
                      </a:r>
                      <a:endParaRPr lang="es-MX" sz="2000" dirty="0">
                        <a:effectLst/>
                      </a:endParaRPr>
                    </a:p>
                    <a:p>
                      <a:pPr>
                        <a:lnSpc>
                          <a:spcPct val="107000"/>
                        </a:lnSpc>
                        <a:spcAft>
                          <a:spcPts val="0"/>
                        </a:spcAft>
                      </a:pPr>
                      <a:r>
                        <a:rPr lang="es-MX" sz="1400" dirty="0">
                          <a:effectLst/>
                        </a:rPr>
                        <a:t>- Construcción de módulo sanitario</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95000"/>
                      </a:schemeClr>
                    </a:solidFill>
                  </a:tcPr>
                </a:tc>
                <a:tc>
                  <a:txBody>
                    <a:bodyPr/>
                    <a:lstStyle/>
                    <a:p>
                      <a:pPr>
                        <a:lnSpc>
                          <a:spcPct val="107000"/>
                        </a:lnSpc>
                        <a:spcAft>
                          <a:spcPts val="0"/>
                        </a:spcAft>
                      </a:pPr>
                      <a:r>
                        <a:rPr lang="es-MX" sz="1400" dirty="0">
                          <a:effectLst/>
                        </a:rPr>
                        <a:t>- $ 50,000.00              1</a:t>
                      </a:r>
                      <a:endParaRPr lang="es-MX" sz="2000" dirty="0">
                        <a:effectLst/>
                      </a:endParaRPr>
                    </a:p>
                    <a:p>
                      <a:pPr>
                        <a:lnSpc>
                          <a:spcPct val="107000"/>
                        </a:lnSpc>
                        <a:spcAft>
                          <a:spcPts val="0"/>
                        </a:spcAft>
                      </a:pPr>
                      <a:r>
                        <a:rPr lang="es-MX" sz="1400" dirty="0">
                          <a:effectLst/>
                        </a:rPr>
                        <a:t>- $ 40,000.00              2</a:t>
                      </a:r>
                      <a:endParaRPr lang="es-MX" sz="2000" dirty="0">
                        <a:effectLst/>
                      </a:endParaRPr>
                    </a:p>
                    <a:p>
                      <a:pPr>
                        <a:lnSpc>
                          <a:spcPct val="107000"/>
                        </a:lnSpc>
                        <a:spcAft>
                          <a:spcPts val="0"/>
                        </a:spcAft>
                      </a:pPr>
                      <a:r>
                        <a:rPr lang="es-MX" sz="1400" dirty="0">
                          <a:effectLst/>
                        </a:rPr>
                        <a:t>- $ 120,000.00            1</a:t>
                      </a:r>
                      <a:endParaRPr lang="es-MX" sz="2000" dirty="0">
                        <a:effectLst/>
                      </a:endParaRPr>
                    </a:p>
                    <a:p>
                      <a:pPr>
                        <a:lnSpc>
                          <a:spcPct val="107000"/>
                        </a:lnSpc>
                        <a:spcAft>
                          <a:spcPts val="0"/>
                        </a:spcAft>
                      </a:pPr>
                      <a:r>
                        <a:rPr lang="es-MX" sz="1400" dirty="0">
                          <a:effectLst/>
                        </a:rPr>
                        <a:t>- $ 1,000,000.00         3</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95000"/>
                      </a:schemeClr>
                    </a:solidFill>
                  </a:tcPr>
                </a:tc>
                <a:extLst>
                  <a:ext uri="{0D108BD9-81ED-4DB2-BD59-A6C34878D82A}">
                    <a16:rowId xmlns:a16="http://schemas.microsoft.com/office/drawing/2014/main" val="2924863684"/>
                  </a:ext>
                </a:extLst>
              </a:tr>
              <a:tr h="975144">
                <a:tc>
                  <a:txBody>
                    <a:bodyPr/>
                    <a:lstStyle/>
                    <a:p>
                      <a:pPr>
                        <a:lnSpc>
                          <a:spcPct val="107000"/>
                        </a:lnSpc>
                        <a:spcAft>
                          <a:spcPts val="0"/>
                        </a:spcAft>
                      </a:pPr>
                      <a:r>
                        <a:rPr lang="es-MX" sz="1400" dirty="0">
                          <a:effectLst/>
                        </a:rPr>
                        <a:t>5.1.2. Habilitar a 15 docentes en TIC</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tx1">
                        <a:lumMod val="65000"/>
                        <a:lumOff val="35000"/>
                      </a:schemeClr>
                    </a:solidFill>
                  </a:tcPr>
                </a:tc>
                <a:tc>
                  <a:txBody>
                    <a:bodyPr/>
                    <a:lstStyle/>
                    <a:p>
                      <a:pPr>
                        <a:lnSpc>
                          <a:spcPct val="107000"/>
                        </a:lnSpc>
                        <a:spcAft>
                          <a:spcPts val="0"/>
                        </a:spcAft>
                      </a:pPr>
                      <a:r>
                        <a:rPr lang="es-MX" sz="1400" dirty="0">
                          <a:effectLst/>
                        </a:rPr>
                        <a:t>- Construcción de cubículos para asesoría</a:t>
                      </a:r>
                      <a:endParaRPr lang="es-MX" sz="2000" dirty="0">
                        <a:effectLst/>
                      </a:endParaRPr>
                    </a:p>
                    <a:p>
                      <a:pPr>
                        <a:lnSpc>
                          <a:spcPct val="107000"/>
                        </a:lnSpc>
                        <a:spcAft>
                          <a:spcPts val="0"/>
                        </a:spcAft>
                      </a:pPr>
                      <a:r>
                        <a:rPr lang="es-MX" sz="1400" dirty="0">
                          <a:effectLst/>
                        </a:rPr>
                        <a:t>- Papelería-</a:t>
                      </a:r>
                      <a:endParaRPr lang="es-MX" sz="2000" dirty="0">
                        <a:effectLst/>
                      </a:endParaRPr>
                    </a:p>
                    <a:p>
                      <a:pPr>
                        <a:lnSpc>
                          <a:spcPct val="107000"/>
                        </a:lnSpc>
                        <a:spcAft>
                          <a:spcPts val="0"/>
                        </a:spcAft>
                      </a:pPr>
                      <a:r>
                        <a:rPr lang="es-MX" sz="1400" dirty="0">
                          <a:effectLst/>
                        </a:rPr>
                        <a:t>- inscripción a cursos, talleres, seminarios</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65000"/>
                      </a:schemeClr>
                    </a:solidFill>
                  </a:tcPr>
                </a:tc>
                <a:tc>
                  <a:txBody>
                    <a:bodyPr/>
                    <a:lstStyle/>
                    <a:p>
                      <a:pPr>
                        <a:lnSpc>
                          <a:spcPct val="107000"/>
                        </a:lnSpc>
                        <a:spcAft>
                          <a:spcPts val="0"/>
                        </a:spcAft>
                      </a:pPr>
                      <a:r>
                        <a:rPr lang="es-MX" sz="1400" dirty="0">
                          <a:effectLst/>
                        </a:rPr>
                        <a:t>- $ 100,000.00            3</a:t>
                      </a:r>
                      <a:endParaRPr lang="es-MX" sz="2000" dirty="0">
                        <a:effectLst/>
                      </a:endParaRPr>
                    </a:p>
                    <a:p>
                      <a:pPr>
                        <a:lnSpc>
                          <a:spcPct val="107000"/>
                        </a:lnSpc>
                        <a:spcAft>
                          <a:spcPts val="0"/>
                        </a:spcAft>
                      </a:pPr>
                      <a:r>
                        <a:rPr lang="es-MX" sz="1400" dirty="0">
                          <a:effectLst/>
                        </a:rPr>
                        <a:t> </a:t>
                      </a:r>
                      <a:endParaRPr lang="es-MX" sz="2000" dirty="0">
                        <a:effectLst/>
                      </a:endParaRPr>
                    </a:p>
                    <a:p>
                      <a:pPr>
                        <a:lnSpc>
                          <a:spcPct val="107000"/>
                        </a:lnSpc>
                        <a:spcAft>
                          <a:spcPts val="0"/>
                        </a:spcAft>
                      </a:pPr>
                      <a:r>
                        <a:rPr lang="es-MX" sz="1400" dirty="0">
                          <a:effectLst/>
                        </a:rPr>
                        <a:t>- $ 50,000.00              1</a:t>
                      </a:r>
                      <a:endParaRPr lang="es-MX" sz="2000" dirty="0">
                        <a:effectLst/>
                      </a:endParaRPr>
                    </a:p>
                    <a:p>
                      <a:pPr>
                        <a:lnSpc>
                          <a:spcPct val="107000"/>
                        </a:lnSpc>
                        <a:spcAft>
                          <a:spcPts val="0"/>
                        </a:spcAft>
                      </a:pPr>
                      <a:r>
                        <a:rPr lang="es-MX" sz="1400" dirty="0">
                          <a:effectLst/>
                        </a:rPr>
                        <a:t>- $ 150,000.00            20</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65000"/>
                      </a:schemeClr>
                    </a:solidFill>
                  </a:tcPr>
                </a:tc>
                <a:extLst>
                  <a:ext uri="{0D108BD9-81ED-4DB2-BD59-A6C34878D82A}">
                    <a16:rowId xmlns:a16="http://schemas.microsoft.com/office/drawing/2014/main" val="2922500308"/>
                  </a:ext>
                </a:extLst>
              </a:tr>
              <a:tr h="975144">
                <a:tc>
                  <a:txBody>
                    <a:bodyPr/>
                    <a:lstStyle/>
                    <a:p>
                      <a:pPr>
                        <a:lnSpc>
                          <a:spcPct val="107000"/>
                        </a:lnSpc>
                        <a:spcAft>
                          <a:spcPts val="0"/>
                        </a:spcAft>
                      </a:pPr>
                      <a:r>
                        <a:rPr lang="es-MX" sz="1400">
                          <a:effectLst/>
                        </a:rPr>
                        <a:t>5.1.3. Habilitar a 5 docentes en Curso en Herramientas digitales para difundir la Investigación </a:t>
                      </a:r>
                      <a:endParaRPr lang="es-MX" sz="2000">
                        <a:effectLst/>
                        <a:latin typeface="Times New Roman" panose="02020603050405020304" pitchFamily="18" charset="0"/>
                        <a:ea typeface="Times New Roman" panose="02020603050405020304" pitchFamily="18" charset="0"/>
                      </a:endParaRPr>
                    </a:p>
                  </a:txBody>
                  <a:tcPr marL="44450" marR="44450" marT="0" marB="0">
                    <a:solidFill>
                      <a:schemeClr val="tx1">
                        <a:lumMod val="65000"/>
                        <a:lumOff val="35000"/>
                      </a:schemeClr>
                    </a:solidFill>
                  </a:tcPr>
                </a:tc>
                <a:tc>
                  <a:txBody>
                    <a:bodyPr/>
                    <a:lstStyle/>
                    <a:p>
                      <a:pPr>
                        <a:lnSpc>
                          <a:spcPct val="107000"/>
                        </a:lnSpc>
                        <a:spcAft>
                          <a:spcPts val="0"/>
                        </a:spcAft>
                      </a:pPr>
                      <a:r>
                        <a:rPr lang="es-MX" sz="1400" dirty="0">
                          <a:effectLst/>
                        </a:rPr>
                        <a:t>- Papelería</a:t>
                      </a:r>
                      <a:endParaRPr lang="es-MX" sz="2000" dirty="0">
                        <a:effectLst/>
                      </a:endParaRPr>
                    </a:p>
                    <a:p>
                      <a:pPr>
                        <a:lnSpc>
                          <a:spcPct val="107000"/>
                        </a:lnSpc>
                        <a:spcAft>
                          <a:spcPts val="0"/>
                        </a:spcAft>
                      </a:pPr>
                      <a:r>
                        <a:rPr lang="es-MX" sz="1400" dirty="0">
                          <a:effectLst/>
                        </a:rPr>
                        <a:t>- Certificación</a:t>
                      </a:r>
                      <a:endParaRPr lang="es-MX" sz="2000" dirty="0">
                        <a:effectLst/>
                      </a:endParaRPr>
                    </a:p>
                    <a:p>
                      <a:pPr>
                        <a:lnSpc>
                          <a:spcPct val="107000"/>
                        </a:lnSpc>
                        <a:spcAft>
                          <a:spcPts val="0"/>
                        </a:spcAft>
                      </a:pPr>
                      <a:r>
                        <a:rPr lang="es-MX" sz="1400" dirty="0">
                          <a:effectLst/>
                        </a:rPr>
                        <a:t>- Boletos de avión</a:t>
                      </a:r>
                      <a:endParaRPr lang="es-MX" sz="2000" dirty="0">
                        <a:effectLst/>
                      </a:endParaRPr>
                    </a:p>
                    <a:p>
                      <a:pPr>
                        <a:lnSpc>
                          <a:spcPct val="107000"/>
                        </a:lnSpc>
                        <a:spcAft>
                          <a:spcPts val="0"/>
                        </a:spcAft>
                      </a:pPr>
                      <a:r>
                        <a:rPr lang="es-MX" sz="1400" dirty="0">
                          <a:effectLst/>
                        </a:rPr>
                        <a:t>- Certificación</a:t>
                      </a:r>
                      <a:endParaRPr lang="es-MX" sz="2000" dirty="0">
                        <a:effectLst/>
                      </a:endParaRPr>
                    </a:p>
                    <a:p>
                      <a:pPr>
                        <a:lnSpc>
                          <a:spcPct val="107000"/>
                        </a:lnSpc>
                        <a:spcAft>
                          <a:spcPts val="0"/>
                        </a:spcAft>
                      </a:pPr>
                      <a:r>
                        <a:rPr lang="es-MX" sz="1400" dirty="0">
                          <a:effectLst/>
                        </a:rPr>
                        <a:t>- Honorarios profesionales</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95000"/>
                      </a:schemeClr>
                    </a:solidFill>
                  </a:tcPr>
                </a:tc>
                <a:tc>
                  <a:txBody>
                    <a:bodyPr/>
                    <a:lstStyle/>
                    <a:p>
                      <a:pPr>
                        <a:lnSpc>
                          <a:spcPct val="107000"/>
                        </a:lnSpc>
                        <a:spcAft>
                          <a:spcPts val="0"/>
                        </a:spcAft>
                      </a:pPr>
                      <a:r>
                        <a:rPr lang="es-MX" sz="1400" dirty="0">
                          <a:effectLst/>
                        </a:rPr>
                        <a:t>- $ 50,000.00               1</a:t>
                      </a:r>
                      <a:endParaRPr lang="es-MX" sz="2000" dirty="0">
                        <a:effectLst/>
                      </a:endParaRPr>
                    </a:p>
                    <a:p>
                      <a:pPr>
                        <a:lnSpc>
                          <a:spcPct val="107000"/>
                        </a:lnSpc>
                        <a:spcAft>
                          <a:spcPts val="0"/>
                        </a:spcAft>
                      </a:pPr>
                      <a:r>
                        <a:rPr lang="es-MX" sz="1400" dirty="0">
                          <a:effectLst/>
                        </a:rPr>
                        <a:t>- $ 120,000.00             10</a:t>
                      </a:r>
                      <a:endParaRPr lang="es-MX" sz="2000" dirty="0">
                        <a:effectLst/>
                      </a:endParaRPr>
                    </a:p>
                    <a:p>
                      <a:pPr>
                        <a:lnSpc>
                          <a:spcPct val="107000"/>
                        </a:lnSpc>
                        <a:spcAft>
                          <a:spcPts val="0"/>
                        </a:spcAft>
                      </a:pPr>
                      <a:r>
                        <a:rPr lang="es-MX" sz="1400" dirty="0">
                          <a:effectLst/>
                        </a:rPr>
                        <a:t>- $ 30,000                    5</a:t>
                      </a:r>
                      <a:endParaRPr lang="es-MX" sz="2000" dirty="0">
                        <a:effectLst/>
                      </a:endParaRPr>
                    </a:p>
                    <a:p>
                      <a:pPr>
                        <a:lnSpc>
                          <a:spcPct val="107000"/>
                        </a:lnSpc>
                        <a:spcAft>
                          <a:spcPts val="0"/>
                        </a:spcAft>
                      </a:pPr>
                      <a:r>
                        <a:rPr lang="es-MX" sz="1400" dirty="0">
                          <a:effectLst/>
                        </a:rPr>
                        <a:t>- $ 120,000.00             5</a:t>
                      </a:r>
                      <a:endParaRPr lang="es-MX" sz="2000" dirty="0">
                        <a:effectLst/>
                      </a:endParaRPr>
                    </a:p>
                    <a:p>
                      <a:pPr>
                        <a:lnSpc>
                          <a:spcPct val="107000"/>
                        </a:lnSpc>
                        <a:spcAft>
                          <a:spcPts val="0"/>
                        </a:spcAft>
                      </a:pPr>
                      <a:r>
                        <a:rPr lang="es-MX" sz="1400" dirty="0">
                          <a:effectLst/>
                        </a:rPr>
                        <a:t>- $ 40,000.00               1</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95000"/>
                      </a:schemeClr>
                    </a:solidFill>
                  </a:tcPr>
                </a:tc>
                <a:extLst>
                  <a:ext uri="{0D108BD9-81ED-4DB2-BD59-A6C34878D82A}">
                    <a16:rowId xmlns:a16="http://schemas.microsoft.com/office/drawing/2014/main" val="3219370407"/>
                  </a:ext>
                </a:extLst>
              </a:tr>
              <a:tr h="778167">
                <a:tc>
                  <a:txBody>
                    <a:bodyPr/>
                    <a:lstStyle/>
                    <a:p>
                      <a:pPr>
                        <a:lnSpc>
                          <a:spcPct val="107000"/>
                        </a:lnSpc>
                        <a:spcAft>
                          <a:spcPts val="0"/>
                        </a:spcAft>
                      </a:pPr>
                      <a:r>
                        <a:rPr lang="es-MX" sz="1400" dirty="0">
                          <a:effectLst/>
                        </a:rPr>
                        <a:t>5.1.4. Habilitar a 15 docentes en Taller para planificar el aprendizaje </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tx1">
                        <a:lumMod val="65000"/>
                        <a:lumOff val="35000"/>
                      </a:schemeClr>
                    </a:solidFill>
                  </a:tcPr>
                </a:tc>
                <a:tc>
                  <a:txBody>
                    <a:bodyPr/>
                    <a:lstStyle/>
                    <a:p>
                      <a:pPr>
                        <a:lnSpc>
                          <a:spcPct val="107000"/>
                        </a:lnSpc>
                        <a:spcAft>
                          <a:spcPts val="0"/>
                        </a:spcAft>
                      </a:pPr>
                      <a:r>
                        <a:rPr lang="es-MX" sz="1400" dirty="0">
                          <a:effectLst/>
                        </a:rPr>
                        <a:t>- Mobiliario</a:t>
                      </a:r>
                      <a:endParaRPr lang="es-MX" sz="2000" dirty="0">
                        <a:effectLst/>
                      </a:endParaRPr>
                    </a:p>
                    <a:p>
                      <a:pPr>
                        <a:lnSpc>
                          <a:spcPct val="107000"/>
                        </a:lnSpc>
                        <a:spcAft>
                          <a:spcPts val="0"/>
                        </a:spcAft>
                      </a:pPr>
                      <a:r>
                        <a:rPr lang="es-MX" sz="1400" dirty="0">
                          <a:effectLst/>
                        </a:rPr>
                        <a:t>- Papelería</a:t>
                      </a:r>
                      <a:endParaRPr lang="es-MX" sz="2000" dirty="0">
                        <a:effectLst/>
                      </a:endParaRPr>
                    </a:p>
                    <a:p>
                      <a:pPr>
                        <a:lnSpc>
                          <a:spcPct val="107000"/>
                        </a:lnSpc>
                        <a:spcAft>
                          <a:spcPts val="0"/>
                        </a:spcAft>
                      </a:pPr>
                      <a:r>
                        <a:rPr lang="es-MX" sz="1400" dirty="0">
                          <a:effectLst/>
                        </a:rPr>
                        <a:t>- Mantenimiento (impermeabilización)</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65000"/>
                      </a:schemeClr>
                    </a:solidFill>
                  </a:tcPr>
                </a:tc>
                <a:tc>
                  <a:txBody>
                    <a:bodyPr/>
                    <a:lstStyle/>
                    <a:p>
                      <a:pPr>
                        <a:lnSpc>
                          <a:spcPct val="107000"/>
                        </a:lnSpc>
                        <a:spcAft>
                          <a:spcPts val="0"/>
                        </a:spcAft>
                      </a:pPr>
                      <a:r>
                        <a:rPr lang="es-MX" sz="1400" dirty="0">
                          <a:effectLst/>
                        </a:rPr>
                        <a:t>- $ 120,000.00             30</a:t>
                      </a:r>
                      <a:endParaRPr lang="es-MX" sz="2000" dirty="0">
                        <a:effectLst/>
                      </a:endParaRPr>
                    </a:p>
                    <a:p>
                      <a:pPr>
                        <a:lnSpc>
                          <a:spcPct val="107000"/>
                        </a:lnSpc>
                        <a:spcAft>
                          <a:spcPts val="0"/>
                        </a:spcAft>
                      </a:pPr>
                      <a:r>
                        <a:rPr lang="es-MX" sz="1400" dirty="0">
                          <a:effectLst/>
                        </a:rPr>
                        <a:t>- $ 50,000.00               1</a:t>
                      </a:r>
                      <a:endParaRPr lang="es-MX" sz="2000" dirty="0">
                        <a:effectLst/>
                      </a:endParaRPr>
                    </a:p>
                    <a:p>
                      <a:pPr>
                        <a:lnSpc>
                          <a:spcPct val="107000"/>
                        </a:lnSpc>
                        <a:spcAft>
                          <a:spcPts val="0"/>
                        </a:spcAft>
                      </a:pPr>
                      <a:r>
                        <a:rPr lang="es-MX" sz="1400" dirty="0">
                          <a:effectLst/>
                        </a:rPr>
                        <a:t>- $ 5,000.00                 1</a:t>
                      </a:r>
                      <a:endParaRPr lang="es-MX" sz="20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65000"/>
                      </a:schemeClr>
                    </a:solidFill>
                  </a:tcPr>
                </a:tc>
                <a:extLst>
                  <a:ext uri="{0D108BD9-81ED-4DB2-BD59-A6C34878D82A}">
                    <a16:rowId xmlns:a16="http://schemas.microsoft.com/office/drawing/2014/main" val="3486529775"/>
                  </a:ext>
                </a:extLst>
              </a:tr>
            </a:tbl>
          </a:graphicData>
        </a:graphic>
      </p:graphicFrame>
      <p:sp>
        <p:nvSpPr>
          <p:cNvPr id="3" name="CuadroTexto 2">
            <a:extLst>
              <a:ext uri="{FF2B5EF4-FFF2-40B4-BE49-F238E27FC236}">
                <a16:creationId xmlns:a16="http://schemas.microsoft.com/office/drawing/2014/main" id="{7511FAD0-32A2-443A-8B00-4052E24EC01D}"/>
              </a:ext>
            </a:extLst>
          </p:cNvPr>
          <p:cNvSpPr txBox="1"/>
          <p:nvPr/>
        </p:nvSpPr>
        <p:spPr>
          <a:xfrm>
            <a:off x="710919" y="1079401"/>
            <a:ext cx="11158536" cy="1089529"/>
          </a:xfrm>
          <a:prstGeom prst="rect">
            <a:avLst/>
          </a:prstGeom>
        </p:spPr>
        <p:txBody>
          <a:bodyPr vert="horz" lIns="91440" tIns="45720" rIns="91440" bIns="45720" rtlCol="0" anchor="ctr">
            <a:normAutofit/>
          </a:bodyPr>
          <a:lstStyle>
            <a:defPPr>
              <a:defRPr lang="es-MX"/>
            </a:defPPr>
            <a:lvl1pPr algn="ctr">
              <a:lnSpc>
                <a:spcPct val="90000"/>
              </a:lnSpc>
              <a:spcBef>
                <a:spcPct val="0"/>
              </a:spcBef>
              <a:buNone/>
              <a:defRPr sz="24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dirty="0"/>
              <a:t>Objetivo: Promover acciones para la actualización, investigación y difusión para la habilitación de estudios de postgrados.</a:t>
            </a:r>
            <a:endParaRPr lang="es-MX" dirty="0"/>
          </a:p>
          <a:p>
            <a:endParaRPr lang="es-MX" dirty="0"/>
          </a:p>
        </p:txBody>
      </p:sp>
    </p:spTree>
    <p:extLst>
      <p:ext uri="{BB962C8B-B14F-4D97-AF65-F5344CB8AC3E}">
        <p14:creationId xmlns:p14="http://schemas.microsoft.com/office/powerpoint/2010/main" val="20388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22671" y="1015599"/>
            <a:ext cx="10680115" cy="1325562"/>
          </a:xfrm>
          <a:prstGeom prst="rect">
            <a:avLst/>
          </a:prstGeom>
        </p:spPr>
        <p:txBody>
          <a:bodyPr vert="horz" lIns="91440" tIns="45720" rIns="91440" bIns="45720" rtlCol="0" anchor="ctr">
            <a:normAutofit/>
          </a:bodyPr>
          <a:lstStyle>
            <a:defPPr>
              <a:defRPr lang="es-MX"/>
            </a:defPPr>
            <a:lvl1pPr algn="ctr">
              <a:lnSpc>
                <a:spcPct val="90000"/>
              </a:lnSpc>
              <a:spcBef>
                <a:spcPct val="0"/>
              </a:spcBef>
              <a:buNone/>
              <a:defRPr sz="360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l"/>
            <a:r>
              <a:rPr lang="es-ES" dirty="0"/>
              <a:t>Actividad 2</a:t>
            </a:r>
            <a:endParaRPr lang="es-MX" dirty="0"/>
          </a:p>
        </p:txBody>
      </p:sp>
      <p:sp>
        <p:nvSpPr>
          <p:cNvPr id="7" name="Marcador de contenido 2"/>
          <p:cNvSpPr txBox="1">
            <a:spLocks/>
          </p:cNvSpPr>
          <p:nvPr/>
        </p:nvSpPr>
        <p:spPr>
          <a:xfrm>
            <a:off x="1076632" y="2695122"/>
            <a:ext cx="10092111" cy="1935162"/>
          </a:xfrm>
          <a:prstGeom prst="rect">
            <a:avLst/>
          </a:prstGeom>
        </p:spPr>
        <p:txBody>
          <a:bodyPr vert="horz" lIns="91440" tIns="45720" rIns="91440" bIns="45720" rtlCol="0" anchor="ctr">
            <a:normAutofit/>
          </a:bodyPr>
          <a:lstStyle>
            <a:defPPr>
              <a:defRPr lang="es-MX"/>
            </a:defPPr>
            <a:lvl1pPr algn="ctr">
              <a:lnSpc>
                <a:spcPct val="90000"/>
              </a:lnSpc>
              <a:spcBef>
                <a:spcPct val="0"/>
              </a:spcBef>
              <a:buNone/>
              <a:defRPr sz="3600">
                <a:solidFill>
                  <a:schemeClr val="tx1">
                    <a:lumMod val="75000"/>
                    <a:lumOff val="25000"/>
                  </a:schemeClr>
                </a:solidFill>
                <a:latin typeface="Arial" panose="020B0604020202020204" pitchFamily="34" charset="0"/>
                <a:ea typeface="+mj-ea"/>
                <a:cs typeface="Arial" panose="020B0604020202020204" pitchFamily="34" charset="0"/>
              </a:defRPr>
            </a:lvl1pPr>
          </a:lstStyle>
          <a:p>
            <a:endParaRPr lang="es-ES" sz="2400" dirty="0"/>
          </a:p>
          <a:p>
            <a:pPr algn="just"/>
            <a:r>
              <a:rPr lang="es-ES" sz="2400" dirty="0"/>
              <a:t>Por equipo se propone desarrollar un objetivo con sus metas, acciones y rubros de gasto tomando como referencia una de las fortalezas o áreas de oportunidad detectadas, así como una de las políticas construidas en el tema anterior.</a:t>
            </a:r>
            <a:endParaRPr lang="es-MX" sz="2400" dirty="0"/>
          </a:p>
          <a:p>
            <a:endParaRPr lang="es-MX" sz="2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340" y="4305052"/>
            <a:ext cx="2450794" cy="1650794"/>
          </a:xfrm>
          <a:prstGeom prst="rect">
            <a:avLst/>
          </a:prstGeom>
        </p:spPr>
      </p:pic>
    </p:spTree>
    <p:extLst>
      <p:ext uri="{BB962C8B-B14F-4D97-AF65-F5344CB8AC3E}">
        <p14:creationId xmlns:p14="http://schemas.microsoft.com/office/powerpoint/2010/main" val="12399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61841" y="2733261"/>
            <a:ext cx="10058400" cy="1421928"/>
          </a:xfrm>
          <a:prstGeom prst="rect">
            <a:avLst/>
          </a:prstGeom>
        </p:spPr>
        <p:txBody>
          <a:bodyPr wrap="square">
            <a:spAutoFit/>
          </a:bodyPr>
          <a:lstStyle/>
          <a:p>
            <a:pPr algn="ctr">
              <a:lnSpc>
                <a:spcPct val="90000"/>
              </a:lnSpc>
              <a:spcBef>
                <a:spcPct val="0"/>
              </a:spcBef>
              <a:spcAft>
                <a:spcPts val="0"/>
              </a:spcAft>
            </a:pPr>
            <a:r>
              <a:rPr lang="es-ES" sz="4800" b="1" dirty="0">
                <a:solidFill>
                  <a:schemeClr val="tx1">
                    <a:lumMod val="75000"/>
                    <a:lumOff val="25000"/>
                  </a:schemeClr>
                </a:solidFill>
                <a:latin typeface="Arial" panose="020B0604020202020204" pitchFamily="34" charset="0"/>
                <a:cs typeface="Arial" panose="020B0604020202020204" pitchFamily="34" charset="0"/>
              </a:rPr>
              <a:t>Orientaciones  para la ministración</a:t>
            </a:r>
            <a:endParaRPr lang="es-MX" sz="4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1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0703" y="2229176"/>
            <a:ext cx="10058401" cy="2387600"/>
          </a:xfrm>
        </p:spPr>
        <p:txBody>
          <a:bodyPr>
            <a:normAutofit/>
          </a:bodyPr>
          <a:lstStyle/>
          <a:p>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Integralidad del PACTEN 2018 y 2019</a:t>
            </a:r>
          </a:p>
        </p:txBody>
      </p:sp>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chemeClr val="bg1"/>
              </a:solidFill>
            </a:endParaRPr>
          </a:p>
        </p:txBody>
      </p:sp>
    </p:spTree>
    <p:extLst>
      <p:ext uri="{BB962C8B-B14F-4D97-AF65-F5344CB8AC3E}">
        <p14:creationId xmlns:p14="http://schemas.microsoft.com/office/powerpoint/2010/main" val="27230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chemeClr val="bg1"/>
              </a:solidFill>
              <a:latin typeface="Arial" panose="020B0604020202020204" pitchFamily="34" charset="0"/>
              <a:cs typeface="Arial" panose="020B0604020202020204" pitchFamily="34" charset="0"/>
            </a:endParaRPr>
          </a:p>
        </p:txBody>
      </p:sp>
      <p:sp>
        <p:nvSpPr>
          <p:cNvPr id="9" name="Flecha izquierda, derecha y arriba 8"/>
          <p:cNvSpPr/>
          <p:nvPr/>
        </p:nvSpPr>
        <p:spPr>
          <a:xfrm rot="10800000">
            <a:off x="3738274" y="1721226"/>
            <a:ext cx="4733371" cy="1707776"/>
          </a:xfrm>
          <a:prstGeom prst="leftRightUpArrow">
            <a:avLst>
              <a:gd name="adj1" fmla="val 29724"/>
              <a:gd name="adj2" fmla="val 25787"/>
              <a:gd name="adj3" fmla="val 23426"/>
            </a:avLst>
          </a:prstGeom>
          <a:solidFill>
            <a:srgbClr val="BA0C2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 name="CuadroTexto 10"/>
          <p:cNvSpPr txBox="1"/>
          <p:nvPr/>
        </p:nvSpPr>
        <p:spPr>
          <a:xfrm>
            <a:off x="350836" y="1896037"/>
            <a:ext cx="3239517"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Coherencia</a:t>
            </a:r>
          </a:p>
        </p:txBody>
      </p:sp>
      <p:sp>
        <p:nvSpPr>
          <p:cNvPr id="12" name="CuadroTexto 11"/>
          <p:cNvSpPr txBox="1"/>
          <p:nvPr/>
        </p:nvSpPr>
        <p:spPr>
          <a:xfrm>
            <a:off x="8619566" y="1887073"/>
            <a:ext cx="3240740"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Congruencia</a:t>
            </a:r>
          </a:p>
        </p:txBody>
      </p:sp>
      <p:sp>
        <p:nvSpPr>
          <p:cNvPr id="13" name="CuadroTexto 12"/>
          <p:cNvSpPr txBox="1"/>
          <p:nvPr/>
        </p:nvSpPr>
        <p:spPr>
          <a:xfrm>
            <a:off x="4477871" y="3473823"/>
            <a:ext cx="3247956"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Consistencia</a:t>
            </a:r>
          </a:p>
        </p:txBody>
      </p:sp>
      <p:sp>
        <p:nvSpPr>
          <p:cNvPr id="14" name="CuadroTexto 13"/>
          <p:cNvSpPr txBox="1"/>
          <p:nvPr/>
        </p:nvSpPr>
        <p:spPr>
          <a:xfrm>
            <a:off x="350836" y="2608735"/>
            <a:ext cx="3239517" cy="1938992"/>
          </a:xfrm>
          <a:prstGeom prst="rect">
            <a:avLst/>
          </a:prstGeom>
          <a:noFill/>
        </p:spPr>
        <p:txBody>
          <a:bodyPr wrap="square" rtlCol="0">
            <a:spAutoFit/>
          </a:bodyPr>
          <a:lstStyle/>
          <a:p>
            <a:pPr algn="just"/>
            <a:r>
              <a:rPr lang="es-MX" sz="2000" b="1" dirty="0">
                <a:solidFill>
                  <a:schemeClr val="tx1">
                    <a:lumMod val="85000"/>
                    <a:lumOff val="15000"/>
                  </a:schemeClr>
                </a:solidFill>
                <a:latin typeface="Arial" panose="020B0604020202020204" pitchFamily="34" charset="0"/>
                <a:cs typeface="Arial" panose="020B0604020202020204" pitchFamily="34" charset="0"/>
              </a:rPr>
              <a:t>Relación lógica</a:t>
            </a:r>
            <a:r>
              <a:rPr lang="es-MX" sz="2000" dirty="0">
                <a:solidFill>
                  <a:schemeClr val="tx1">
                    <a:lumMod val="85000"/>
                    <a:lumOff val="15000"/>
                  </a:schemeClr>
                </a:solidFill>
                <a:latin typeface="Arial" panose="020B0604020202020204" pitchFamily="34" charset="0"/>
                <a:cs typeface="Arial" panose="020B0604020202020204" pitchFamily="34" charset="0"/>
              </a:rPr>
              <a:t> entre dos cosas o entre las partes o elementos de algo de modo que </a:t>
            </a:r>
            <a:r>
              <a:rPr lang="es-MX" sz="2000" b="1" dirty="0">
                <a:solidFill>
                  <a:schemeClr val="tx1">
                    <a:lumMod val="85000"/>
                    <a:lumOff val="15000"/>
                  </a:schemeClr>
                </a:solidFill>
                <a:latin typeface="Arial" panose="020B0604020202020204" pitchFamily="34" charset="0"/>
                <a:cs typeface="Arial" panose="020B0604020202020204" pitchFamily="34" charset="0"/>
              </a:rPr>
              <a:t>no se produce contradicción ni oposición </a:t>
            </a:r>
            <a:r>
              <a:rPr lang="es-MX" sz="2000" dirty="0">
                <a:solidFill>
                  <a:schemeClr val="tx1">
                    <a:lumMod val="85000"/>
                    <a:lumOff val="15000"/>
                  </a:schemeClr>
                </a:solidFill>
                <a:latin typeface="Arial" panose="020B0604020202020204" pitchFamily="34" charset="0"/>
                <a:cs typeface="Arial" panose="020B0604020202020204" pitchFamily="34" charset="0"/>
              </a:rPr>
              <a:t>entre ellas.</a:t>
            </a:r>
          </a:p>
        </p:txBody>
      </p:sp>
      <p:sp>
        <p:nvSpPr>
          <p:cNvPr id="15" name="CuadroTexto 14"/>
          <p:cNvSpPr txBox="1"/>
          <p:nvPr/>
        </p:nvSpPr>
        <p:spPr>
          <a:xfrm>
            <a:off x="8613345" y="2608735"/>
            <a:ext cx="3246961" cy="1015663"/>
          </a:xfrm>
          <a:prstGeom prst="rect">
            <a:avLst/>
          </a:prstGeom>
          <a:noFill/>
        </p:spPr>
        <p:txBody>
          <a:bodyPr wrap="square" rtlCol="0">
            <a:spAutoFit/>
          </a:bodyPr>
          <a:lstStyle/>
          <a:p>
            <a:pPr algn="just"/>
            <a:r>
              <a:rPr lang="es-MX" sz="2000" b="1" dirty="0">
                <a:solidFill>
                  <a:schemeClr val="tx1">
                    <a:lumMod val="85000"/>
                    <a:lumOff val="15000"/>
                  </a:schemeClr>
                </a:solidFill>
                <a:latin typeface="Arial" panose="020B0604020202020204" pitchFamily="34" charset="0"/>
                <a:cs typeface="Arial" panose="020B0604020202020204" pitchFamily="34" charset="0"/>
              </a:rPr>
              <a:t>Relación coherente</a:t>
            </a:r>
            <a:r>
              <a:rPr lang="es-MX" sz="2000" dirty="0">
                <a:solidFill>
                  <a:schemeClr val="tx1">
                    <a:lumMod val="85000"/>
                    <a:lumOff val="15000"/>
                  </a:schemeClr>
                </a:solidFill>
                <a:latin typeface="Arial" panose="020B0604020202020204" pitchFamily="34" charset="0"/>
                <a:cs typeface="Arial" panose="020B0604020202020204" pitchFamily="34" charset="0"/>
              </a:rPr>
              <a:t> entre varias ideas, acciones o cosas.</a:t>
            </a:r>
          </a:p>
        </p:txBody>
      </p:sp>
      <p:sp>
        <p:nvSpPr>
          <p:cNvPr id="16" name="CuadroTexto 15"/>
          <p:cNvSpPr txBox="1"/>
          <p:nvPr/>
        </p:nvSpPr>
        <p:spPr>
          <a:xfrm>
            <a:off x="4101353" y="4180437"/>
            <a:ext cx="4007223" cy="1938992"/>
          </a:xfrm>
          <a:prstGeom prst="rect">
            <a:avLst/>
          </a:prstGeom>
          <a:noFill/>
        </p:spPr>
        <p:txBody>
          <a:bodyPr wrap="square" rtlCol="0">
            <a:spAutoFit/>
          </a:bodyPr>
          <a:lstStyle/>
          <a:p>
            <a:pPr algn="just"/>
            <a:r>
              <a:rPr lang="es-MX" sz="2000" dirty="0">
                <a:solidFill>
                  <a:schemeClr val="tx1">
                    <a:lumMod val="85000"/>
                    <a:lumOff val="15000"/>
                  </a:schemeClr>
                </a:solidFill>
                <a:latin typeface="Arial" panose="020B0604020202020204" pitchFamily="34" charset="0"/>
                <a:cs typeface="Arial" panose="020B0604020202020204" pitchFamily="34" charset="0"/>
              </a:rPr>
              <a:t>Cualidad de la materia que resiste </a:t>
            </a:r>
            <a:r>
              <a:rPr lang="es-MX" sz="2000" b="1" dirty="0">
                <a:solidFill>
                  <a:schemeClr val="tx1">
                    <a:lumMod val="85000"/>
                    <a:lumOff val="15000"/>
                  </a:schemeClr>
                </a:solidFill>
                <a:latin typeface="Arial" panose="020B0604020202020204" pitchFamily="34" charset="0"/>
                <a:cs typeface="Arial" panose="020B0604020202020204" pitchFamily="34" charset="0"/>
              </a:rPr>
              <a:t>sin romperse ni deformarse </a:t>
            </a:r>
            <a:r>
              <a:rPr lang="es-MX" sz="2000" dirty="0">
                <a:solidFill>
                  <a:schemeClr val="tx1">
                    <a:lumMod val="85000"/>
                    <a:lumOff val="15000"/>
                  </a:schemeClr>
                </a:solidFill>
                <a:latin typeface="Arial" panose="020B0604020202020204" pitchFamily="34" charset="0"/>
                <a:cs typeface="Arial" panose="020B0604020202020204" pitchFamily="34" charset="0"/>
              </a:rPr>
              <a:t>con facilidad.</a:t>
            </a:r>
          </a:p>
          <a:p>
            <a:pPr algn="just"/>
            <a:endParaRPr lang="es-MX" sz="20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MX" sz="2000" dirty="0">
                <a:solidFill>
                  <a:schemeClr val="tx1">
                    <a:lumMod val="85000"/>
                    <a:lumOff val="15000"/>
                  </a:schemeClr>
                </a:solidFill>
                <a:latin typeface="Arial" panose="020B0604020202020204" pitchFamily="34" charset="0"/>
                <a:cs typeface="Arial" panose="020B0604020202020204" pitchFamily="34" charset="0"/>
              </a:rPr>
              <a:t>Cualidad de lo que es </a:t>
            </a:r>
            <a:r>
              <a:rPr lang="es-MX" sz="2000" b="1" dirty="0">
                <a:solidFill>
                  <a:schemeClr val="tx1">
                    <a:lumMod val="85000"/>
                    <a:lumOff val="15000"/>
                  </a:schemeClr>
                </a:solidFill>
                <a:latin typeface="Arial" panose="020B0604020202020204" pitchFamily="34" charset="0"/>
                <a:cs typeface="Arial" panose="020B0604020202020204" pitchFamily="34" charset="0"/>
              </a:rPr>
              <a:t>estable y no desaparece</a:t>
            </a:r>
            <a:r>
              <a:rPr lang="es-MX" sz="2000" dirty="0">
                <a:solidFill>
                  <a:schemeClr val="tx1">
                    <a:lumMod val="85000"/>
                    <a:lumOff val="15000"/>
                  </a:schemeClr>
                </a:solidFill>
                <a:latin typeface="Arial" panose="020B0604020202020204" pitchFamily="34" charset="0"/>
                <a:cs typeface="Arial" panose="020B0604020202020204" pitchFamily="34" charset="0"/>
              </a:rPr>
              <a:t> fácilmente.</a:t>
            </a:r>
          </a:p>
        </p:txBody>
      </p:sp>
    </p:spTree>
    <p:extLst>
      <p:ext uri="{BB962C8B-B14F-4D97-AF65-F5344CB8AC3E}">
        <p14:creationId xmlns:p14="http://schemas.microsoft.com/office/powerpoint/2010/main" val="346149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childTnLst>
                                </p:cTn>
                              </p:par>
                              <p:par>
                                <p:cTn id="21" presetID="1" presetClass="entr" presetSubtype="0" fill="hold" grpId="0" nodeType="withEffect">
                                  <p:stCondLst>
                                    <p:cond delay="0"/>
                                  </p:stCondLst>
                                  <p:childTnLst>
                                    <p:set>
                                      <p:cBhvr>
                                        <p:cTn id="22" dur="1" fill="hold">
                                          <p:stCondLst>
                                            <p:cond delay="24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1" presetClass="entr" presetSubtype="0" fill="hold" grpId="0" nodeType="withEffect">
                                  <p:stCondLst>
                                    <p:cond delay="0"/>
                                  </p:stCondLst>
                                  <p:childTnLst>
                                    <p:set>
                                      <p:cBhvr>
                                        <p:cTn id="29" dur="1" fill="hold">
                                          <p:stCondLst>
                                            <p:cond delay="24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chemeClr val="bg1"/>
              </a:solidFill>
              <a:latin typeface="Arial" panose="020B0604020202020204" pitchFamily="34" charset="0"/>
              <a:cs typeface="Arial" panose="020B0604020202020204" pitchFamily="34" charset="0"/>
            </a:endParaRPr>
          </a:p>
        </p:txBody>
      </p:sp>
      <p:sp>
        <p:nvSpPr>
          <p:cNvPr id="9" name="Flecha izquierda, derecha y arriba 8"/>
          <p:cNvSpPr/>
          <p:nvPr/>
        </p:nvSpPr>
        <p:spPr>
          <a:xfrm rot="10800000">
            <a:off x="3738274" y="1721226"/>
            <a:ext cx="4733371" cy="1707776"/>
          </a:xfrm>
          <a:prstGeom prst="leftRightUpArrow">
            <a:avLst>
              <a:gd name="adj1" fmla="val 29724"/>
              <a:gd name="adj2" fmla="val 25787"/>
              <a:gd name="adj3" fmla="val 23426"/>
            </a:avLst>
          </a:prstGeom>
          <a:solidFill>
            <a:srgbClr val="BA0C2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 name="CuadroTexto 10"/>
          <p:cNvSpPr txBox="1"/>
          <p:nvPr/>
        </p:nvSpPr>
        <p:spPr>
          <a:xfrm>
            <a:off x="350836" y="1896037"/>
            <a:ext cx="3239517"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Coherencia</a:t>
            </a:r>
          </a:p>
        </p:txBody>
      </p:sp>
      <p:sp>
        <p:nvSpPr>
          <p:cNvPr id="12" name="CuadroTexto 11"/>
          <p:cNvSpPr txBox="1"/>
          <p:nvPr/>
        </p:nvSpPr>
        <p:spPr>
          <a:xfrm>
            <a:off x="8619566" y="1887073"/>
            <a:ext cx="3240740"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Congruencia</a:t>
            </a:r>
          </a:p>
        </p:txBody>
      </p:sp>
      <p:sp>
        <p:nvSpPr>
          <p:cNvPr id="13" name="CuadroTexto 12"/>
          <p:cNvSpPr txBox="1"/>
          <p:nvPr/>
        </p:nvSpPr>
        <p:spPr>
          <a:xfrm>
            <a:off x="4477871" y="3473823"/>
            <a:ext cx="3247956" cy="646331"/>
          </a:xfrm>
          <a:prstGeom prst="rect">
            <a:avLst/>
          </a:prstGeom>
          <a:noFill/>
        </p:spPr>
        <p:txBody>
          <a:bodyPr wrap="square" rtlCol="0">
            <a:spAutoFit/>
          </a:bodyPr>
          <a:lstStyle/>
          <a:p>
            <a:pPr algn="ctr"/>
            <a:r>
              <a:rPr lang="es-MX" sz="3600" b="1" dirty="0">
                <a:solidFill>
                  <a:schemeClr val="tx1">
                    <a:lumMod val="85000"/>
                    <a:lumOff val="15000"/>
                  </a:schemeClr>
                </a:solidFill>
                <a:latin typeface="Arial" panose="020B0604020202020204" pitchFamily="34" charset="0"/>
                <a:cs typeface="Arial" panose="020B0604020202020204" pitchFamily="34" charset="0"/>
              </a:rPr>
              <a:t>Consistencia</a:t>
            </a:r>
          </a:p>
        </p:txBody>
      </p:sp>
      <p:sp>
        <p:nvSpPr>
          <p:cNvPr id="10" name="Rectángulo redondeado 9"/>
          <p:cNvSpPr/>
          <p:nvPr/>
        </p:nvSpPr>
        <p:spPr>
          <a:xfrm>
            <a:off x="727823" y="2686445"/>
            <a:ext cx="2485541" cy="571105"/>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Visión Estatal</a:t>
            </a:r>
          </a:p>
        </p:txBody>
      </p:sp>
      <p:sp>
        <p:nvSpPr>
          <p:cNvPr id="17" name="Rectángulo redondeado 16"/>
          <p:cNvSpPr/>
          <p:nvPr/>
        </p:nvSpPr>
        <p:spPr>
          <a:xfrm>
            <a:off x="755074" y="3429002"/>
            <a:ext cx="2485541" cy="691152"/>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Visión </a:t>
            </a:r>
          </a:p>
          <a:p>
            <a:pPr algn="ctr"/>
            <a:r>
              <a:rPr lang="es-MX" sz="2400" dirty="0">
                <a:latin typeface="Arial" panose="020B0604020202020204" pitchFamily="34" charset="0"/>
                <a:cs typeface="Arial" panose="020B0604020202020204" pitchFamily="34" charset="0"/>
              </a:rPr>
              <a:t>Escuela Normal</a:t>
            </a:r>
          </a:p>
        </p:txBody>
      </p:sp>
      <p:sp>
        <p:nvSpPr>
          <p:cNvPr id="19" name="Rectángulo redondeado 18"/>
          <p:cNvSpPr/>
          <p:nvPr/>
        </p:nvSpPr>
        <p:spPr>
          <a:xfrm>
            <a:off x="4862188" y="4295495"/>
            <a:ext cx="2485541" cy="390806"/>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PACTEN</a:t>
            </a:r>
          </a:p>
        </p:txBody>
      </p:sp>
      <p:sp>
        <p:nvSpPr>
          <p:cNvPr id="20" name="Rectángulo redondeado 19"/>
          <p:cNvSpPr/>
          <p:nvPr/>
        </p:nvSpPr>
        <p:spPr>
          <a:xfrm>
            <a:off x="4853314" y="4793722"/>
            <a:ext cx="2485541" cy="390806"/>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ProGEN</a:t>
            </a:r>
          </a:p>
        </p:txBody>
      </p:sp>
      <p:sp>
        <p:nvSpPr>
          <p:cNvPr id="21" name="Rectángulo redondeado 20"/>
          <p:cNvSpPr/>
          <p:nvPr/>
        </p:nvSpPr>
        <p:spPr>
          <a:xfrm>
            <a:off x="4862188" y="5316498"/>
            <a:ext cx="2485541" cy="390806"/>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ProFEN</a:t>
            </a:r>
          </a:p>
        </p:txBody>
      </p:sp>
      <p:sp>
        <p:nvSpPr>
          <p:cNvPr id="22" name="Rectángulo redondeado 21"/>
          <p:cNvSpPr/>
          <p:nvPr/>
        </p:nvSpPr>
        <p:spPr>
          <a:xfrm>
            <a:off x="8619566" y="2590849"/>
            <a:ext cx="3039034" cy="3481332"/>
          </a:xfrm>
          <a:prstGeom prst="roundRect">
            <a:avLst/>
          </a:prstGeom>
          <a:solidFill>
            <a:srgbClr val="007A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Oportunidad, Metas Compromiso Fortalezas, Políticas, Objetivos, Estrategias, y Proyectos Integrales.</a:t>
            </a:r>
          </a:p>
        </p:txBody>
      </p:sp>
      <p:sp>
        <p:nvSpPr>
          <p:cNvPr id="23" name="Título 1"/>
          <p:cNvSpPr txBox="1">
            <a:spLocks/>
          </p:cNvSpPr>
          <p:nvPr/>
        </p:nvSpPr>
        <p:spPr>
          <a:xfrm>
            <a:off x="4699779" y="980086"/>
            <a:ext cx="2647950" cy="7411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a:solidFill>
                  <a:schemeClr val="tx1">
                    <a:lumMod val="75000"/>
                    <a:lumOff val="25000"/>
                  </a:schemeClr>
                </a:solidFill>
                <a:latin typeface="Arial" panose="020B0604020202020204" pitchFamily="34" charset="0"/>
                <a:ea typeface="+mn-ea"/>
                <a:cs typeface="Arial" panose="020B0604020202020204" pitchFamily="34" charset="0"/>
              </a:rPr>
              <a:t>ProGEN</a:t>
            </a:r>
            <a:endParaRPr lang="es-MX" sz="36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4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249"/>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249"/>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0" grpId="0" animBg="1"/>
      <p:bldP spid="17" grpId="0" animBg="1"/>
      <p:bldP spid="19" grpId="0" animBg="1"/>
      <p:bldP spid="20" grpId="0" animBg="1"/>
      <p:bldP spid="21" grpId="0" animBg="1"/>
      <p:bldP spid="2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3601" y="1196071"/>
            <a:ext cx="11516514" cy="5097152"/>
          </a:xfrm>
        </p:spPr>
        <p:txBody>
          <a:bodyPr>
            <a:noAutofit/>
          </a:bodyPr>
          <a:lstStyle/>
          <a:p>
            <a:pPr marL="0" indent="0" algn="just">
              <a:buNone/>
            </a:pPr>
            <a:r>
              <a:rPr lang="es-MX" sz="3600" dirty="0">
                <a:solidFill>
                  <a:schemeClr val="tx1">
                    <a:lumMod val="75000"/>
                    <a:lumOff val="25000"/>
                  </a:schemeClr>
                </a:solidFill>
                <a:latin typeface="Arial" panose="020B0604020202020204" pitchFamily="34" charset="0"/>
                <a:cs typeface="Arial" panose="020B0604020202020204" pitchFamily="34" charset="0"/>
              </a:rPr>
              <a:t>Actividades relacionadas:</a:t>
            </a:r>
          </a:p>
          <a:p>
            <a:pPr marL="0" indent="0" algn="just">
              <a:buNone/>
            </a:pPr>
            <a:r>
              <a:rPr lang="es-ES" sz="2400" dirty="0">
                <a:solidFill>
                  <a:schemeClr val="tx1">
                    <a:lumMod val="85000"/>
                    <a:lumOff val="15000"/>
                  </a:schemeClr>
                </a:solidFill>
                <a:latin typeface="Arial" panose="020B0604020202020204" pitchFamily="34" charset="0"/>
                <a:cs typeface="Arial" panose="020B0604020202020204" pitchFamily="34" charset="0"/>
              </a:rPr>
              <a:t>Congruencia y Consistencia interna del PACTEN 2018 y 2019, ProGEN y los ProFEN. (30 minutos) </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2400" dirty="0">
                <a:solidFill>
                  <a:schemeClr val="tx1">
                    <a:lumMod val="85000"/>
                    <a:lumOff val="15000"/>
                  </a:schemeClr>
                </a:solidFill>
                <a:latin typeface="Arial" panose="020B0604020202020204" pitchFamily="34" charset="0"/>
                <a:cs typeface="Arial" panose="020B0604020202020204" pitchFamily="34" charset="0"/>
              </a:rPr>
              <a:t>Presentación de Powtoon </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2400" dirty="0">
                <a:solidFill>
                  <a:schemeClr val="tx1">
                    <a:lumMod val="85000"/>
                    <a:lumOff val="15000"/>
                  </a:schemeClr>
                </a:solidFill>
                <a:latin typeface="Arial" panose="020B0604020202020204" pitchFamily="34" charset="0"/>
                <a:cs typeface="Arial" panose="020B0604020202020204" pitchFamily="34" charset="0"/>
              </a:rPr>
              <a:t>Presentación de PPT de la consistencia y congruencia</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marL="0" indent="0" algn="just">
              <a:buNone/>
            </a:pPr>
            <a:endParaRPr lang="es-MX" sz="800" dirty="0">
              <a:solidFill>
                <a:schemeClr val="tx1">
                  <a:lumMod val="85000"/>
                  <a:lumOff val="15000"/>
                </a:schemeClr>
              </a:solidFill>
              <a:latin typeface="Arial" panose="020B0604020202020204" pitchFamily="34" charset="0"/>
              <a:cs typeface="Arial" panose="020B0604020202020204" pitchFamily="34" charset="0"/>
            </a:endParaRPr>
          </a:p>
          <a:p>
            <a:pPr marL="0" indent="0" algn="just">
              <a:buNone/>
            </a:pPr>
            <a:r>
              <a:rPr lang="es-ES" sz="2400" dirty="0">
                <a:solidFill>
                  <a:schemeClr val="tx1">
                    <a:lumMod val="85000"/>
                    <a:lumOff val="15000"/>
                  </a:schemeClr>
                </a:solidFill>
                <a:latin typeface="Arial" panose="020B0604020202020204" pitchFamily="34" charset="0"/>
                <a:cs typeface="Arial" panose="020B0604020202020204" pitchFamily="34" charset="0"/>
              </a:rPr>
              <a:t>Actividad: (30 minutos)</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lvl="0" algn="just"/>
            <a:r>
              <a:rPr lang="es-ES" sz="2400" dirty="0">
                <a:solidFill>
                  <a:schemeClr val="tx1">
                    <a:lumMod val="85000"/>
                    <a:lumOff val="15000"/>
                  </a:schemeClr>
                </a:solidFill>
                <a:latin typeface="Arial" panose="020B0604020202020204" pitchFamily="34" charset="0"/>
                <a:cs typeface="Arial" panose="020B0604020202020204" pitchFamily="34" charset="0"/>
              </a:rPr>
              <a:t>En equipos de trabajo revisarán el siguiente cuadro, para que determinen si la información plasmada es  congruente y consistente (15 minutos)</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lvl="0" algn="just"/>
            <a:r>
              <a:rPr lang="es-ES" sz="2400" dirty="0">
                <a:solidFill>
                  <a:schemeClr val="tx1">
                    <a:lumMod val="85000"/>
                    <a:lumOff val="15000"/>
                  </a:schemeClr>
                </a:solidFill>
                <a:latin typeface="Arial" panose="020B0604020202020204" pitchFamily="34" charset="0"/>
                <a:cs typeface="Arial" panose="020B0604020202020204" pitchFamily="34" charset="0"/>
              </a:rPr>
              <a:t>En plenaria se le solicita a los equipos de trabajo dar a conocer los hallazgos encontrados</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lvl="0" algn="just"/>
            <a:r>
              <a:rPr lang="es-ES" sz="2400" dirty="0">
                <a:solidFill>
                  <a:schemeClr val="tx1">
                    <a:lumMod val="85000"/>
                    <a:lumOff val="15000"/>
                  </a:schemeClr>
                </a:solidFill>
                <a:latin typeface="Arial" panose="020B0604020202020204" pitchFamily="34" charset="0"/>
                <a:cs typeface="Arial" panose="020B0604020202020204" pitchFamily="34" charset="0"/>
              </a:rPr>
              <a:t>En plenaria y en lluvia de ideas, se construye el cuadro de manera correcta.</a:t>
            </a:r>
            <a:endParaRPr lang="es-MX" sz="2400" dirty="0">
              <a:solidFill>
                <a:schemeClr val="tx1">
                  <a:lumMod val="85000"/>
                  <a:lumOff val="15000"/>
                </a:schemeClr>
              </a:solidFill>
              <a:latin typeface="Arial" panose="020B0604020202020204" pitchFamily="34" charset="0"/>
              <a:cs typeface="Arial" panose="020B0604020202020204" pitchFamily="34" charset="0"/>
            </a:endParaRPr>
          </a:p>
          <a:p>
            <a:pPr marL="0" indent="0" algn="just">
              <a:buNone/>
            </a:pPr>
            <a:endParaRPr lang="es-MX"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01" y="154889"/>
            <a:ext cx="2013286" cy="708194"/>
          </a:xfrm>
          <a:prstGeom prst="rect">
            <a:avLst/>
          </a:prstGeom>
        </p:spPr>
      </p:pic>
      <p:sp>
        <p:nvSpPr>
          <p:cNvPr id="9"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dirty="0">
              <a:solidFill>
                <a:prstClr val="black">
                  <a:lumMod val="75000"/>
                  <a:lumOff val="25000"/>
                </a:prstClr>
              </a:solidFill>
              <a:latin typeface="Soberana Texto" panose="02000000000000000000" pitchFamily="50" charset="0"/>
            </a:endParaRPr>
          </a:p>
        </p:txBody>
      </p:sp>
      <p:sp>
        <p:nvSpPr>
          <p:cNvPr id="15" name="Rectángulo 14"/>
          <p:cNvSpPr/>
          <p:nvPr/>
        </p:nvSpPr>
        <p:spPr>
          <a:xfrm>
            <a:off x="4285344" y="969000"/>
            <a:ext cx="3636000" cy="36000"/>
          </a:xfrm>
          <a:prstGeom prst="rect">
            <a:avLst/>
          </a:prstGeom>
          <a:solidFill>
            <a:srgbClr val="007A33"/>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prstClr val="white"/>
                </a:solidFill>
              </a:ln>
              <a:solidFill>
                <a:prstClr val="white"/>
              </a:solidFill>
            </a:endParaRPr>
          </a:p>
        </p:txBody>
      </p:sp>
      <p:sp>
        <p:nvSpPr>
          <p:cNvPr id="16" name="Rectángulo 15"/>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prstClr val="white"/>
                </a:solidFill>
              </a:ln>
              <a:solidFill>
                <a:prstClr val="white"/>
              </a:solidFill>
            </a:endParaRPr>
          </a:p>
        </p:txBody>
      </p:sp>
    </p:spTree>
    <p:extLst>
      <p:ext uri="{BB962C8B-B14F-4D97-AF65-F5344CB8AC3E}">
        <p14:creationId xmlns:p14="http://schemas.microsoft.com/office/powerpoint/2010/main" val="45210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5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5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5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5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01" y="154889"/>
            <a:ext cx="2013286" cy="708194"/>
          </a:xfrm>
          <a:prstGeom prst="rect">
            <a:avLst/>
          </a:prstGeom>
        </p:spPr>
      </p:pic>
      <p:sp>
        <p:nvSpPr>
          <p:cNvPr id="9"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dirty="0">
              <a:solidFill>
                <a:prstClr val="black">
                  <a:lumMod val="75000"/>
                  <a:lumOff val="25000"/>
                </a:prstClr>
              </a:solidFill>
              <a:latin typeface="Soberana Texto" panose="02000000000000000000" pitchFamily="50" charset="0"/>
            </a:endParaRPr>
          </a:p>
        </p:txBody>
      </p:sp>
      <p:sp>
        <p:nvSpPr>
          <p:cNvPr id="15" name="Rectángulo 14"/>
          <p:cNvSpPr/>
          <p:nvPr/>
        </p:nvSpPr>
        <p:spPr>
          <a:xfrm>
            <a:off x="4285344" y="969000"/>
            <a:ext cx="3636000" cy="36000"/>
          </a:xfrm>
          <a:prstGeom prst="rect">
            <a:avLst/>
          </a:prstGeom>
          <a:solidFill>
            <a:srgbClr val="007A33"/>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prstClr val="white"/>
                </a:solidFill>
              </a:ln>
              <a:solidFill>
                <a:prstClr val="white"/>
              </a:solidFill>
            </a:endParaRPr>
          </a:p>
        </p:txBody>
      </p:sp>
      <p:sp>
        <p:nvSpPr>
          <p:cNvPr id="16" name="Rectángulo 15"/>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prstClr val="white"/>
                </a:solidFill>
              </a:ln>
              <a:solidFill>
                <a:prstClr val="white"/>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850885484"/>
              </p:ext>
            </p:extLst>
          </p:nvPr>
        </p:nvGraphicFramePr>
        <p:xfrm>
          <a:off x="580842" y="1938514"/>
          <a:ext cx="11045004" cy="3574780"/>
        </p:xfrm>
        <a:graphic>
          <a:graphicData uri="http://schemas.openxmlformats.org/drawingml/2006/table">
            <a:tbl>
              <a:tblPr firstRow="1" firstCol="1" bandRow="1">
                <a:tableStyleId>{EB344D84-9AFB-497E-A393-DC336BA19D2E}</a:tableStyleId>
              </a:tblPr>
              <a:tblGrid>
                <a:gridCol w="1595648">
                  <a:extLst>
                    <a:ext uri="{9D8B030D-6E8A-4147-A177-3AD203B41FA5}">
                      <a16:colId xmlns:a16="http://schemas.microsoft.com/office/drawing/2014/main" val="20000"/>
                    </a:ext>
                  </a:extLst>
                </a:gridCol>
                <a:gridCol w="1191980">
                  <a:extLst>
                    <a:ext uri="{9D8B030D-6E8A-4147-A177-3AD203B41FA5}">
                      <a16:colId xmlns:a16="http://schemas.microsoft.com/office/drawing/2014/main" val="20001"/>
                    </a:ext>
                  </a:extLst>
                </a:gridCol>
                <a:gridCol w="1762296">
                  <a:extLst>
                    <a:ext uri="{9D8B030D-6E8A-4147-A177-3AD203B41FA5}">
                      <a16:colId xmlns:a16="http://schemas.microsoft.com/office/drawing/2014/main" val="20002"/>
                    </a:ext>
                  </a:extLst>
                </a:gridCol>
                <a:gridCol w="1326927">
                  <a:extLst>
                    <a:ext uri="{9D8B030D-6E8A-4147-A177-3AD203B41FA5}">
                      <a16:colId xmlns:a16="http://schemas.microsoft.com/office/drawing/2014/main" val="20003"/>
                    </a:ext>
                  </a:extLst>
                </a:gridCol>
                <a:gridCol w="1649447">
                  <a:extLst>
                    <a:ext uri="{9D8B030D-6E8A-4147-A177-3AD203B41FA5}">
                      <a16:colId xmlns:a16="http://schemas.microsoft.com/office/drawing/2014/main" val="20004"/>
                    </a:ext>
                  </a:extLst>
                </a:gridCol>
                <a:gridCol w="1230742">
                  <a:extLst>
                    <a:ext uri="{9D8B030D-6E8A-4147-A177-3AD203B41FA5}">
                      <a16:colId xmlns:a16="http://schemas.microsoft.com/office/drawing/2014/main" val="20005"/>
                    </a:ext>
                  </a:extLst>
                </a:gridCol>
                <a:gridCol w="1247808">
                  <a:extLst>
                    <a:ext uri="{9D8B030D-6E8A-4147-A177-3AD203B41FA5}">
                      <a16:colId xmlns:a16="http://schemas.microsoft.com/office/drawing/2014/main" val="20006"/>
                    </a:ext>
                  </a:extLst>
                </a:gridCol>
                <a:gridCol w="1040156">
                  <a:extLst>
                    <a:ext uri="{9D8B030D-6E8A-4147-A177-3AD203B41FA5}">
                      <a16:colId xmlns:a16="http://schemas.microsoft.com/office/drawing/2014/main" val="20007"/>
                    </a:ext>
                  </a:extLst>
                </a:gridCol>
              </a:tblGrid>
              <a:tr h="595797">
                <a:tc>
                  <a:txBody>
                    <a:bodyPr/>
                    <a:lstStyle/>
                    <a:p>
                      <a:pPr>
                        <a:spcAft>
                          <a:spcPts val="0"/>
                        </a:spcAft>
                      </a:pPr>
                      <a:r>
                        <a:rPr lang="es-ES" sz="1600" dirty="0">
                          <a:effectLst/>
                        </a:rPr>
                        <a:t>Autoevaluación</a:t>
                      </a:r>
                      <a:endParaRPr lang="es-MX"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gridSpan="4">
                  <a:txBody>
                    <a:bodyPr/>
                    <a:lstStyle/>
                    <a:p>
                      <a:pPr algn="ctr">
                        <a:spcAft>
                          <a:spcPts val="0"/>
                        </a:spcAft>
                      </a:pPr>
                      <a:r>
                        <a:rPr lang="es-ES" sz="1600" dirty="0">
                          <a:effectLst/>
                        </a:rPr>
                        <a:t>Planeación</a:t>
                      </a:r>
                      <a:endParaRPr lang="es-MX"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ES" sz="1600" dirty="0">
                          <a:effectLst/>
                        </a:rPr>
                        <a:t>Proyecto Integral</a:t>
                      </a:r>
                      <a:endParaRPr lang="es-MX"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595797">
                <a:tc>
                  <a:txBody>
                    <a:bodyPr/>
                    <a:lstStyle/>
                    <a:p>
                      <a:pPr marL="0" algn="ctr" defTabSz="914400" rtl="0" eaLnBrk="1" latinLnBrk="0" hangingPunct="1">
                        <a:spcAft>
                          <a:spcPts val="0"/>
                        </a:spcAft>
                      </a:pPr>
                      <a:r>
                        <a:rPr lang="es-ES" sz="1400" kern="1200" dirty="0">
                          <a:solidFill>
                            <a:schemeClr val="dk1"/>
                          </a:solidFill>
                          <a:effectLst/>
                          <a:latin typeface="+mn-lt"/>
                          <a:ea typeface="+mn-ea"/>
                          <a:cs typeface="+mn-cs"/>
                        </a:rPr>
                        <a:t>Área de oportunidad</a:t>
                      </a:r>
                      <a:endParaRPr lang="es-MX" sz="1400" kern="1200" dirty="0">
                        <a:solidFill>
                          <a:schemeClr val="dk1"/>
                        </a:solidFill>
                        <a:effectLst/>
                        <a:latin typeface="+mn-lt"/>
                        <a:ea typeface="+mn-ea"/>
                        <a:cs typeface="+mn-cs"/>
                      </a:endParaRPr>
                    </a:p>
                  </a:txBody>
                  <a:tcPr marL="68580" marR="68580" marT="0" marB="0" anchor="ctr">
                    <a:lnL w="381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s-ES" sz="1400" b="1" dirty="0">
                          <a:effectLst/>
                        </a:rPr>
                        <a:t>Meta Académica</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Política Estatal</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Objetivo Estratégico</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Estrategia</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Objetivo Particular</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Meta </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S" sz="1400" b="1" dirty="0">
                          <a:effectLst/>
                        </a:rPr>
                        <a:t>Acción</a:t>
                      </a:r>
                      <a:endPar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83186">
                <a:tc>
                  <a:txBody>
                    <a:bodyPr/>
                    <a:lstStyle/>
                    <a:p>
                      <a:pPr>
                        <a:spcAft>
                          <a:spcPts val="0"/>
                        </a:spcAft>
                      </a:pPr>
                      <a:r>
                        <a:rPr lang="es-ES" sz="1400" b="1" kern="1200" dirty="0">
                          <a:solidFill>
                            <a:schemeClr val="dk1"/>
                          </a:solidFill>
                          <a:effectLst/>
                          <a:highlight>
                            <a:srgbClr val="FFFF00"/>
                          </a:highlight>
                          <a:latin typeface="+mn-lt"/>
                          <a:ea typeface="+mn-ea"/>
                          <a:cs typeface="+mn-cs"/>
                        </a:rPr>
                        <a:t>Dominio de una segunda</a:t>
                      </a:r>
                      <a:r>
                        <a:rPr lang="es-ES" sz="1400" dirty="0">
                          <a:effectLst/>
                          <a:highlight>
                            <a:srgbClr val="FFFF00"/>
                          </a:highlight>
                        </a:rPr>
                        <a:t> </a:t>
                      </a:r>
                      <a:r>
                        <a:rPr lang="es-ES" sz="1400" kern="1200" dirty="0">
                          <a:solidFill>
                            <a:schemeClr val="dk1"/>
                          </a:solidFill>
                          <a:effectLst/>
                          <a:highlight>
                            <a:srgbClr val="FFFF00"/>
                          </a:highlight>
                          <a:latin typeface="+mn-lt"/>
                          <a:ea typeface="+mn-ea"/>
                          <a:cs typeface="+mn-cs"/>
                        </a:rPr>
                        <a:t>lengua</a:t>
                      </a:r>
                      <a:r>
                        <a:rPr lang="es-ES" sz="1400" dirty="0">
                          <a:effectLst/>
                        </a:rPr>
                        <a:t> </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s-ES" sz="1400" dirty="0">
                          <a:effectLst/>
                          <a:highlight>
                            <a:srgbClr val="D3D3D3"/>
                          </a:highlight>
                        </a:rPr>
                        <a:t>Certificación del 40% de</a:t>
                      </a:r>
                      <a:r>
                        <a:rPr lang="es-ES" sz="1400" dirty="0">
                          <a:effectLst/>
                        </a:rPr>
                        <a:t> </a:t>
                      </a:r>
                      <a:r>
                        <a:rPr lang="es-ES" sz="1400" dirty="0">
                          <a:effectLst/>
                          <a:highlight>
                            <a:srgbClr val="00FFFF"/>
                          </a:highlight>
                        </a:rPr>
                        <a:t>la planta docente</a:t>
                      </a:r>
                      <a:r>
                        <a:rPr lang="es-ES" sz="1400" dirty="0">
                          <a:effectLst/>
                        </a:rPr>
                        <a:t> </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dirty="0">
                          <a:effectLst/>
                        </a:rPr>
                        <a:t>La entidad impulsará la </a:t>
                      </a:r>
                      <a:r>
                        <a:rPr lang="es-ES" sz="1400" dirty="0">
                          <a:effectLst/>
                          <a:highlight>
                            <a:srgbClr val="00FF00"/>
                          </a:highlight>
                        </a:rPr>
                        <a:t>habilitación</a:t>
                      </a:r>
                      <a:r>
                        <a:rPr lang="es-ES" sz="1400" dirty="0">
                          <a:effectLst/>
                        </a:rPr>
                        <a:t> y certificación docente en una segunda lengua</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dirty="0">
                          <a:effectLst/>
                        </a:rPr>
                        <a:t>Dominar las habilidades lingüísticas en </a:t>
                      </a:r>
                      <a:r>
                        <a:rPr lang="es-ES" sz="1400" dirty="0">
                          <a:effectLst/>
                          <a:highlight>
                            <a:srgbClr val="FFFF00"/>
                          </a:highlight>
                        </a:rPr>
                        <a:t>otros idiomas</a:t>
                      </a:r>
                      <a:r>
                        <a:rPr lang="es-ES" sz="1400" dirty="0">
                          <a:effectLst/>
                        </a:rPr>
                        <a:t> </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a:effectLst/>
                          <a:highlight>
                            <a:srgbClr val="FFFF00"/>
                          </a:highlight>
                        </a:rPr>
                        <a:t>Crear un convenio de colaboración</a:t>
                      </a:r>
                      <a:r>
                        <a:rPr lang="es-ES" sz="1400">
                          <a:effectLst/>
                        </a:rPr>
                        <a:t> </a:t>
                      </a:r>
                      <a:endParaRPr lang="es-MX"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a:effectLst/>
                        </a:rPr>
                        <a:t>Propiciar las condiciones para impulsar y </a:t>
                      </a:r>
                      <a:r>
                        <a:rPr lang="es-ES" sz="1400">
                          <a:effectLst/>
                          <a:highlight>
                            <a:srgbClr val="FFFF00"/>
                          </a:highlight>
                        </a:rPr>
                        <a:t>sistematizar</a:t>
                      </a:r>
                      <a:r>
                        <a:rPr lang="es-ES" sz="1400">
                          <a:effectLst/>
                        </a:rPr>
                        <a:t> </a:t>
                      </a:r>
                      <a:r>
                        <a:rPr lang="es-ES" sz="1400">
                          <a:effectLst/>
                          <a:highlight>
                            <a:srgbClr val="FFFF00"/>
                          </a:highlight>
                        </a:rPr>
                        <a:t>los procesos de evaluación, certificación y acreditación</a:t>
                      </a:r>
                      <a:endParaRPr lang="es-MX"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dirty="0">
                          <a:effectLst/>
                        </a:rPr>
                        <a:t>Certificación del personal </a:t>
                      </a:r>
                      <a:r>
                        <a:rPr lang="es-ES" sz="1400" dirty="0">
                          <a:effectLst/>
                          <a:highlight>
                            <a:srgbClr val="00FFFF"/>
                          </a:highlight>
                        </a:rPr>
                        <a:t>directivo,</a:t>
                      </a:r>
                      <a:r>
                        <a:rPr lang="es-ES" sz="1400" dirty="0">
                          <a:effectLst/>
                        </a:rPr>
                        <a:t> docente </a:t>
                      </a:r>
                      <a:r>
                        <a:rPr lang="es-ES" sz="1400" dirty="0">
                          <a:effectLst/>
                          <a:highlight>
                            <a:srgbClr val="00FFFF"/>
                          </a:highlight>
                        </a:rPr>
                        <a:t>y estudiantes</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s-ES" sz="1400" dirty="0">
                          <a:effectLst/>
                        </a:rPr>
                        <a:t>Certificación </a:t>
                      </a:r>
                      <a:r>
                        <a:rPr lang="es-ES" sz="1400" dirty="0">
                          <a:effectLst/>
                          <a:highlight>
                            <a:srgbClr val="00FFFF"/>
                          </a:highlight>
                        </a:rPr>
                        <a:t>de inglés a</a:t>
                      </a:r>
                      <a:r>
                        <a:rPr lang="es-ES" sz="1400" dirty="0">
                          <a:effectLst/>
                        </a:rPr>
                        <a:t> </a:t>
                      </a:r>
                      <a:r>
                        <a:rPr lang="es-ES" sz="1400" dirty="0">
                          <a:effectLst/>
                          <a:highlight>
                            <a:srgbClr val="D3D3D3"/>
                          </a:highlight>
                        </a:rPr>
                        <a:t>directivos</a:t>
                      </a:r>
                      <a:endParaRPr lang="es-MX"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56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F0524-6217-4BC0-B31C-3DBB8BAEB4B6}"/>
              </a:ext>
            </a:extLst>
          </p:cNvPr>
          <p:cNvSpPr>
            <a:spLocks noGrp="1"/>
          </p:cNvSpPr>
          <p:nvPr>
            <p:ph type="title"/>
          </p:nvPr>
        </p:nvSpPr>
        <p:spPr>
          <a:xfrm>
            <a:off x="948380" y="2761570"/>
            <a:ext cx="10515600" cy="1325563"/>
          </a:xfrm>
        </p:spPr>
        <p:txBody>
          <a:bodyPr>
            <a:normAutofit/>
          </a:bodyPr>
          <a:lstStyle/>
          <a:p>
            <a:pPr algn="ctr"/>
            <a:r>
              <a:rPr lang="es-MX" sz="4800" b="1" dirty="0">
                <a:solidFill>
                  <a:schemeClr val="tx1">
                    <a:lumMod val="75000"/>
                    <a:lumOff val="25000"/>
                  </a:schemeClr>
                </a:solidFill>
                <a:latin typeface="Arial}"/>
              </a:rPr>
              <a:t>Cronograma de Actividades</a:t>
            </a:r>
          </a:p>
        </p:txBody>
      </p:sp>
    </p:spTree>
    <p:extLst>
      <p:ext uri="{BB962C8B-B14F-4D97-AF65-F5344CB8AC3E}">
        <p14:creationId xmlns:p14="http://schemas.microsoft.com/office/powerpoint/2010/main" val="14720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1 CuadroTexto"/>
          <p:cNvSpPr txBox="1"/>
          <p:nvPr/>
        </p:nvSpPr>
        <p:spPr>
          <a:xfrm>
            <a:off x="1978187" y="1028501"/>
            <a:ext cx="8701303" cy="646331"/>
          </a:xfrm>
          <a:prstGeom prst="rect">
            <a:avLst/>
          </a:prstGeom>
          <a:noFill/>
        </p:spPr>
        <p:txBody>
          <a:bodyPr wrap="square" rtlCol="0">
            <a:spAutoFit/>
          </a:bodyPr>
          <a:lstStyle/>
          <a:p>
            <a:pPr algn="ctr"/>
            <a:r>
              <a:rPr lang="es-MX" sz="3600" dirty="0">
                <a:solidFill>
                  <a:schemeClr val="accent3">
                    <a:lumMod val="50000"/>
                  </a:schemeClr>
                </a:solidFill>
                <a:latin typeface="Arial" panose="020B0604020202020204" pitchFamily="34" charset="0"/>
                <a:ea typeface="Tahoma" panose="020B0604030504040204" pitchFamily="34" charset="0"/>
                <a:cs typeface="Arial" panose="020B0604020202020204" pitchFamily="34" charset="0"/>
              </a:rPr>
              <a:t>Cronograma de actividades</a:t>
            </a:r>
          </a:p>
        </p:txBody>
      </p:sp>
      <p:graphicFrame>
        <p:nvGraphicFramePr>
          <p:cNvPr id="3" name="Tabla 2"/>
          <p:cNvGraphicFramePr>
            <a:graphicFrameLocks noGrp="1"/>
          </p:cNvGraphicFramePr>
          <p:nvPr>
            <p:extLst>
              <p:ext uri="{D42A27DB-BD31-4B8C-83A1-F6EECF244321}">
                <p14:modId xmlns:p14="http://schemas.microsoft.com/office/powerpoint/2010/main" val="472791372"/>
              </p:ext>
            </p:extLst>
          </p:nvPr>
        </p:nvGraphicFramePr>
        <p:xfrm>
          <a:off x="433712" y="1682310"/>
          <a:ext cx="10944226" cy="4650953"/>
        </p:xfrm>
        <a:graphic>
          <a:graphicData uri="http://schemas.openxmlformats.org/drawingml/2006/table">
            <a:tbl>
              <a:tblPr firstRow="1" bandRow="1">
                <a:effectLst>
                  <a:outerShdw blurRad="50800" dist="38100" dir="8100000" algn="tr" rotWithShape="0">
                    <a:prstClr val="black">
                      <a:alpha val="40000"/>
                    </a:prstClr>
                  </a:outerShdw>
                </a:effectLst>
                <a:tableStyleId>{8799B23B-EC83-4686-B30A-512413B5E67A}</a:tableStyleId>
              </a:tblPr>
              <a:tblGrid>
                <a:gridCol w="2643187">
                  <a:extLst>
                    <a:ext uri="{9D8B030D-6E8A-4147-A177-3AD203B41FA5}">
                      <a16:colId xmlns:a16="http://schemas.microsoft.com/office/drawing/2014/main" val="20000"/>
                    </a:ext>
                  </a:extLst>
                </a:gridCol>
                <a:gridCol w="954022">
                  <a:extLst>
                    <a:ext uri="{9D8B030D-6E8A-4147-A177-3AD203B41FA5}">
                      <a16:colId xmlns:a16="http://schemas.microsoft.com/office/drawing/2014/main" val="20001"/>
                    </a:ext>
                  </a:extLst>
                </a:gridCol>
                <a:gridCol w="604599">
                  <a:extLst>
                    <a:ext uri="{9D8B030D-6E8A-4147-A177-3AD203B41FA5}">
                      <a16:colId xmlns:a16="http://schemas.microsoft.com/office/drawing/2014/main" val="20002"/>
                    </a:ext>
                  </a:extLst>
                </a:gridCol>
                <a:gridCol w="710393">
                  <a:extLst>
                    <a:ext uri="{9D8B030D-6E8A-4147-A177-3AD203B41FA5}">
                      <a16:colId xmlns:a16="http://schemas.microsoft.com/office/drawing/2014/main" val="20003"/>
                    </a:ext>
                  </a:extLst>
                </a:gridCol>
                <a:gridCol w="622500">
                  <a:extLst>
                    <a:ext uri="{9D8B030D-6E8A-4147-A177-3AD203B41FA5}">
                      <a16:colId xmlns:a16="http://schemas.microsoft.com/office/drawing/2014/main" val="20004"/>
                    </a:ext>
                  </a:extLst>
                </a:gridCol>
                <a:gridCol w="710131">
                  <a:extLst>
                    <a:ext uri="{9D8B030D-6E8A-4147-A177-3AD203B41FA5}">
                      <a16:colId xmlns:a16="http://schemas.microsoft.com/office/drawing/2014/main" val="20005"/>
                    </a:ext>
                  </a:extLst>
                </a:gridCol>
                <a:gridCol w="707168">
                  <a:extLst>
                    <a:ext uri="{9D8B030D-6E8A-4147-A177-3AD203B41FA5}">
                      <a16:colId xmlns:a16="http://schemas.microsoft.com/office/drawing/2014/main" val="20006"/>
                    </a:ext>
                  </a:extLst>
                </a:gridCol>
                <a:gridCol w="606836">
                  <a:extLst>
                    <a:ext uri="{9D8B030D-6E8A-4147-A177-3AD203B41FA5}">
                      <a16:colId xmlns:a16="http://schemas.microsoft.com/office/drawing/2014/main" val="20007"/>
                    </a:ext>
                  </a:extLst>
                </a:gridCol>
                <a:gridCol w="656063">
                  <a:extLst>
                    <a:ext uri="{9D8B030D-6E8A-4147-A177-3AD203B41FA5}">
                      <a16:colId xmlns:a16="http://schemas.microsoft.com/office/drawing/2014/main" val="20008"/>
                    </a:ext>
                  </a:extLst>
                </a:gridCol>
                <a:gridCol w="626975">
                  <a:extLst>
                    <a:ext uri="{9D8B030D-6E8A-4147-A177-3AD203B41FA5}">
                      <a16:colId xmlns:a16="http://schemas.microsoft.com/office/drawing/2014/main" val="20009"/>
                    </a:ext>
                  </a:extLst>
                </a:gridCol>
                <a:gridCol w="732139">
                  <a:extLst>
                    <a:ext uri="{9D8B030D-6E8A-4147-A177-3AD203B41FA5}">
                      <a16:colId xmlns:a16="http://schemas.microsoft.com/office/drawing/2014/main" val="20010"/>
                    </a:ext>
                  </a:extLst>
                </a:gridCol>
                <a:gridCol w="665012">
                  <a:extLst>
                    <a:ext uri="{9D8B030D-6E8A-4147-A177-3AD203B41FA5}">
                      <a16:colId xmlns:a16="http://schemas.microsoft.com/office/drawing/2014/main" val="20011"/>
                    </a:ext>
                  </a:extLst>
                </a:gridCol>
                <a:gridCol w="705201">
                  <a:extLst>
                    <a:ext uri="{9D8B030D-6E8A-4147-A177-3AD203B41FA5}">
                      <a16:colId xmlns:a16="http://schemas.microsoft.com/office/drawing/2014/main" val="20012"/>
                    </a:ext>
                  </a:extLst>
                </a:gridCol>
              </a:tblGrid>
              <a:tr h="35327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altLang="es-MX" sz="12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altLang="es-MX" sz="5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MX" sz="1400" b="1" dirty="0">
                          <a:solidFill>
                            <a:schemeClr val="bg1"/>
                          </a:solidFill>
                          <a:latin typeface="Arial" panose="020B0604020202020204" pitchFamily="34" charset="0"/>
                          <a:cs typeface="Arial" panose="020B0604020202020204" pitchFamily="34" charset="0"/>
                        </a:rPr>
                        <a:t>PROCESOS PRINCIPALES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gridSpan="7">
                  <a:txBody>
                    <a:bodyPr/>
                    <a:lstStyle/>
                    <a:p>
                      <a:pPr algn="ctr"/>
                      <a:r>
                        <a:rPr lang="es-MX" sz="1800" b="1" dirty="0">
                          <a:solidFill>
                            <a:schemeClr val="bg1"/>
                          </a:solidFill>
                          <a:effectLst/>
                        </a:rPr>
                        <a:t>2017</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gridSpan="5">
                  <a:txBody>
                    <a:bodyPr/>
                    <a:lstStyle/>
                    <a:p>
                      <a:pPr algn="ctr"/>
                      <a:r>
                        <a:rPr lang="es-MX" sz="1800" b="1" kern="1200" dirty="0">
                          <a:solidFill>
                            <a:schemeClr val="bg1"/>
                          </a:solidFill>
                          <a:effectLst/>
                          <a:latin typeface="+mn-lt"/>
                          <a:ea typeface="+mn-ea"/>
                          <a:cs typeface="+mn-cs"/>
                        </a:rPr>
                        <a:t>2018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s-MX" sz="1200" b="0" kern="1200" dirty="0">
                        <a:solidFill>
                          <a:schemeClr val="bg1"/>
                        </a:solidFill>
                        <a:latin typeface="+mn-lt"/>
                        <a:ea typeface="+mn-ea"/>
                        <a:cs typeface="+mn-cs"/>
                      </a:endParaRPr>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35327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altLang="es-MX" sz="1100" b="0" dirty="0">
                        <a:solidFill>
                          <a:schemeClr val="bg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s-MX" sz="1400" b="1" dirty="0">
                          <a:solidFill>
                            <a:schemeClr val="bg1"/>
                          </a:solidFill>
                        </a:rPr>
                        <a:t>JUN</a:t>
                      </a:r>
                      <a:endParaRPr lang="es-MX" sz="1800" b="1" dirty="0">
                        <a:solidFill>
                          <a:schemeClr val="bg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JUL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AGO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SEP</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OCT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NOV</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DIC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ENE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FEB</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MAR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ABR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s-MX" sz="1400" b="1" kern="1200" dirty="0">
                          <a:solidFill>
                            <a:schemeClr val="bg1"/>
                          </a:solidFill>
                          <a:latin typeface="+mn-lt"/>
                          <a:ea typeface="+mn-ea"/>
                          <a:cs typeface="+mn-cs"/>
                        </a:rPr>
                        <a:t>MAY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1"/>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Diseño de la Guía PACTEN 2016 y 2017 y materiales de apoyo.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Talleres Regionales de Capacitación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Planeación - Implementación del PACTEN 2018 y 2019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Entrega-recepción del PACTEN </a:t>
                      </a:r>
                      <a:r>
                        <a:rPr lang="es-MX" sz="1200" b="0" kern="1200" dirty="0" err="1">
                          <a:solidFill>
                            <a:schemeClr val="bg1"/>
                          </a:solidFill>
                          <a:latin typeface="Arial" panose="020B0604020202020204" pitchFamily="34" charset="0"/>
                          <a:ea typeface="+mn-ea"/>
                          <a:cs typeface="Arial" panose="020B0604020202020204" pitchFamily="34" charset="0"/>
                        </a:rPr>
                        <a:t>PACTEN</a:t>
                      </a:r>
                      <a:r>
                        <a:rPr lang="es-MX" sz="1200" b="0" kern="1200" dirty="0">
                          <a:solidFill>
                            <a:schemeClr val="bg1"/>
                          </a:solidFill>
                          <a:latin typeface="Arial" panose="020B0604020202020204" pitchFamily="34" charset="0"/>
                          <a:ea typeface="+mn-ea"/>
                          <a:cs typeface="Arial" panose="020B0604020202020204" pitchFamily="34" charset="0"/>
                        </a:rPr>
                        <a:t> 2018 y 2019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Evaluación y </a:t>
                      </a:r>
                      <a:r>
                        <a:rPr lang="es-MX" sz="1200" b="0" kern="1200" dirty="0" err="1">
                          <a:solidFill>
                            <a:schemeClr val="bg1"/>
                          </a:solidFill>
                          <a:latin typeface="Arial" panose="020B0604020202020204" pitchFamily="34" charset="0"/>
                          <a:ea typeface="+mn-ea"/>
                          <a:cs typeface="Arial" panose="020B0604020202020204" pitchFamily="34" charset="0"/>
                        </a:rPr>
                        <a:t>Dictaminación</a:t>
                      </a:r>
                      <a:r>
                        <a:rPr lang="es-MX" sz="1200" b="0" kern="1200" dirty="0">
                          <a:solidFill>
                            <a:schemeClr val="bg1"/>
                          </a:solidFill>
                          <a:latin typeface="Arial" panose="020B0604020202020204" pitchFamily="34" charset="0"/>
                          <a:ea typeface="+mn-ea"/>
                          <a:cs typeface="Arial" panose="020B0604020202020204" pitchFamily="34" charset="0"/>
                        </a:rPr>
                        <a:t> del PACTEN 2018 y 2019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1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Réplica del PACTEN 2018 y 2019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Asignación de recursos y firma de convenio.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1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Radicación de recursos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4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bg1"/>
                          </a:solidFill>
                          <a:latin typeface="Arial" panose="020B0604020202020204" pitchFamily="34" charset="0"/>
                          <a:ea typeface="+mn-ea"/>
                          <a:cs typeface="Arial" panose="020B0604020202020204" pitchFamily="34" charset="0"/>
                        </a:rPr>
                        <a:t> Reprogramación del PACTEN 2018 y 2019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endParaRPr lang="es-MX"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2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11" name="AutoShape 188"/>
          <p:cNvSpPr>
            <a:spLocks noChangeArrowheads="1"/>
          </p:cNvSpPr>
          <p:nvPr/>
        </p:nvSpPr>
        <p:spPr bwMode="auto">
          <a:xfrm>
            <a:off x="3493585" y="2591394"/>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2" name="AutoShape 188"/>
          <p:cNvSpPr>
            <a:spLocks noChangeArrowheads="1"/>
          </p:cNvSpPr>
          <p:nvPr/>
        </p:nvSpPr>
        <p:spPr bwMode="auto">
          <a:xfrm>
            <a:off x="4168653" y="2591394"/>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3" name="AutoShape 188"/>
          <p:cNvSpPr>
            <a:spLocks noChangeArrowheads="1"/>
          </p:cNvSpPr>
          <p:nvPr/>
        </p:nvSpPr>
        <p:spPr bwMode="auto">
          <a:xfrm>
            <a:off x="4843721" y="2591394"/>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4" name="AutoShape 188"/>
          <p:cNvSpPr>
            <a:spLocks noChangeArrowheads="1"/>
          </p:cNvSpPr>
          <p:nvPr/>
        </p:nvSpPr>
        <p:spPr bwMode="auto">
          <a:xfrm>
            <a:off x="5534140" y="2588913"/>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5" name="AutoShape 188"/>
          <p:cNvSpPr>
            <a:spLocks noChangeArrowheads="1"/>
          </p:cNvSpPr>
          <p:nvPr/>
        </p:nvSpPr>
        <p:spPr bwMode="auto">
          <a:xfrm>
            <a:off x="5527825" y="3031872"/>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6" name="AutoShape 188"/>
          <p:cNvSpPr>
            <a:spLocks noChangeArrowheads="1"/>
          </p:cNvSpPr>
          <p:nvPr/>
        </p:nvSpPr>
        <p:spPr bwMode="auto">
          <a:xfrm>
            <a:off x="6181498" y="3011487"/>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7" name="AutoShape 188"/>
          <p:cNvSpPr>
            <a:spLocks noChangeArrowheads="1"/>
          </p:cNvSpPr>
          <p:nvPr/>
        </p:nvSpPr>
        <p:spPr bwMode="auto">
          <a:xfrm>
            <a:off x="7561163" y="3402934"/>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8" name="AutoShape 188"/>
          <p:cNvSpPr>
            <a:spLocks noChangeArrowheads="1"/>
          </p:cNvSpPr>
          <p:nvPr/>
        </p:nvSpPr>
        <p:spPr bwMode="auto">
          <a:xfrm>
            <a:off x="6202839" y="3387104"/>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19" name="AutoShape 188"/>
          <p:cNvSpPr>
            <a:spLocks noChangeArrowheads="1"/>
          </p:cNvSpPr>
          <p:nvPr/>
        </p:nvSpPr>
        <p:spPr bwMode="auto">
          <a:xfrm>
            <a:off x="6877854" y="3402934"/>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0" name="AutoShape 188"/>
          <p:cNvSpPr>
            <a:spLocks noChangeArrowheads="1"/>
          </p:cNvSpPr>
          <p:nvPr/>
        </p:nvSpPr>
        <p:spPr bwMode="auto">
          <a:xfrm>
            <a:off x="8187548" y="3873989"/>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1" name="AutoShape 188"/>
          <p:cNvSpPr>
            <a:spLocks noChangeArrowheads="1"/>
          </p:cNvSpPr>
          <p:nvPr/>
        </p:nvSpPr>
        <p:spPr bwMode="auto">
          <a:xfrm>
            <a:off x="8187548" y="4306037"/>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2" name="AutoShape 188"/>
          <p:cNvSpPr>
            <a:spLocks noChangeArrowheads="1"/>
          </p:cNvSpPr>
          <p:nvPr/>
        </p:nvSpPr>
        <p:spPr bwMode="auto">
          <a:xfrm>
            <a:off x="8865627" y="4306037"/>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3" name="AutoShape 188"/>
          <p:cNvSpPr>
            <a:spLocks noChangeArrowheads="1"/>
          </p:cNvSpPr>
          <p:nvPr/>
        </p:nvSpPr>
        <p:spPr bwMode="auto">
          <a:xfrm>
            <a:off x="8865627" y="4708613"/>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4" name="AutoShape 188"/>
          <p:cNvSpPr>
            <a:spLocks noChangeArrowheads="1"/>
          </p:cNvSpPr>
          <p:nvPr/>
        </p:nvSpPr>
        <p:spPr bwMode="auto">
          <a:xfrm>
            <a:off x="8865627" y="5137706"/>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dirty="0">
              <a:solidFill>
                <a:srgbClr val="DDDDDD"/>
              </a:solidFill>
              <a:latin typeface="Trebuchet MS" panose="020B0603020202020204" pitchFamily="34" charset="0"/>
            </a:endParaRPr>
          </a:p>
        </p:txBody>
      </p:sp>
      <p:sp>
        <p:nvSpPr>
          <p:cNvPr id="225" name="AutoShape 188"/>
          <p:cNvSpPr>
            <a:spLocks noChangeArrowheads="1"/>
          </p:cNvSpPr>
          <p:nvPr/>
        </p:nvSpPr>
        <p:spPr bwMode="auto">
          <a:xfrm>
            <a:off x="9542642" y="5154556"/>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dirty="0">
              <a:solidFill>
                <a:srgbClr val="DDDDDD"/>
              </a:solidFill>
              <a:latin typeface="Trebuchet MS" panose="020B0603020202020204" pitchFamily="34" charset="0"/>
            </a:endParaRPr>
          </a:p>
        </p:txBody>
      </p:sp>
      <p:sp>
        <p:nvSpPr>
          <p:cNvPr id="226" name="AutoShape 188"/>
          <p:cNvSpPr>
            <a:spLocks noChangeArrowheads="1"/>
          </p:cNvSpPr>
          <p:nvPr/>
        </p:nvSpPr>
        <p:spPr bwMode="auto">
          <a:xfrm>
            <a:off x="9568866" y="5638173"/>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7" name="AutoShape 188"/>
          <p:cNvSpPr>
            <a:spLocks noChangeArrowheads="1"/>
          </p:cNvSpPr>
          <p:nvPr/>
        </p:nvSpPr>
        <p:spPr bwMode="auto">
          <a:xfrm>
            <a:off x="10221402" y="5606936"/>
            <a:ext cx="252000" cy="216000"/>
          </a:xfrm>
          <a:prstGeom prst="triangle">
            <a:avLst>
              <a:gd name="adj" fmla="val 50000"/>
            </a:avLst>
          </a:prstGeom>
          <a:solidFill>
            <a:srgbClr val="BA0C2F"/>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8" name="AutoShape 188"/>
          <p:cNvSpPr>
            <a:spLocks noChangeArrowheads="1"/>
          </p:cNvSpPr>
          <p:nvPr/>
        </p:nvSpPr>
        <p:spPr bwMode="auto">
          <a:xfrm>
            <a:off x="10221402" y="5976192"/>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
        <p:nvSpPr>
          <p:cNvPr id="229" name="AutoShape 188"/>
          <p:cNvSpPr>
            <a:spLocks noChangeArrowheads="1"/>
          </p:cNvSpPr>
          <p:nvPr/>
        </p:nvSpPr>
        <p:spPr bwMode="auto">
          <a:xfrm>
            <a:off x="10909881" y="5976192"/>
            <a:ext cx="252000" cy="216000"/>
          </a:xfrm>
          <a:prstGeom prst="triangle">
            <a:avLst>
              <a:gd name="adj" fmla="val 50000"/>
            </a:avLst>
          </a:prstGeom>
          <a:solidFill>
            <a:srgbClr val="007A33"/>
          </a:solidFill>
          <a:ln>
            <a:noFill/>
            <a:headEnd/>
            <a:tailEnd/>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wrap="none" anchor="ctr"/>
          <a:lstStyle/>
          <a:p>
            <a:pPr algn="ctr"/>
            <a:endParaRPr lang="es-MX" altLang="es-MX" b="1">
              <a:solidFill>
                <a:srgbClr val="DDDDDD"/>
              </a:solidFill>
              <a:latin typeface="Trebuchet MS" panose="020B0603020202020204" pitchFamily="34" charset="0"/>
            </a:endParaRPr>
          </a:p>
        </p:txBody>
      </p:sp>
    </p:spTree>
    <p:extLst>
      <p:ext uri="{BB962C8B-B14F-4D97-AF65-F5344CB8AC3E}">
        <p14:creationId xmlns:p14="http://schemas.microsoft.com/office/powerpoint/2010/main" val="3131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25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2672" y="1558716"/>
            <a:ext cx="10722073" cy="1342103"/>
          </a:xfrm>
        </p:spPr>
        <p:txBody>
          <a:bodyPr anchor="t">
            <a:noAutofit/>
          </a:bodyPr>
          <a:lstStyle/>
          <a:p>
            <a:r>
              <a:rPr lang="es-MX" sz="3600" b="1" dirty="0">
                <a:solidFill>
                  <a:schemeClr val="tx1">
                    <a:lumMod val="75000"/>
                    <a:lumOff val="25000"/>
                  </a:schemeClr>
                </a:solidFill>
                <a:latin typeface="Arial" panose="020B0604020202020204" pitchFamily="34" charset="0"/>
                <a:cs typeface="Arial" panose="020B0604020202020204" pitchFamily="34" charset="0"/>
              </a:rPr>
              <a:t>TALLER REGIONAL PARA LA PRESENTACIÓN DE LA GUÍA METODOLÓGICA </a:t>
            </a:r>
          </a:p>
        </p:txBody>
      </p:sp>
      <p:pic>
        <p:nvPicPr>
          <p:cNvPr id="11" name="Imagen 10">
            <a:extLst>
              <a:ext uri="{FF2B5EF4-FFF2-40B4-BE49-F238E27FC236}">
                <a16:creationId xmlns:a16="http://schemas.microsoft.com/office/drawing/2014/main" id="{CEA4457C-1A6C-4B07-BD53-E03F59D05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523" y="2900819"/>
            <a:ext cx="4214369" cy="2457763"/>
          </a:xfrm>
          <a:prstGeom prst="rect">
            <a:avLst/>
          </a:prstGeom>
        </p:spPr>
      </p:pic>
      <p:sp>
        <p:nvSpPr>
          <p:cNvPr id="4" name="Título 1"/>
          <p:cNvSpPr txBox="1">
            <a:spLocks/>
          </p:cNvSpPr>
          <p:nvPr/>
        </p:nvSpPr>
        <p:spPr>
          <a:xfrm>
            <a:off x="818958" y="5358582"/>
            <a:ext cx="10529497" cy="73250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a:solidFill>
                  <a:schemeClr val="tx1">
                    <a:lumMod val="75000"/>
                    <a:lumOff val="25000"/>
                  </a:schemeClr>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40018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93175" y="1310396"/>
            <a:ext cx="10448438"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Orientaciones para la Ministración</a:t>
            </a:r>
          </a:p>
        </p:txBody>
      </p:sp>
      <p:grpSp>
        <p:nvGrpSpPr>
          <p:cNvPr id="15" name="Grupo 14"/>
          <p:cNvGrpSpPr/>
          <p:nvPr/>
        </p:nvGrpSpPr>
        <p:grpSpPr>
          <a:xfrm>
            <a:off x="1385393" y="2530928"/>
            <a:ext cx="9454395" cy="3170653"/>
            <a:chOff x="834249" y="2004836"/>
            <a:chExt cx="9454395" cy="3170653"/>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182" y="2216777"/>
              <a:ext cx="3555462" cy="2746769"/>
            </a:xfrm>
            <a:prstGeom prst="rect">
              <a:avLst/>
            </a:prstGeom>
          </p:spPr>
        </p:pic>
        <p:pic>
          <p:nvPicPr>
            <p:cNvPr id="19" name="Imagen 18"/>
            <p:cNvPicPr/>
            <p:nvPr/>
          </p:nvPicPr>
          <p:blipFill rotWithShape="1">
            <a:blip r:embed="rId4"/>
            <a:srcRect l="33096" t="10259" r="30754" b="62583"/>
            <a:stretch/>
          </p:blipFill>
          <p:spPr bwMode="auto">
            <a:xfrm>
              <a:off x="834249" y="2004836"/>
              <a:ext cx="3827148" cy="3170653"/>
            </a:xfrm>
            <a:prstGeom prst="rect">
              <a:avLst/>
            </a:prstGeom>
            <a:ln>
              <a:noFill/>
            </a:ln>
            <a:extLst>
              <a:ext uri="{53640926-AAD7-44D8-BBD7-CCE9431645EC}">
                <a14:shadowObscured xmlns:a14="http://schemas.microsoft.com/office/drawing/2010/main"/>
              </a:ext>
            </a:extLst>
          </p:spPr>
        </p:pic>
        <p:sp>
          <p:nvSpPr>
            <p:cNvPr id="20" name="Flecha derecha 19"/>
            <p:cNvSpPr/>
            <p:nvPr/>
          </p:nvSpPr>
          <p:spPr>
            <a:xfrm>
              <a:off x="4782891" y="2924205"/>
              <a:ext cx="1828797" cy="1331912"/>
            </a:xfrm>
            <a:prstGeom prst="rightArrow">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996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834283" y="2139963"/>
            <a:ext cx="8862837" cy="4204566"/>
          </a:xfrm>
          <a:prstGeom prst="rect">
            <a:avLst/>
          </a:prstGeom>
        </p:spPr>
      </p:pic>
      <p:sp>
        <p:nvSpPr>
          <p:cNvPr id="7" name="Rectángulo 6"/>
          <p:cNvSpPr/>
          <p:nvPr/>
        </p:nvSpPr>
        <p:spPr>
          <a:xfrm>
            <a:off x="722671" y="1251609"/>
            <a:ext cx="10420712"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Orientaciones para la Ministración</a:t>
            </a:r>
          </a:p>
        </p:txBody>
      </p:sp>
      <p:sp>
        <p:nvSpPr>
          <p:cNvPr id="10" name="Rectángulo 9"/>
          <p:cNvSpPr/>
          <p:nvPr/>
        </p:nvSpPr>
        <p:spPr>
          <a:xfrm>
            <a:off x="2138398" y="2117580"/>
            <a:ext cx="5384789" cy="276999"/>
          </a:xfrm>
          <a:prstGeom prst="rect">
            <a:avLst/>
          </a:prstGeom>
        </p:spPr>
        <p:txBody>
          <a:bodyPr wrap="square">
            <a:spAutoFit/>
          </a:bodyPr>
          <a:lstStyle/>
          <a:p>
            <a:pPr algn="ctr"/>
            <a:r>
              <a:rPr lang="es-MX" sz="1200" dirty="0">
                <a:solidFill>
                  <a:schemeClr val="bg1">
                    <a:lumMod val="85000"/>
                  </a:schemeClr>
                </a:solidFill>
                <a:latin typeface="Arial" panose="020B0604020202020204" pitchFamily="34" charset="0"/>
                <a:cs typeface="Arial" panose="020B0604020202020204" pitchFamily="34" charset="0"/>
              </a:rPr>
              <a:t>http://www.dgespe.sep.gob.mx/pfce/reglas_operacion</a:t>
            </a:r>
          </a:p>
        </p:txBody>
      </p:sp>
      <p:sp>
        <p:nvSpPr>
          <p:cNvPr id="6" name="Flecha derecha 5"/>
          <p:cNvSpPr/>
          <p:nvPr/>
        </p:nvSpPr>
        <p:spPr>
          <a:xfrm rot="10800000">
            <a:off x="7236084" y="4895553"/>
            <a:ext cx="1479967" cy="844063"/>
          </a:xfrm>
          <a:prstGeom prst="rightArrow">
            <a:avLst>
              <a:gd name="adj1" fmla="val 38733"/>
              <a:gd name="adj2" fmla="val 48591"/>
            </a:avLst>
          </a:prstGeom>
          <a:solidFill>
            <a:srgbClr val="BA0C2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92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117599" y="2754184"/>
            <a:ext cx="10014227" cy="1421928"/>
          </a:xfrm>
          <a:prstGeom prst="rect">
            <a:avLst/>
          </a:prstGeom>
        </p:spPr>
        <p:txBody>
          <a:bodyPr wrap="square">
            <a:spAutoFit/>
          </a:bodyPr>
          <a:lstStyle/>
          <a:p>
            <a:pPr algn="ctr">
              <a:lnSpc>
                <a:spcPct val="90000"/>
              </a:lnSpc>
              <a:spcBef>
                <a:spcPct val="0"/>
              </a:spcBef>
              <a:spcAft>
                <a:spcPts val="0"/>
              </a:spcAft>
            </a:pPr>
            <a:r>
              <a:rPr lang="es-ES" sz="4800" b="1" dirty="0">
                <a:solidFill>
                  <a:schemeClr val="tx1">
                    <a:lumMod val="75000"/>
                    <a:lumOff val="25000"/>
                  </a:schemeClr>
                </a:solidFill>
                <a:latin typeface="Arial" panose="020B0604020202020204" pitchFamily="34" charset="0"/>
                <a:cs typeface="Arial" panose="020B0604020202020204" pitchFamily="34" charset="0"/>
              </a:rPr>
              <a:t>Información básica para </a:t>
            </a:r>
          </a:p>
          <a:p>
            <a:pPr algn="ctr">
              <a:lnSpc>
                <a:spcPct val="90000"/>
              </a:lnSpc>
              <a:spcBef>
                <a:spcPct val="0"/>
              </a:spcBef>
              <a:spcAft>
                <a:spcPts val="0"/>
              </a:spcAft>
            </a:pPr>
            <a:r>
              <a:rPr lang="es-ES" sz="4800" b="1" dirty="0">
                <a:solidFill>
                  <a:schemeClr val="tx1">
                    <a:lumMod val="75000"/>
                    <a:lumOff val="25000"/>
                  </a:schemeClr>
                </a:solidFill>
                <a:latin typeface="Arial" panose="020B0604020202020204" pitchFamily="34" charset="0"/>
                <a:cs typeface="Arial" panose="020B0604020202020204" pitchFamily="34" charset="0"/>
              </a:rPr>
              <a:t>la reprogramación</a:t>
            </a:r>
            <a:endParaRPr lang="es-MX" sz="4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07923" y="1398495"/>
            <a:ext cx="10482591"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Información Básica para la reprogramación</a:t>
            </a:r>
          </a:p>
        </p:txBody>
      </p:sp>
      <p:grpSp>
        <p:nvGrpSpPr>
          <p:cNvPr id="10" name="Grupo 9"/>
          <p:cNvGrpSpPr/>
          <p:nvPr/>
        </p:nvGrpSpPr>
        <p:grpSpPr>
          <a:xfrm>
            <a:off x="1385393" y="2530928"/>
            <a:ext cx="9454395" cy="3170653"/>
            <a:chOff x="834249" y="2004836"/>
            <a:chExt cx="9454395" cy="3170653"/>
          </a:xfrm>
        </p:grpSpPr>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182" y="2216777"/>
              <a:ext cx="3555462" cy="2746769"/>
            </a:xfrm>
            <a:prstGeom prst="rect">
              <a:avLst/>
            </a:prstGeom>
          </p:spPr>
        </p:pic>
        <p:pic>
          <p:nvPicPr>
            <p:cNvPr id="12" name="Imagen 11"/>
            <p:cNvPicPr/>
            <p:nvPr/>
          </p:nvPicPr>
          <p:blipFill rotWithShape="1">
            <a:blip r:embed="rId4"/>
            <a:srcRect l="33096" t="10259" r="30754" b="62583"/>
            <a:stretch/>
          </p:blipFill>
          <p:spPr bwMode="auto">
            <a:xfrm>
              <a:off x="834249" y="2004836"/>
              <a:ext cx="3827148" cy="3170653"/>
            </a:xfrm>
            <a:prstGeom prst="rect">
              <a:avLst/>
            </a:prstGeom>
            <a:ln>
              <a:noFill/>
            </a:ln>
            <a:extLst>
              <a:ext uri="{53640926-AAD7-44D8-BBD7-CCE9431645EC}">
                <a14:shadowObscured xmlns:a14="http://schemas.microsoft.com/office/drawing/2010/main"/>
              </a:ext>
            </a:extLst>
          </p:spPr>
        </p:pic>
        <p:sp>
          <p:nvSpPr>
            <p:cNvPr id="13" name="Flecha derecha 12"/>
            <p:cNvSpPr/>
            <p:nvPr/>
          </p:nvSpPr>
          <p:spPr>
            <a:xfrm>
              <a:off x="4782891" y="2924205"/>
              <a:ext cx="1828797" cy="1331912"/>
            </a:xfrm>
            <a:prstGeom prst="rightArrow">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947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22671" y="1137238"/>
            <a:ext cx="10395272"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Orientaciones para la Ministración</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75" y="1711003"/>
            <a:ext cx="8720260" cy="4554217"/>
          </a:xfrm>
          <a:prstGeom prst="rect">
            <a:avLst/>
          </a:prstGeom>
        </p:spPr>
      </p:pic>
      <p:sp>
        <p:nvSpPr>
          <p:cNvPr id="2" name="Flecha derecha 1"/>
          <p:cNvSpPr/>
          <p:nvPr/>
        </p:nvSpPr>
        <p:spPr>
          <a:xfrm rot="10800000">
            <a:off x="6533318" y="4998590"/>
            <a:ext cx="2001078" cy="940905"/>
          </a:xfrm>
          <a:prstGeom prst="rightArrow">
            <a:avLst>
              <a:gd name="adj1" fmla="val 38733"/>
              <a:gd name="adj2" fmla="val 48591"/>
            </a:avLst>
          </a:prstGeom>
          <a:solidFill>
            <a:srgbClr val="BA0C2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446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73426" y="3029392"/>
            <a:ext cx="10071652" cy="830997"/>
          </a:xfrm>
          <a:prstGeom prst="rect">
            <a:avLst/>
          </a:prstGeom>
        </p:spPr>
        <p:txBody>
          <a:bodyPr wrap="square">
            <a:spAutoFit/>
          </a:bodyPr>
          <a:lstStyle/>
          <a:p>
            <a:pPr algn="ctr">
              <a:spcAft>
                <a:spcPts val="0"/>
              </a:spcAft>
            </a:pPr>
            <a:r>
              <a:rPr lang="es-MX" sz="4800" b="1" dirty="0">
                <a:solidFill>
                  <a:schemeClr val="tx1">
                    <a:lumMod val="75000"/>
                    <a:lumOff val="25000"/>
                  </a:schemeClr>
                </a:solidFill>
                <a:latin typeface="Arial" panose="020B0604020202020204" pitchFamily="34" charset="0"/>
                <a:cs typeface="Arial" panose="020B0604020202020204" pitchFamily="34" charset="0"/>
              </a:rPr>
              <a:t>Conclusiones</a:t>
            </a:r>
            <a:endParaRPr lang="es-MX"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70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26942" y="2967088"/>
            <a:ext cx="10156873" cy="887896"/>
          </a:xfrm>
        </p:spPr>
        <p:txBody>
          <a:bodyPr>
            <a:normAutofit/>
          </a:bodyPr>
          <a:lstStyle/>
          <a:p>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Documentos Normativos</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8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07923" y="1267351"/>
            <a:ext cx="10453175" cy="584775"/>
          </a:xfrm>
          <a:prstGeom prst="rect">
            <a:avLst/>
          </a:prstGeom>
        </p:spPr>
        <p:txBody>
          <a:bodyPr wrap="square">
            <a:spAutoFit/>
          </a:bodyPr>
          <a:lstStyle/>
          <a:p>
            <a:pPr>
              <a:spcAft>
                <a:spcPts val="0"/>
              </a:spcAft>
            </a:pPr>
            <a:r>
              <a:rPr lang="es-MX" sz="3200" dirty="0">
                <a:solidFill>
                  <a:schemeClr val="tx1">
                    <a:lumMod val="75000"/>
                    <a:lumOff val="25000"/>
                  </a:schemeClr>
                </a:solidFill>
                <a:latin typeface="Arial" panose="020B0604020202020204" pitchFamily="34" charset="0"/>
                <a:cs typeface="Arial" panose="020B0604020202020204" pitchFamily="34" charset="0"/>
              </a:rPr>
              <a:t>Conclusiones</a:t>
            </a:r>
            <a:r>
              <a:rPr lang="es-MX" sz="3200" dirty="0">
                <a:latin typeface="Arial" panose="020B0604020202020204" pitchFamily="34" charset="0"/>
                <a:ea typeface="Times New Roman" panose="02020603050405020304" pitchFamily="18" charset="0"/>
                <a:cs typeface="Arial" panose="020B0604020202020204" pitchFamily="34" charset="0"/>
              </a:rPr>
              <a:t>.</a:t>
            </a:r>
          </a:p>
        </p:txBody>
      </p:sp>
      <p:sp>
        <p:nvSpPr>
          <p:cNvPr id="7" name="CuadroTexto 6"/>
          <p:cNvSpPr txBox="1"/>
          <p:nvPr/>
        </p:nvSpPr>
        <p:spPr>
          <a:xfrm>
            <a:off x="1089362" y="2133495"/>
            <a:ext cx="10073405" cy="1200329"/>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Las </a:t>
            </a:r>
            <a:r>
              <a:rPr lang="es-MX" sz="2400" b="1" dirty="0">
                <a:solidFill>
                  <a:schemeClr val="tx1">
                    <a:lumMod val="75000"/>
                    <a:lumOff val="25000"/>
                  </a:schemeClr>
                </a:solidFill>
                <a:latin typeface="Arial" panose="020B0604020202020204" pitchFamily="34" charset="0"/>
                <a:cs typeface="Arial" panose="020B0604020202020204" pitchFamily="34" charset="0"/>
              </a:rPr>
              <a:t>Reglas de Operación </a:t>
            </a:r>
            <a:r>
              <a:rPr lang="es-MX" sz="2400" dirty="0">
                <a:solidFill>
                  <a:schemeClr val="tx1">
                    <a:lumMod val="75000"/>
                    <a:lumOff val="25000"/>
                  </a:schemeClr>
                </a:solidFill>
                <a:latin typeface="Arial" panose="020B0604020202020204" pitchFamily="34" charset="0"/>
                <a:cs typeface="Arial" panose="020B0604020202020204" pitchFamily="34" charset="0"/>
              </a:rPr>
              <a:t>son las directrices que deberán cumplir todos aquellos que quieran participar para obtener recursos del programa.</a:t>
            </a:r>
          </a:p>
        </p:txBody>
      </p:sp>
      <p:sp>
        <p:nvSpPr>
          <p:cNvPr id="10" name="CuadroTexto 9"/>
          <p:cNvSpPr txBox="1"/>
          <p:nvPr/>
        </p:nvSpPr>
        <p:spPr>
          <a:xfrm>
            <a:off x="1093144" y="3444154"/>
            <a:ext cx="10073407" cy="830997"/>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Las </a:t>
            </a:r>
            <a:r>
              <a:rPr lang="es-ES" sz="2400" b="1" dirty="0">
                <a:solidFill>
                  <a:schemeClr val="tx1">
                    <a:lumMod val="75000"/>
                    <a:lumOff val="25000"/>
                  </a:schemeClr>
                </a:solidFill>
                <a:latin typeface="Arial" panose="020B0604020202020204" pitchFamily="34" charset="0"/>
                <a:cs typeface="Arial" panose="020B0604020202020204" pitchFamily="34" charset="0"/>
              </a:rPr>
              <a:t>Orientaciones para la Ministración</a:t>
            </a:r>
            <a:r>
              <a:rPr lang="es-ES" sz="2400" dirty="0">
                <a:solidFill>
                  <a:schemeClr val="tx1">
                    <a:lumMod val="75000"/>
                    <a:lumOff val="25000"/>
                  </a:schemeClr>
                </a:solidFill>
                <a:latin typeface="Arial" panose="020B0604020202020204" pitchFamily="34" charset="0"/>
                <a:cs typeface="Arial" panose="020B0604020202020204" pitchFamily="34" charset="0"/>
              </a:rPr>
              <a:t>, describen las acciones que se deberán cumplir para el ejercicio y comprobación de los recursos.</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1087687" y="4494964"/>
            <a:ext cx="10073411" cy="1569660"/>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La </a:t>
            </a:r>
            <a:r>
              <a:rPr lang="es-MX" sz="2400" b="1" dirty="0">
                <a:solidFill>
                  <a:schemeClr val="tx1">
                    <a:lumMod val="75000"/>
                    <a:lumOff val="25000"/>
                  </a:schemeClr>
                </a:solidFill>
                <a:latin typeface="Arial" panose="020B0604020202020204" pitchFamily="34" charset="0"/>
                <a:cs typeface="Arial" panose="020B0604020202020204" pitchFamily="34" charset="0"/>
              </a:rPr>
              <a:t>Información Básica para la Reprogramación </a:t>
            </a:r>
            <a:r>
              <a:rPr lang="es-MX" sz="2400" dirty="0">
                <a:solidFill>
                  <a:schemeClr val="tx1">
                    <a:lumMod val="75000"/>
                    <a:lumOff val="25000"/>
                  </a:schemeClr>
                </a:solidFill>
                <a:latin typeface="Arial" panose="020B0604020202020204" pitchFamily="34" charset="0"/>
                <a:cs typeface="Arial" panose="020B0604020202020204" pitchFamily="34" charset="0"/>
              </a:rPr>
              <a:t>son los requerimientos que se deberán llevar a cabo para definir las acciones a desarrollar una vez que el proyecto fue evaluado y el recurso asignado.</a:t>
            </a:r>
          </a:p>
        </p:txBody>
      </p:sp>
    </p:spTree>
    <p:extLst>
      <p:ext uri="{BB962C8B-B14F-4D97-AF65-F5344CB8AC3E}">
        <p14:creationId xmlns:p14="http://schemas.microsoft.com/office/powerpoint/2010/main" val="29257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9183" y="3207822"/>
            <a:ext cx="9975518" cy="833024"/>
          </a:xfrm>
        </p:spPr>
        <p:txBody>
          <a:bodyPr>
            <a:normAutofit/>
          </a:bodyPr>
          <a:lstStyle/>
          <a:p>
            <a:r>
              <a:rPr lang="es-MX" sz="4800" b="1" dirty="0">
                <a:solidFill>
                  <a:schemeClr val="tx1">
                    <a:lumMod val="75000"/>
                    <a:lumOff val="25000"/>
                  </a:schemeClr>
                </a:solidFill>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17843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0429" y="1511122"/>
            <a:ext cx="5547356" cy="833024"/>
          </a:xfrm>
        </p:spPr>
        <p:txBody>
          <a:bodyPr>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Propósito:</a:t>
            </a:r>
          </a:p>
        </p:txBody>
      </p:sp>
      <p:sp>
        <p:nvSpPr>
          <p:cNvPr id="3" name="Subtítulo 2"/>
          <p:cNvSpPr>
            <a:spLocks noGrp="1"/>
          </p:cNvSpPr>
          <p:nvPr>
            <p:ph type="subTitle" idx="1"/>
          </p:nvPr>
        </p:nvSpPr>
        <p:spPr>
          <a:xfrm>
            <a:off x="790429" y="2822966"/>
            <a:ext cx="6624783" cy="215828"/>
          </a:xfrm>
        </p:spPr>
        <p:txBody>
          <a:bodyPr>
            <a:noAutofit/>
          </a:bodyPr>
          <a:lstStyle/>
          <a:p>
            <a:pPr algn="just"/>
            <a:r>
              <a:rPr lang="es-ES" sz="2800" dirty="0">
                <a:solidFill>
                  <a:schemeClr val="tx1">
                    <a:lumMod val="75000"/>
                    <a:lumOff val="25000"/>
                  </a:schemeClr>
                </a:solidFill>
                <a:latin typeface="Arial" panose="020B0604020202020204" pitchFamily="34" charset="0"/>
                <a:cs typeface="Arial" panose="020B0604020202020204" pitchFamily="34" charset="0"/>
              </a:rPr>
              <a:t>Orientar las acciones de los equipos estatales de la entidad, para elaborar el </a:t>
            </a:r>
            <a:r>
              <a:rPr lang="es-MX" sz="2800" dirty="0">
                <a:solidFill>
                  <a:schemeClr val="tx1">
                    <a:lumMod val="75000"/>
                    <a:lumOff val="25000"/>
                  </a:schemeClr>
                </a:solidFill>
                <a:latin typeface="Arial" panose="020B0604020202020204" pitchFamily="34" charset="0"/>
                <a:cs typeface="Arial" panose="020B0604020202020204" pitchFamily="34" charset="0"/>
              </a:rPr>
              <a:t>Plan de Apoyo a la Calidad Educativa y la Transformación de las Escuelas Normales </a:t>
            </a:r>
            <a:r>
              <a:rPr lang="es-MX" sz="2800" b="1" dirty="0">
                <a:solidFill>
                  <a:schemeClr val="tx1">
                    <a:lumMod val="75000"/>
                    <a:lumOff val="25000"/>
                  </a:schemeClr>
                </a:solidFill>
                <a:latin typeface="Arial" panose="020B0604020202020204" pitchFamily="34" charset="0"/>
                <a:cs typeface="Arial" panose="020B0604020202020204" pitchFamily="34" charset="0"/>
              </a:rPr>
              <a:t>(</a:t>
            </a:r>
            <a:r>
              <a:rPr lang="es-ES" sz="2800" b="1" dirty="0">
                <a:solidFill>
                  <a:schemeClr val="tx1">
                    <a:lumMod val="75000"/>
                    <a:lumOff val="25000"/>
                  </a:schemeClr>
                </a:solidFill>
                <a:latin typeface="Arial" panose="020B0604020202020204" pitchFamily="34" charset="0"/>
                <a:cs typeface="Arial" panose="020B0604020202020204" pitchFamily="34" charset="0"/>
              </a:rPr>
              <a:t>PACTEN</a:t>
            </a:r>
            <a:r>
              <a:rPr lang="es-ES" sz="2800" dirty="0">
                <a:solidFill>
                  <a:schemeClr val="tx1">
                    <a:lumMod val="75000"/>
                    <a:lumOff val="25000"/>
                  </a:schemeClr>
                </a:solidFill>
                <a:latin typeface="Arial" panose="020B0604020202020204" pitchFamily="34" charset="0"/>
                <a:cs typeface="Arial" panose="020B0604020202020204" pitchFamily="34" charset="0"/>
              </a:rPr>
              <a:t>)</a:t>
            </a:r>
            <a:endParaRPr lang="es-MX" sz="3200" dirty="0">
              <a:solidFill>
                <a:schemeClr val="tx1">
                  <a:lumMod val="75000"/>
                  <a:lumOff val="25000"/>
                </a:schemeClr>
              </a:solidFill>
              <a:latin typeface="Arial" panose="020B0604020202020204" pitchFamily="34" charset="0"/>
              <a:cs typeface="Arial" panose="020B0604020202020204" pitchFamily="34" charset="0"/>
            </a:endParaRPr>
          </a:p>
          <a:p>
            <a:endParaRPr lang="es-MX" sz="2800" dirty="0">
              <a:solidFill>
                <a:schemeClr val="tx1">
                  <a:lumMod val="75000"/>
                  <a:lumOff val="25000"/>
                </a:schemeClr>
              </a:solidFill>
              <a:latin typeface="Arial" panose="020B0604020202020204" pitchFamily="34" charset="0"/>
              <a:cs typeface="Arial" panose="020B0604020202020204" pitchFamily="34" charset="0"/>
            </a:endParaRPr>
          </a:p>
          <a:p>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8" name="Picture 4" descr="Resultado de imagen para orientar">
            <a:extLst>
              <a:ext uri="{FF2B5EF4-FFF2-40B4-BE49-F238E27FC236}">
                <a16:creationId xmlns:a16="http://schemas.microsoft.com/office/drawing/2014/main" id="{63AF02BE-57A3-496A-9871-69DEB8794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2822966"/>
            <a:ext cx="3686175"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6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 calcmode="lin" valueType="num">
                                      <p:cBhvr>
                                        <p:cTn id="10" dur="250" fill="hold"/>
                                        <p:tgtEl>
                                          <p:spTgt spid="1028"/>
                                        </p:tgtEl>
                                        <p:attrNameLst>
                                          <p:attrName>ppt_w</p:attrName>
                                        </p:attrNameLst>
                                      </p:cBhvr>
                                      <p:tavLst>
                                        <p:tav tm="0">
                                          <p:val>
                                            <p:fltVal val="0"/>
                                          </p:val>
                                        </p:tav>
                                        <p:tav tm="100000">
                                          <p:val>
                                            <p:strVal val="#ppt_w"/>
                                          </p:val>
                                        </p:tav>
                                      </p:tavLst>
                                    </p:anim>
                                    <p:anim calcmode="lin" valueType="num">
                                      <p:cBhvr>
                                        <p:cTn id="11" dur="250" fill="hold"/>
                                        <p:tgtEl>
                                          <p:spTgt spid="1028"/>
                                        </p:tgtEl>
                                        <p:attrNameLst>
                                          <p:attrName>ppt_h</p:attrName>
                                        </p:attrNameLst>
                                      </p:cBhvr>
                                      <p:tavLst>
                                        <p:tav tm="0">
                                          <p:val>
                                            <p:fltVal val="0"/>
                                          </p:val>
                                        </p:tav>
                                        <p:tav tm="100000">
                                          <p:val>
                                            <p:strVal val="#ppt_h"/>
                                          </p:val>
                                        </p:tav>
                                      </p:tavLst>
                                    </p:anim>
                                    <p:anim calcmode="lin" valueType="num">
                                      <p:cBhvr>
                                        <p:cTn id="12" dur="250" fill="hold"/>
                                        <p:tgtEl>
                                          <p:spTgt spid="1028"/>
                                        </p:tgtEl>
                                        <p:attrNameLst>
                                          <p:attrName>style.rotation</p:attrName>
                                        </p:attrNameLst>
                                      </p:cBhvr>
                                      <p:tavLst>
                                        <p:tav tm="0">
                                          <p:val>
                                            <p:fltVal val="90"/>
                                          </p:val>
                                        </p:tav>
                                        <p:tav tm="100000">
                                          <p:val>
                                            <p:fltVal val="0"/>
                                          </p:val>
                                        </p:tav>
                                      </p:tavLst>
                                    </p:anim>
                                    <p:animEffect transition="in" filter="fade">
                                      <p:cBhvr>
                                        <p:cTn id="13" dur="250"/>
                                        <p:tgtEl>
                                          <p:spTgt spid="1028"/>
                                        </p:tgtEl>
                                      </p:cBhvr>
                                    </p:animEffect>
                                  </p:childTnLst>
                                </p:cTn>
                              </p:par>
                            </p:childTnLst>
                          </p:cTn>
                        </p:par>
                        <p:par>
                          <p:cTn id="14" fill="hold">
                            <p:stCondLst>
                              <p:cond delay="25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2672" y="1015914"/>
            <a:ext cx="10459228" cy="833024"/>
          </a:xfrm>
        </p:spPr>
        <p:txBody>
          <a:bodyPr>
            <a:normAutofit/>
          </a:bodyPr>
          <a:lstStyle/>
          <a:p>
            <a:pPr algn="l"/>
            <a:r>
              <a:rPr lang="es-MX" sz="3200" dirty="0">
                <a:solidFill>
                  <a:schemeClr val="tx1">
                    <a:lumMod val="75000"/>
                    <a:lumOff val="25000"/>
                  </a:schemeClr>
                </a:solidFill>
                <a:latin typeface="Arial" panose="020B0604020202020204" pitchFamily="34" charset="0"/>
                <a:cs typeface="Arial" panose="020B0604020202020204" pitchFamily="34" charset="0"/>
              </a:rPr>
              <a:t>La planeación se concreta en: </a:t>
            </a:r>
          </a:p>
        </p:txBody>
      </p:sp>
      <p:sp>
        <p:nvSpPr>
          <p:cNvPr id="11" name="Subtítulo 2">
            <a:extLst>
              <a:ext uri="{FF2B5EF4-FFF2-40B4-BE49-F238E27FC236}">
                <a16:creationId xmlns:a16="http://schemas.microsoft.com/office/drawing/2014/main" id="{915EC3DB-BC92-4FB5-A3FD-100550883B31}"/>
              </a:ext>
            </a:extLst>
          </p:cNvPr>
          <p:cNvSpPr>
            <a:spLocks noGrp="1"/>
          </p:cNvSpPr>
          <p:nvPr>
            <p:ph type="subTitle" idx="1"/>
          </p:nvPr>
        </p:nvSpPr>
        <p:spPr>
          <a:xfrm>
            <a:off x="3310523" y="2567765"/>
            <a:ext cx="7871376" cy="636395"/>
          </a:xfrm>
        </p:spPr>
        <p:txBody>
          <a:bodyPr>
            <a:noAutofit/>
          </a:bodyPr>
          <a:lstStyle/>
          <a:p>
            <a:pPr algn="just"/>
            <a:r>
              <a:rPr lang="es-MX" sz="2000" dirty="0">
                <a:latin typeface="Arial" panose="020B0604020202020204" pitchFamily="34" charset="0"/>
                <a:cs typeface="Arial" panose="020B0604020202020204" pitchFamily="34" charset="0"/>
              </a:rPr>
              <a:t>Describe el contexto general del sistema de educación normal de la entidad. Deberá centrarse en el análisis de la situación académica de la educación normal en la entidad.</a:t>
            </a:r>
          </a:p>
          <a:p>
            <a:pPr algn="just"/>
            <a:endParaRPr lang="es-MX" sz="2800" dirty="0">
              <a:solidFill>
                <a:schemeClr val="tx1">
                  <a:lumMod val="75000"/>
                  <a:lumOff val="25000"/>
                </a:schemeClr>
              </a:solidFill>
              <a:latin typeface="Arial" panose="020B0604020202020204" pitchFamily="34" charset="0"/>
              <a:cs typeface="Arial" panose="020B0604020202020204" pitchFamily="34" charset="0"/>
            </a:endParaRPr>
          </a:p>
          <a:p>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805D616A-12A2-4852-B72A-FC17176BDDAF}"/>
              </a:ext>
            </a:extLst>
          </p:cNvPr>
          <p:cNvSpPr/>
          <p:nvPr/>
        </p:nvSpPr>
        <p:spPr>
          <a:xfrm>
            <a:off x="3310523" y="3856391"/>
            <a:ext cx="7871376" cy="400110"/>
          </a:xfrm>
          <a:prstGeom prst="rect">
            <a:avLst/>
          </a:prstGeom>
        </p:spPr>
        <p:txBody>
          <a:bodyPr wrap="square">
            <a:spAutoFit/>
          </a:bodyPr>
          <a:lstStyle/>
          <a:p>
            <a:r>
              <a:rPr lang="es-MX" sz="2000" dirty="0">
                <a:latin typeface="Arial" panose="020B0604020202020204" pitchFamily="34" charset="0"/>
                <a:cs typeface="Arial" panose="020B0604020202020204" pitchFamily="34" charset="0"/>
              </a:rPr>
              <a:t>Se enfoca en el análisis de la gestión de la entidad.</a:t>
            </a:r>
          </a:p>
        </p:txBody>
      </p:sp>
      <p:sp>
        <p:nvSpPr>
          <p:cNvPr id="14" name="Rectángulo 13">
            <a:extLst>
              <a:ext uri="{FF2B5EF4-FFF2-40B4-BE49-F238E27FC236}">
                <a16:creationId xmlns:a16="http://schemas.microsoft.com/office/drawing/2014/main" id="{B542BC8E-7FC6-4D36-9610-637680BE4A96}"/>
              </a:ext>
            </a:extLst>
          </p:cNvPr>
          <p:cNvSpPr/>
          <p:nvPr/>
        </p:nvSpPr>
        <p:spPr>
          <a:xfrm>
            <a:off x="3204505" y="4728757"/>
            <a:ext cx="7977394" cy="750975"/>
          </a:xfrm>
          <a:prstGeom prst="rect">
            <a:avLst/>
          </a:prstGeom>
        </p:spPr>
        <p:txBody>
          <a:bodyPr wrap="square">
            <a:spAutoFit/>
          </a:bodyPr>
          <a:lstStyle/>
          <a:p>
            <a:pPr lvl="0" algn="just">
              <a:lnSpc>
                <a:spcPct val="107000"/>
              </a:lnSpc>
              <a:spcAft>
                <a:spcPts val="800"/>
              </a:spcAft>
            </a:pPr>
            <a:r>
              <a:rPr lang="es-MX" sz="2000" dirty="0">
                <a:latin typeface="Arial" panose="020B0604020202020204" pitchFamily="34" charset="0"/>
                <a:cs typeface="Arial" panose="020B0604020202020204" pitchFamily="34" charset="0"/>
              </a:rPr>
              <a:t>Analiza la situación académica y de gestión de cada escuela normal de la entidad.</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36" y="2664712"/>
            <a:ext cx="1800000" cy="4425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36" y="4878318"/>
            <a:ext cx="1800000" cy="45185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336" y="3856391"/>
            <a:ext cx="1800000" cy="448133"/>
          </a:xfrm>
          <a:prstGeom prst="rect">
            <a:avLst/>
          </a:prstGeom>
        </p:spPr>
      </p:pic>
    </p:spTree>
    <p:extLst>
      <p:ext uri="{BB962C8B-B14F-4D97-AF65-F5344CB8AC3E}">
        <p14:creationId xmlns:p14="http://schemas.microsoft.com/office/powerpoint/2010/main" val="2415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5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a:extLst>
              <a:ext uri="{FF2B5EF4-FFF2-40B4-BE49-F238E27FC236}">
                <a16:creationId xmlns:a16="http://schemas.microsoft.com/office/drawing/2014/main" id="{945724A3-E1C7-4D6F-A16D-FFDBBF293D59}"/>
              </a:ext>
            </a:extLst>
          </p:cNvPr>
          <p:cNvGraphicFramePr/>
          <p:nvPr>
            <p:extLst>
              <p:ext uri="{D42A27DB-BD31-4B8C-83A1-F6EECF244321}">
                <p14:modId xmlns:p14="http://schemas.microsoft.com/office/powerpoint/2010/main" val="3730077701"/>
              </p:ext>
            </p:extLst>
          </p:nvPr>
        </p:nvGraphicFramePr>
        <p:xfrm>
          <a:off x="537496" y="1983472"/>
          <a:ext cx="5993933" cy="406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ángulo 17">
            <a:extLst>
              <a:ext uri="{FF2B5EF4-FFF2-40B4-BE49-F238E27FC236}">
                <a16:creationId xmlns:a16="http://schemas.microsoft.com/office/drawing/2014/main" id="{94B2179E-37BF-45DB-B9CF-B412AE9DC566}"/>
              </a:ext>
            </a:extLst>
          </p:cNvPr>
          <p:cNvSpPr/>
          <p:nvPr/>
        </p:nvSpPr>
        <p:spPr>
          <a:xfrm>
            <a:off x="722671" y="1257244"/>
            <a:ext cx="10817914" cy="1146211"/>
          </a:xfrm>
          <a:prstGeom prst="rect">
            <a:avLst/>
          </a:prstGeom>
        </p:spPr>
        <p:txBody>
          <a:bodyPr wrap="square">
            <a:spAutoFit/>
          </a:bodyPr>
          <a:lstStyle/>
          <a:p>
            <a:pPr lvl="0">
              <a:lnSpc>
                <a:spcPct val="107000"/>
              </a:lnSpc>
              <a:spcAft>
                <a:spcPts val="800"/>
              </a:spcAft>
            </a:pPr>
            <a:r>
              <a:rPr lang="es-MX" sz="3200" dirty="0">
                <a:solidFill>
                  <a:schemeClr val="tx1">
                    <a:lumMod val="75000"/>
                    <a:lumOff val="25000"/>
                  </a:schemeClr>
                </a:solidFill>
                <a:latin typeface="Arial" panose="020B0604020202020204" pitchFamily="34" charset="0"/>
                <a:ea typeface="+mj-ea"/>
                <a:cs typeface="Arial" panose="020B0604020202020204" pitchFamily="34" charset="0"/>
              </a:rPr>
              <a:t>Proceso de Actualización de la Planeación PACTEN 2018 y 2019</a:t>
            </a:r>
          </a:p>
        </p:txBody>
      </p:sp>
      <p:sp>
        <p:nvSpPr>
          <p:cNvPr id="19" name="CuadroTexto 18">
            <a:extLst>
              <a:ext uri="{FF2B5EF4-FFF2-40B4-BE49-F238E27FC236}">
                <a16:creationId xmlns:a16="http://schemas.microsoft.com/office/drawing/2014/main" id="{D5BDDCC0-1EDD-45CB-812F-0BE911B49898}"/>
              </a:ext>
            </a:extLst>
          </p:cNvPr>
          <p:cNvSpPr txBox="1"/>
          <p:nvPr/>
        </p:nvSpPr>
        <p:spPr>
          <a:xfrm>
            <a:off x="877138" y="5591831"/>
            <a:ext cx="10663447" cy="861774"/>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Consiste en reflexionar sobre los avances, áreas de oportunidad y generar un diagnóstico acerca de la situación educativa y de gestión tanto a nivel estatal como de cada escuela normal.</a:t>
            </a:r>
          </a:p>
          <a:p>
            <a:endParaRPr lang="es-MX" sz="16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586E14A1-AAB3-4341-89BF-D2BA2949B727}"/>
              </a:ext>
            </a:extLst>
          </p:cNvPr>
          <p:cNvSpPr txBox="1"/>
          <p:nvPr/>
        </p:nvSpPr>
        <p:spPr>
          <a:xfrm>
            <a:off x="1973943" y="4564339"/>
            <a:ext cx="9593010" cy="830997"/>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Emplea los resultados de la autoevaluación con el propósito de generar políticas, objetivos, metas y estrategias que permitan cumplir la visión planteada por la entidad y la de cada escuela normal.</a:t>
            </a:r>
          </a:p>
          <a:p>
            <a:pPr algn="just"/>
            <a:endParaRPr lang="es-MX" sz="16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F963CAF8-51AA-4873-AD10-B52B695D68B3}"/>
              </a:ext>
            </a:extLst>
          </p:cNvPr>
          <p:cNvSpPr txBox="1"/>
          <p:nvPr/>
        </p:nvSpPr>
        <p:spPr>
          <a:xfrm>
            <a:off x="3425372" y="3918008"/>
            <a:ext cx="8214152" cy="584775"/>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Plantea objetivos, metas y acciones con base en los criterios asentados durante la etapa anterior </a:t>
            </a:r>
          </a:p>
        </p:txBody>
      </p:sp>
      <p:sp>
        <p:nvSpPr>
          <p:cNvPr id="22" name="CuadroTexto 21">
            <a:extLst>
              <a:ext uri="{FF2B5EF4-FFF2-40B4-BE49-F238E27FC236}">
                <a16:creationId xmlns:a16="http://schemas.microsoft.com/office/drawing/2014/main" id="{65D523EA-B9D7-45DC-A070-114C35CBF380}"/>
              </a:ext>
            </a:extLst>
          </p:cNvPr>
          <p:cNvSpPr txBox="1"/>
          <p:nvPr/>
        </p:nvSpPr>
        <p:spPr>
          <a:xfrm>
            <a:off x="5994401" y="2787465"/>
            <a:ext cx="5645124" cy="1077218"/>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Se concibe como la congruencia entre los elementos de cada documento, coherencia de la planeación en relación con los proyectos integrales y la consistencia entre documentos. </a:t>
            </a:r>
          </a:p>
        </p:txBody>
      </p:sp>
    </p:spTree>
    <p:extLst>
      <p:ext uri="{BB962C8B-B14F-4D97-AF65-F5344CB8AC3E}">
        <p14:creationId xmlns:p14="http://schemas.microsoft.com/office/powerpoint/2010/main" val="26849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249"/>
                                          </p:stCondLst>
                                        </p:cTn>
                                        <p:tgtEl>
                                          <p:spTgt spid="19"/>
                                        </p:tgtEl>
                                        <p:attrNameLst>
                                          <p:attrName>style.visibility</p:attrName>
                                        </p:attrNameLst>
                                      </p:cBhvr>
                                      <p:to>
                                        <p:strVal val="hidden"/>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249"/>
                                          </p:stCondLst>
                                        </p:cTn>
                                        <p:tgtEl>
                                          <p:spTgt spid="20"/>
                                        </p:tgtEl>
                                        <p:attrNameLst>
                                          <p:attrName>style.visibility</p:attrName>
                                        </p:attrNameLst>
                                      </p:cBhvr>
                                      <p:to>
                                        <p:strVal val="hidden"/>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5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249"/>
                                          </p:stCondLst>
                                        </p:cTn>
                                        <p:tgtEl>
                                          <p:spTgt spid="21"/>
                                        </p:tgtEl>
                                        <p:attrNameLst>
                                          <p:attrName>style.visibility</p:attrName>
                                        </p:attrNameLst>
                                      </p:cBhvr>
                                      <p:to>
                                        <p:strVal val="hidden"/>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p:bldP spid="19" grpId="0"/>
      <p:bldP spid="19" grpId="1"/>
      <p:bldP spid="20" grpId="0"/>
      <p:bldP spid="20" grpId="1"/>
      <p:bldP spid="21" grpId="0"/>
      <p:bldP spid="21" grpId="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B726BB-CF07-4EC8-8DA1-EFDD37535F48}"/>
              </a:ext>
            </a:extLst>
          </p:cNvPr>
          <p:cNvSpPr/>
          <p:nvPr/>
        </p:nvSpPr>
        <p:spPr>
          <a:xfrm>
            <a:off x="2482967" y="2992886"/>
            <a:ext cx="8120557" cy="703078"/>
          </a:xfrm>
          <a:prstGeom prst="rect">
            <a:avLst/>
          </a:prstGeom>
        </p:spPr>
        <p:txBody>
          <a:bodyPr wrap="none">
            <a:spAutoFit/>
          </a:bodyPr>
          <a:lstStyle/>
          <a:p>
            <a:pPr lvl="0" algn="ctr">
              <a:lnSpc>
                <a:spcPct val="107000"/>
              </a:lnSpc>
              <a:spcBef>
                <a:spcPts val="200"/>
              </a:spcBef>
              <a:spcAft>
                <a:spcPts val="0"/>
              </a:spcAft>
            </a:pPr>
            <a:r>
              <a:rPr lang="es-MX" sz="4000" b="1" dirty="0">
                <a:solidFill>
                  <a:schemeClr val="tx1">
                    <a:lumMod val="75000"/>
                    <a:lumOff val="25000"/>
                  </a:schemeClr>
                </a:solidFill>
                <a:latin typeface="Arial" panose="020B0604020202020204" pitchFamily="34" charset="0"/>
                <a:ea typeface="+mj-ea"/>
                <a:cs typeface="Arial" panose="020B0604020202020204" pitchFamily="34" charset="0"/>
              </a:rPr>
              <a:t>Desarrollo Histórico del </a:t>
            </a:r>
            <a:r>
              <a:rPr lang="es-MX" sz="3600" b="1" dirty="0">
                <a:solidFill>
                  <a:schemeClr val="tx1">
                    <a:lumMod val="75000"/>
                    <a:lumOff val="25000"/>
                  </a:schemeClr>
                </a:solidFill>
                <a:latin typeface="Arial" panose="020B0604020202020204" pitchFamily="34" charset="0"/>
                <a:ea typeface="+mj-ea"/>
                <a:cs typeface="Arial" panose="020B0604020202020204" pitchFamily="34" charset="0"/>
              </a:rPr>
              <a:t>PACTEN</a:t>
            </a:r>
            <a:r>
              <a:rPr lang="es-MX" sz="4000" b="1" dirty="0">
                <a:solidFill>
                  <a:schemeClr val="tx1">
                    <a:lumMod val="75000"/>
                    <a:lumOff val="25000"/>
                  </a:schemeClr>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33342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38213F-EF4B-472D-8022-2AFE6D3B3C33}"/>
              </a:ext>
            </a:extLst>
          </p:cNvPr>
          <p:cNvSpPr/>
          <p:nvPr/>
        </p:nvSpPr>
        <p:spPr>
          <a:xfrm>
            <a:off x="3973725" y="1375777"/>
            <a:ext cx="7470348" cy="4893647"/>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Programa de Transformación y Fortalecimiento Académico de las Escuelas Normales (</a:t>
            </a:r>
            <a:r>
              <a:rPr lang="es-MX" sz="24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PTFAEN</a:t>
            </a: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contaba con dos estrategias: </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Programa de Desarrollo Institucional (PDI) </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Programa Anual de Trabajo (PAT)</a:t>
            </a:r>
          </a:p>
          <a:p>
            <a:pPr marL="342900" indent="-342900" algn="just">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Contenían seis líneas de trabajo como:</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transformación curricular, </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formación y actualización de maestros y directivos, </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mejoramiento de la gestión institucional,</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regulación del trabajo académico, </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evaluación interna </a:t>
            </a:r>
            <a:r>
              <a:rPr lang="es-MX" sz="2400" dirty="0">
                <a:solidFill>
                  <a:schemeClr val="tx1">
                    <a:lumMod val="75000"/>
                    <a:lumOff val="25000"/>
                  </a:schemeClr>
                </a:solidFill>
                <a:latin typeface="Arial" panose="020B0604020202020204" pitchFamily="34" charset="0"/>
                <a:cs typeface="Arial" panose="020B0604020202020204" pitchFamily="34" charset="0"/>
              </a:rPr>
              <a:t>y externa;</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regulación de los servicios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6" y="1933652"/>
            <a:ext cx="2867318" cy="2052561"/>
          </a:xfrm>
          <a:prstGeom prst="rect">
            <a:avLst/>
          </a:prstGeom>
        </p:spPr>
      </p:pic>
    </p:spTree>
    <p:extLst>
      <p:ext uri="{BB962C8B-B14F-4D97-AF65-F5344CB8AC3E}">
        <p14:creationId xmlns:p14="http://schemas.microsoft.com/office/powerpoint/2010/main" val="8166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D01A58D-5F17-4B85-90B7-3A2DC4CD81DA}"/>
              </a:ext>
            </a:extLst>
          </p:cNvPr>
          <p:cNvPicPr/>
          <p:nvPr/>
        </p:nvPicPr>
        <p:blipFill rotWithShape="1">
          <a:blip r:embed="rId2">
            <a:extLst>
              <a:ext uri="{28A0092B-C50C-407E-A947-70E740481C1C}">
                <a14:useLocalDpi xmlns:a14="http://schemas.microsoft.com/office/drawing/2010/main" val="0"/>
              </a:ext>
            </a:extLst>
          </a:blip>
          <a:srcRect l="43490" t="22750" r="30510" b="53916"/>
          <a:stretch/>
        </p:blipFill>
        <p:spPr>
          <a:xfrm>
            <a:off x="626632" y="2485459"/>
            <a:ext cx="2603265" cy="1061104"/>
          </a:xfrm>
          <a:prstGeom prst="rect">
            <a:avLst/>
          </a:prstGeom>
        </p:spPr>
      </p:pic>
      <p:sp>
        <p:nvSpPr>
          <p:cNvPr id="2" name="Rectángulo 1">
            <a:extLst>
              <a:ext uri="{FF2B5EF4-FFF2-40B4-BE49-F238E27FC236}">
                <a16:creationId xmlns:a16="http://schemas.microsoft.com/office/drawing/2014/main" id="{1B913FF4-90DF-40A6-89D2-6FF96A13680F}"/>
              </a:ext>
            </a:extLst>
          </p:cNvPr>
          <p:cNvSpPr/>
          <p:nvPr/>
        </p:nvSpPr>
        <p:spPr>
          <a:xfrm>
            <a:off x="3628104" y="1277074"/>
            <a:ext cx="7860890" cy="3477875"/>
          </a:xfrm>
          <a:prstGeom prst="rect">
            <a:avLst/>
          </a:prstGeom>
        </p:spPr>
        <p:txBody>
          <a:bodyPr wrap="square">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Programa de Mejoramiento Institucional de las Escuelas Normales Públicas (PROMIN) cuya estrategia se denominó:</a:t>
            </a:r>
          </a:p>
          <a:p>
            <a:pPr marL="342900" indent="-342900" algn="just">
              <a:buFont typeface="Arial" panose="020B0604020202020204" pitchFamily="34" charset="0"/>
              <a:buChar char="•"/>
            </a:pPr>
            <a:endParaRPr lang="es-MX" sz="2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Plan de Fortalecimiento de la Educación Normal (PEFEN) dando énfasis a los siguientes aspectos, Servicios educativos, egresados, personal académico, personal directivo, personal administrativo y de apoyo e instalaciones, equipamiento, conectividad y recursos educativos.</a:t>
            </a:r>
          </a:p>
        </p:txBody>
      </p:sp>
      <p:sp>
        <p:nvSpPr>
          <p:cNvPr id="3" name="Rectángulo 2">
            <a:extLst>
              <a:ext uri="{FF2B5EF4-FFF2-40B4-BE49-F238E27FC236}">
                <a16:creationId xmlns:a16="http://schemas.microsoft.com/office/drawing/2014/main" id="{FD086276-166E-4569-9D84-1E7D84688929}"/>
              </a:ext>
            </a:extLst>
          </p:cNvPr>
          <p:cNvSpPr/>
          <p:nvPr/>
        </p:nvSpPr>
        <p:spPr>
          <a:xfrm>
            <a:off x="3923071" y="4879341"/>
            <a:ext cx="7565922" cy="1569660"/>
          </a:xfrm>
          <a:prstGeom prst="rect">
            <a:avLst/>
          </a:prstGeom>
        </p:spPr>
        <p:txBody>
          <a:bodyPr wrap="square">
            <a:spAutoFit/>
          </a:bodyPr>
          <a:lstStyle/>
          <a:p>
            <a:pPr algn="just"/>
            <a:r>
              <a:rPr lang="es-MX" sz="2400" b="1" dirty="0">
                <a:solidFill>
                  <a:schemeClr val="tx1">
                    <a:lumMod val="75000"/>
                    <a:lumOff val="25000"/>
                  </a:schemeClr>
                </a:solidFill>
                <a:latin typeface="Arial" panose="020B0604020202020204" pitchFamily="34" charset="0"/>
                <a:cs typeface="Arial" panose="020B0604020202020204" pitchFamily="34" charset="0"/>
              </a:rPr>
              <a:t>2009</a:t>
            </a:r>
            <a:r>
              <a:rPr lang="es-MX" sz="2400" dirty="0">
                <a:solidFill>
                  <a:schemeClr val="tx1">
                    <a:lumMod val="75000"/>
                    <a:lumOff val="25000"/>
                  </a:schemeClr>
                </a:solidFill>
                <a:latin typeface="Arial" panose="020B0604020202020204" pitchFamily="34" charset="0"/>
                <a:cs typeface="Arial" panose="020B0604020202020204" pitchFamily="34" charset="0"/>
              </a:rPr>
              <a:t> El programa se renueva implementándose la planeación bienal, dando énfasis al análisis de tres áreas como son la gestión, la capacidad académica y la competitividad académica.</a:t>
            </a:r>
          </a:p>
        </p:txBody>
      </p:sp>
      <p:pic>
        <p:nvPicPr>
          <p:cNvPr id="10" name="Imagen 9">
            <a:extLst>
              <a:ext uri="{FF2B5EF4-FFF2-40B4-BE49-F238E27FC236}">
                <a16:creationId xmlns:a16="http://schemas.microsoft.com/office/drawing/2014/main" id="{9657D7D5-03DB-43E1-AFAD-BBD7E6D8E3BF}"/>
              </a:ext>
            </a:extLst>
          </p:cNvPr>
          <p:cNvPicPr/>
          <p:nvPr/>
        </p:nvPicPr>
        <p:blipFill rotWithShape="1">
          <a:blip r:embed="rId2">
            <a:extLst>
              <a:ext uri="{28A0092B-C50C-407E-A947-70E740481C1C}">
                <a14:useLocalDpi xmlns:a14="http://schemas.microsoft.com/office/drawing/2010/main" val="0"/>
              </a:ext>
            </a:extLst>
          </a:blip>
          <a:srcRect l="82927" t="999" r="5784" b="80201"/>
          <a:stretch/>
        </p:blipFill>
        <p:spPr>
          <a:xfrm>
            <a:off x="1757265" y="5053945"/>
            <a:ext cx="1472632" cy="972173"/>
          </a:xfrm>
          <a:prstGeom prst="rect">
            <a:avLst/>
          </a:prstGeom>
        </p:spPr>
      </p:pic>
    </p:spTree>
    <p:extLst>
      <p:ext uri="{BB962C8B-B14F-4D97-AF65-F5344CB8AC3E}">
        <p14:creationId xmlns:p14="http://schemas.microsoft.com/office/powerpoint/2010/main" val="39635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212147C-BCA0-4A89-A6B6-525A5D0C9AB4}"/>
              </a:ext>
            </a:extLst>
          </p:cNvPr>
          <p:cNvPicPr/>
          <p:nvPr/>
        </p:nvPicPr>
        <p:blipFill rotWithShape="1">
          <a:blip r:embed="rId2">
            <a:extLst>
              <a:ext uri="{28A0092B-C50C-407E-A947-70E740481C1C}">
                <a14:useLocalDpi xmlns:a14="http://schemas.microsoft.com/office/drawing/2010/main" val="0"/>
              </a:ext>
            </a:extLst>
          </a:blip>
          <a:srcRect l="71083" t="68512" r="7510" b="3955"/>
          <a:stretch/>
        </p:blipFill>
        <p:spPr>
          <a:xfrm>
            <a:off x="1305893" y="3800600"/>
            <a:ext cx="3108451" cy="1434661"/>
          </a:xfrm>
          <a:prstGeom prst="rect">
            <a:avLst/>
          </a:prstGeom>
        </p:spPr>
      </p:pic>
      <p:pic>
        <p:nvPicPr>
          <p:cNvPr id="10" name="Imagen 9">
            <a:extLst>
              <a:ext uri="{FF2B5EF4-FFF2-40B4-BE49-F238E27FC236}">
                <a16:creationId xmlns:a16="http://schemas.microsoft.com/office/drawing/2014/main" id="{D819C6BF-8A18-4B21-92E3-FB96E39143B0}"/>
              </a:ext>
            </a:extLst>
          </p:cNvPr>
          <p:cNvPicPr/>
          <p:nvPr/>
        </p:nvPicPr>
        <p:blipFill rotWithShape="1">
          <a:blip r:embed="rId2">
            <a:extLst>
              <a:ext uri="{28A0092B-C50C-407E-A947-70E740481C1C}">
                <a14:useLocalDpi xmlns:a14="http://schemas.microsoft.com/office/drawing/2010/main" val="0"/>
              </a:ext>
            </a:extLst>
          </a:blip>
          <a:srcRect l="77141" t="42865" r="13067" b="35260"/>
          <a:stretch/>
        </p:blipFill>
        <p:spPr>
          <a:xfrm>
            <a:off x="2157230" y="2071975"/>
            <a:ext cx="1405776" cy="1387365"/>
          </a:xfrm>
          <a:prstGeom prst="rect">
            <a:avLst/>
          </a:prstGeom>
        </p:spPr>
      </p:pic>
      <p:sp>
        <p:nvSpPr>
          <p:cNvPr id="2" name="Rectángulo 1">
            <a:extLst>
              <a:ext uri="{FF2B5EF4-FFF2-40B4-BE49-F238E27FC236}">
                <a16:creationId xmlns:a16="http://schemas.microsoft.com/office/drawing/2014/main" id="{6FB5B117-717D-4EC6-B0DB-04E1EF9F5214}"/>
              </a:ext>
            </a:extLst>
          </p:cNvPr>
          <p:cNvSpPr/>
          <p:nvPr/>
        </p:nvSpPr>
        <p:spPr>
          <a:xfrm>
            <a:off x="4923673" y="2012983"/>
            <a:ext cx="6096000" cy="2858539"/>
          </a:xfrm>
          <a:prstGeom prst="rect">
            <a:avLst/>
          </a:prstGeom>
        </p:spPr>
        <p:txBody>
          <a:bodyPr>
            <a:spAutoFit/>
          </a:bodyPr>
          <a:lstStyle/>
          <a:p>
            <a:pPr marL="228600" algn="just">
              <a:lnSpc>
                <a:spcPct val="107000"/>
              </a:lnSpc>
              <a:spcAft>
                <a:spcPts val="800"/>
              </a:spcAft>
            </a:pPr>
            <a:r>
              <a:rPr lang="es-MX" sz="2400" dirty="0">
                <a:solidFill>
                  <a:schemeClr val="tx1">
                    <a:lumMod val="75000"/>
                    <a:lumOff val="25000"/>
                  </a:schemeClr>
                </a:solidFill>
                <a:latin typeface="Arial" panose="020B0604020202020204" pitchFamily="34" charset="0"/>
                <a:cs typeface="Arial" panose="020B0604020202020204" pitchFamily="34" charset="0"/>
              </a:rPr>
              <a:t>En el año 2014, el PROMIN evoluciona y se integra al Programa de Fortalecimiento de la Calidad en Instituciones Educativas </a:t>
            </a:r>
            <a:r>
              <a:rPr lang="es-MX" sz="2400" b="1" dirty="0">
                <a:solidFill>
                  <a:schemeClr val="tx1">
                    <a:lumMod val="75000"/>
                    <a:lumOff val="25000"/>
                  </a:schemeClr>
                </a:solidFill>
                <a:latin typeface="Arial" panose="020B0604020202020204" pitchFamily="34" charset="0"/>
                <a:cs typeface="Arial" panose="020B0604020202020204" pitchFamily="34" charset="0"/>
              </a:rPr>
              <a:t>(PROFOCIE) </a:t>
            </a:r>
            <a:r>
              <a:rPr lang="es-MX" sz="2400" dirty="0">
                <a:solidFill>
                  <a:schemeClr val="tx1">
                    <a:lumMod val="75000"/>
                    <a:lumOff val="25000"/>
                  </a:schemeClr>
                </a:solidFill>
                <a:latin typeface="Arial" panose="020B0604020202020204" pitchFamily="34" charset="0"/>
                <a:cs typeface="Arial" panose="020B0604020202020204" pitchFamily="34" charset="0"/>
              </a:rPr>
              <a:t>conservando la misma estrategia del Plan Estatal de Fortalecimiento de la Educación Normal (PEFEN). </a:t>
            </a:r>
          </a:p>
        </p:txBody>
      </p:sp>
    </p:spTree>
    <p:extLst>
      <p:ext uri="{BB962C8B-B14F-4D97-AF65-F5344CB8AC3E}">
        <p14:creationId xmlns:p14="http://schemas.microsoft.com/office/powerpoint/2010/main" val="32841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079C716-BF38-4045-AFE9-2AB29A288A9B}"/>
              </a:ext>
            </a:extLst>
          </p:cNvPr>
          <p:cNvSpPr/>
          <p:nvPr/>
        </p:nvSpPr>
        <p:spPr>
          <a:xfrm>
            <a:off x="972457" y="1590002"/>
            <a:ext cx="10145485" cy="4615687"/>
          </a:xfrm>
          <a:prstGeom prst="rect">
            <a:avLst/>
          </a:prstGeom>
        </p:spPr>
        <p:txBody>
          <a:bodyPr wrap="square">
            <a:spAutoFit/>
          </a:bodyPr>
          <a:lstStyle/>
          <a:p>
            <a:pPr marL="228600" algn="just">
              <a:lnSpc>
                <a:spcPct val="107000"/>
              </a:lnSpc>
              <a:spcAft>
                <a:spcPts val="800"/>
              </a:spcAft>
            </a:pPr>
            <a:r>
              <a:rPr lang="es-MX" sz="2400" dirty="0">
                <a:solidFill>
                  <a:schemeClr val="tx1">
                    <a:lumMod val="75000"/>
                    <a:lumOff val="25000"/>
                  </a:schemeClr>
                </a:solidFill>
                <a:latin typeface="Arial" panose="020B0604020202020204" pitchFamily="34" charset="0"/>
                <a:cs typeface="Arial" panose="020B0604020202020204" pitchFamily="34" charset="0"/>
              </a:rPr>
              <a:t>El Programa ha contribuido al logro de lo establecido en el </a:t>
            </a:r>
            <a:r>
              <a:rPr lang="es-MX" sz="2400" b="1" dirty="0">
                <a:solidFill>
                  <a:schemeClr val="tx1">
                    <a:lumMod val="75000"/>
                    <a:lumOff val="25000"/>
                  </a:schemeClr>
                </a:solidFill>
                <a:latin typeface="Arial" panose="020B0604020202020204" pitchFamily="34" charset="0"/>
                <a:cs typeface="Arial" panose="020B0604020202020204" pitchFamily="34" charset="0"/>
              </a:rPr>
              <a:t>Plan Nacional de Desarrollo 2013-2018</a:t>
            </a:r>
            <a:r>
              <a:rPr lang="es-MX" sz="2400" dirty="0">
                <a:solidFill>
                  <a:schemeClr val="tx1">
                    <a:lumMod val="75000"/>
                    <a:lumOff val="25000"/>
                  </a:schemeClr>
                </a:solidFill>
                <a:latin typeface="Arial" panose="020B0604020202020204" pitchFamily="34" charset="0"/>
                <a:cs typeface="Arial" panose="020B0604020202020204" pitchFamily="34" charset="0"/>
              </a:rPr>
              <a:t>, el cual señala en su meta 3 “México con Educación de Calidad”, Objetivo 3.1 “Desarrollar el potencial humano de los mexicanos con educación de calidad”, la estrategia 3.1.3 establece la necesidad de:</a:t>
            </a:r>
          </a:p>
          <a:p>
            <a:pPr marL="228600" algn="just">
              <a:lnSpc>
                <a:spcPct val="107000"/>
              </a:lnSpc>
              <a:spcAft>
                <a:spcPts val="800"/>
              </a:spcAft>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685800" lvl="1" algn="just">
              <a:lnSpc>
                <a:spcPct val="107000"/>
              </a:lnSpc>
              <a:spcAft>
                <a:spcPts val="800"/>
              </a:spcAft>
            </a:pPr>
            <a:r>
              <a:rPr lang="es-MX" sz="2400" i="1" dirty="0">
                <a:solidFill>
                  <a:schemeClr val="tx1">
                    <a:lumMod val="75000"/>
                    <a:lumOff val="25000"/>
                  </a:schemeClr>
                </a:solidFill>
                <a:latin typeface="Arial" panose="020B0604020202020204" pitchFamily="34" charset="0"/>
                <a:cs typeface="Arial" panose="020B0604020202020204" pitchFamily="34" charset="0"/>
              </a:rPr>
              <a:t>“Garantizar que los planes y programas de estudio sean pertinentes y contribuyan a que las y los estudiantes puedan avanzar exitosamente en su trayectoria educativa, al tiempo que desarrollen aprendizajes significativos y competencias que les sirvan a lo largo de la vida”.</a:t>
            </a:r>
          </a:p>
        </p:txBody>
      </p:sp>
    </p:spTree>
    <p:extLst>
      <p:ext uri="{BB962C8B-B14F-4D97-AF65-F5344CB8AC3E}">
        <p14:creationId xmlns:p14="http://schemas.microsoft.com/office/powerpoint/2010/main" val="350710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145" y="2690189"/>
            <a:ext cx="10062681" cy="1509179"/>
          </a:xfrm>
        </p:spPr>
        <p:txBody>
          <a:bodyPr>
            <a:normAutofit/>
          </a:bodyPr>
          <a:lstStyle/>
          <a:p>
            <a:r>
              <a:rPr lang="es-ES" sz="4800" dirty="0">
                <a:solidFill>
                  <a:schemeClr val="tx1">
                    <a:lumMod val="75000"/>
                    <a:lumOff val="25000"/>
                  </a:schemeClr>
                </a:solidFill>
                <a:latin typeface="Arial" panose="020B0604020202020204" pitchFamily="34" charset="0"/>
                <a:ea typeface="+mn-ea"/>
                <a:cs typeface="Arial" panose="020B0604020202020204" pitchFamily="34" charset="0"/>
              </a:rPr>
              <a:t>¿Cuáles son los documentos normativos del PACTEN?</a:t>
            </a:r>
            <a:endParaRPr lang="es-MX" sz="48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71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77154BC-59A8-412D-9218-1A58D39EF584}"/>
              </a:ext>
            </a:extLst>
          </p:cNvPr>
          <p:cNvPicPr/>
          <p:nvPr/>
        </p:nvPicPr>
        <p:blipFill rotWithShape="1">
          <a:blip r:embed="rId2">
            <a:extLst>
              <a:ext uri="{28A0092B-C50C-407E-A947-70E740481C1C}">
                <a14:useLocalDpi xmlns:a14="http://schemas.microsoft.com/office/drawing/2010/main" val="0"/>
              </a:ext>
            </a:extLst>
          </a:blip>
          <a:srcRect l="38618" t="68135" r="32428" b="7349"/>
          <a:stretch/>
        </p:blipFill>
        <p:spPr>
          <a:xfrm>
            <a:off x="764104" y="3454477"/>
            <a:ext cx="3411234" cy="1450428"/>
          </a:xfrm>
          <a:prstGeom prst="rect">
            <a:avLst/>
          </a:prstGeom>
        </p:spPr>
      </p:pic>
      <p:pic>
        <p:nvPicPr>
          <p:cNvPr id="9" name="Imagen 8">
            <a:extLst>
              <a:ext uri="{FF2B5EF4-FFF2-40B4-BE49-F238E27FC236}">
                <a16:creationId xmlns:a16="http://schemas.microsoft.com/office/drawing/2014/main" id="{3115BE96-4284-49EF-BF01-D2DD67DB66AE}"/>
              </a:ext>
            </a:extLst>
          </p:cNvPr>
          <p:cNvPicPr/>
          <p:nvPr/>
        </p:nvPicPr>
        <p:blipFill rotWithShape="1">
          <a:blip r:embed="rId2">
            <a:extLst>
              <a:ext uri="{28A0092B-C50C-407E-A947-70E740481C1C}">
                <a14:useLocalDpi xmlns:a14="http://schemas.microsoft.com/office/drawing/2010/main" val="0"/>
              </a:ext>
            </a:extLst>
          </a:blip>
          <a:srcRect l="49623" t="45776" r="37409" b="34128"/>
          <a:stretch/>
        </p:blipFill>
        <p:spPr>
          <a:xfrm>
            <a:off x="1639295" y="1806851"/>
            <a:ext cx="1828333" cy="1068608"/>
          </a:xfrm>
          <a:prstGeom prst="rect">
            <a:avLst/>
          </a:prstGeom>
        </p:spPr>
      </p:pic>
      <p:sp>
        <p:nvSpPr>
          <p:cNvPr id="3" name="Rectángulo 2">
            <a:extLst>
              <a:ext uri="{FF2B5EF4-FFF2-40B4-BE49-F238E27FC236}">
                <a16:creationId xmlns:a16="http://schemas.microsoft.com/office/drawing/2014/main" id="{49B24677-52C8-4315-BBF2-162A5628D414}"/>
              </a:ext>
            </a:extLst>
          </p:cNvPr>
          <p:cNvSpPr/>
          <p:nvPr/>
        </p:nvSpPr>
        <p:spPr>
          <a:xfrm>
            <a:off x="4378108" y="1555700"/>
            <a:ext cx="6783377" cy="3785652"/>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El PROFOCIE se renueva con dinámicas de cambio </a:t>
            </a:r>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y </a:t>
            </a:r>
            <a:r>
              <a:rPr lang="es-MX" sz="2400" dirty="0">
                <a:solidFill>
                  <a:schemeClr val="tx1">
                    <a:lumMod val="75000"/>
                    <a:lumOff val="25000"/>
                  </a:schemeClr>
                </a:solidFill>
                <a:latin typeface="Arial" panose="020B0604020202020204" pitchFamily="34" charset="0"/>
                <a:cs typeface="Arial" panose="020B0604020202020204" pitchFamily="34" charset="0"/>
              </a:rPr>
              <a:t>actualización, para ello, en 2016 se instituye el </a:t>
            </a:r>
            <a:r>
              <a:rPr lang="es-MX" sz="2400" b="1" dirty="0">
                <a:solidFill>
                  <a:schemeClr val="tx1">
                    <a:lumMod val="75000"/>
                    <a:lumOff val="25000"/>
                  </a:schemeClr>
                </a:solidFill>
                <a:latin typeface="Arial" panose="020B0604020202020204" pitchFamily="34" charset="0"/>
                <a:cs typeface="Arial" panose="020B0604020202020204" pitchFamily="34" charset="0"/>
              </a:rPr>
              <a:t>Programa de Fortalecimiento de la Calidad Educativa (PFCE).</a:t>
            </a:r>
            <a:r>
              <a:rPr lang="es-MX" sz="2400" dirty="0">
                <a:solidFill>
                  <a:schemeClr val="tx1">
                    <a:lumMod val="75000"/>
                    <a:lumOff val="25000"/>
                  </a:schemeClr>
                </a:solidFill>
                <a:latin typeface="Arial" panose="020B0604020202020204" pitchFamily="34" charset="0"/>
                <a:cs typeface="Arial" panose="020B0604020202020204" pitchFamily="34" charset="0"/>
              </a:rPr>
              <a:t> </a:t>
            </a: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El PEFEN pasa a ser el </a:t>
            </a:r>
            <a:r>
              <a:rPr lang="es-MX" sz="2400" b="1" dirty="0">
                <a:solidFill>
                  <a:schemeClr val="tx1">
                    <a:lumMod val="75000"/>
                    <a:lumOff val="25000"/>
                  </a:schemeClr>
                </a:solidFill>
                <a:latin typeface="Arial" panose="020B0604020202020204" pitchFamily="34" charset="0"/>
                <a:cs typeface="Arial" panose="020B0604020202020204" pitchFamily="34" charset="0"/>
              </a:rPr>
              <a:t>Plan de Apoyo a la Calidad Educativa y la Transformación de las Escuelas Normales (PACTEN). </a:t>
            </a:r>
            <a:r>
              <a:rPr lang="es-MX" sz="2400" dirty="0">
                <a:solidFill>
                  <a:schemeClr val="tx1">
                    <a:lumMod val="75000"/>
                    <a:lumOff val="25000"/>
                  </a:schemeClr>
                </a:solidFill>
                <a:latin typeface="Arial" panose="020B0604020202020204" pitchFamily="34" charset="0"/>
                <a:cs typeface="Arial" panose="020B0604020202020204" pitchFamily="34" charset="0"/>
              </a:rPr>
              <a:t>Sin perder su carácter bienal, este Plan contribuye al logro de lo establecido en el PND</a:t>
            </a:r>
          </a:p>
        </p:txBody>
      </p:sp>
    </p:spTree>
    <p:extLst>
      <p:ext uri="{BB962C8B-B14F-4D97-AF65-F5344CB8AC3E}">
        <p14:creationId xmlns:p14="http://schemas.microsoft.com/office/powerpoint/2010/main" val="4821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750"/>
                                        <p:tgtEl>
                                          <p:spTgt spid="9"/>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65" y="1569703"/>
            <a:ext cx="10058400" cy="4467225"/>
          </a:xfrm>
          <a:prstGeom prst="rect">
            <a:avLst/>
          </a:prstGeom>
        </p:spPr>
      </p:pic>
    </p:spTree>
    <p:extLst>
      <p:ext uri="{BB962C8B-B14F-4D97-AF65-F5344CB8AC3E}">
        <p14:creationId xmlns:p14="http://schemas.microsoft.com/office/powerpoint/2010/main" val="34555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9F6D93C-2C03-4F21-8319-DFB160779782}"/>
              </a:ext>
            </a:extLst>
          </p:cNvPr>
          <p:cNvSpPr/>
          <p:nvPr/>
        </p:nvSpPr>
        <p:spPr>
          <a:xfrm>
            <a:off x="693174" y="1386802"/>
            <a:ext cx="10651101" cy="619272"/>
          </a:xfrm>
          <a:prstGeom prst="rect">
            <a:avLst/>
          </a:prstGeom>
        </p:spPr>
        <p:txBody>
          <a:bodyPr wrap="square">
            <a:spAutoFit/>
          </a:bodyPr>
          <a:lstStyle/>
          <a:p>
            <a:pPr>
              <a:lnSpc>
                <a:spcPct val="107000"/>
              </a:lnSpc>
              <a:spcBef>
                <a:spcPts val="200"/>
              </a:spcBef>
            </a:pPr>
            <a:r>
              <a:rPr lang="es-MX" sz="3200" dirty="0">
                <a:solidFill>
                  <a:schemeClr val="tx1">
                    <a:lumMod val="75000"/>
                    <a:lumOff val="25000"/>
                  </a:schemeClr>
                </a:solidFill>
                <a:latin typeface="Arial" panose="020B0604020202020204" pitchFamily="34" charset="0"/>
                <a:ea typeface="+mj-ea"/>
                <a:cs typeface="Arial" panose="020B0604020202020204" pitchFamily="34" charset="0"/>
              </a:rPr>
              <a:t>Énfasis del PACTEN para la calidad educativa </a:t>
            </a:r>
          </a:p>
        </p:txBody>
      </p:sp>
      <p:pic>
        <p:nvPicPr>
          <p:cNvPr id="9" name="Imagen 8">
            <a:extLst>
              <a:ext uri="{FF2B5EF4-FFF2-40B4-BE49-F238E27FC236}">
                <a16:creationId xmlns:a16="http://schemas.microsoft.com/office/drawing/2014/main" id="{27A006E3-7378-46FE-84A6-1B56BAD9B4B7}"/>
              </a:ext>
            </a:extLst>
          </p:cNvPr>
          <p:cNvPicPr/>
          <p:nvPr/>
        </p:nvPicPr>
        <p:blipFill rotWithShape="1">
          <a:blip r:embed="rId2">
            <a:extLst>
              <a:ext uri="{28A0092B-C50C-407E-A947-70E740481C1C}">
                <a14:useLocalDpi xmlns:a14="http://schemas.microsoft.com/office/drawing/2010/main" val="0"/>
              </a:ext>
            </a:extLst>
          </a:blip>
          <a:srcRect t="21828" r="-369" b="19876"/>
          <a:stretch/>
        </p:blipFill>
        <p:spPr bwMode="auto">
          <a:xfrm>
            <a:off x="7422828" y="2742219"/>
            <a:ext cx="3228555" cy="1992023"/>
          </a:xfrm>
          <a:prstGeom prst="rect">
            <a:avLst/>
          </a:prstGeom>
          <a:ln>
            <a:no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885BCD23-25ED-4961-A277-F23EC809DB88}"/>
              </a:ext>
            </a:extLst>
          </p:cNvPr>
          <p:cNvSpPr/>
          <p:nvPr/>
        </p:nvSpPr>
        <p:spPr>
          <a:xfrm>
            <a:off x="1120466" y="3138794"/>
            <a:ext cx="5608946" cy="2462213"/>
          </a:xfrm>
          <a:prstGeom prst="rect">
            <a:avLst/>
          </a:prstGeom>
        </p:spPr>
        <p:txBody>
          <a:bodyPr wrap="square">
            <a:spAutoFit/>
          </a:bodyPr>
          <a:lstStyle/>
          <a:p>
            <a:pPr algn="just"/>
            <a:r>
              <a:rPr lang="es-MX" sz="2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Impulsar la consolidación de cuerpos académicos con la finalidad de </a:t>
            </a:r>
            <a:r>
              <a:rPr lang="es-MX" sz="2200" dirty="0">
                <a:solidFill>
                  <a:schemeClr val="tx1">
                    <a:lumMod val="75000"/>
                    <a:lumOff val="25000"/>
                  </a:schemeClr>
                </a:solidFill>
                <a:latin typeface="Arial" panose="020B0604020202020204" pitchFamily="34" charset="0"/>
                <a:cs typeface="Arial" panose="020B0604020202020204" pitchFamily="34" charset="0"/>
              </a:rPr>
              <a:t>integrar las funciones académicas de docencia, investigación, redes de colaboración, comunidades de práctica académica* y  difusión. </a:t>
            </a:r>
          </a:p>
          <a:p>
            <a:pPr algn="just"/>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D0B5C00E-55CC-433D-A459-355D171748A6}"/>
              </a:ext>
            </a:extLst>
          </p:cNvPr>
          <p:cNvSpPr/>
          <p:nvPr/>
        </p:nvSpPr>
        <p:spPr>
          <a:xfrm>
            <a:off x="1879129" y="2410723"/>
            <a:ext cx="3802644" cy="523220"/>
          </a:xfrm>
          <a:prstGeom prst="rect">
            <a:avLst/>
          </a:prstGeom>
        </p:spPr>
        <p:txBody>
          <a:bodyPr wrap="none">
            <a:spAutoFit/>
          </a:bodyPr>
          <a:lstStyle/>
          <a:p>
            <a:r>
              <a:rPr lang="es-MX" sz="28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Cuerpos académicos</a:t>
            </a:r>
            <a:endParaRPr lang="es-MX" sz="2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4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E8540F1-80A9-4100-B397-B4C2ABBA05AE}"/>
              </a:ext>
            </a:extLst>
          </p:cNvPr>
          <p:cNvPicPr/>
          <p:nvPr/>
        </p:nvPicPr>
        <p:blipFill rotWithShape="1">
          <a:blip r:embed="rId2" cstate="print">
            <a:extLst>
              <a:ext uri="{28A0092B-C50C-407E-A947-70E740481C1C}">
                <a14:useLocalDpi xmlns:a14="http://schemas.microsoft.com/office/drawing/2010/main" val="0"/>
              </a:ext>
            </a:extLst>
          </a:blip>
          <a:srcRect l="12032" r="6483"/>
          <a:stretch/>
        </p:blipFill>
        <p:spPr bwMode="auto">
          <a:xfrm>
            <a:off x="1414463" y="2826228"/>
            <a:ext cx="4132793" cy="2540939"/>
          </a:xfrm>
          <a:prstGeom prst="rect">
            <a:avLst/>
          </a:prstGeom>
          <a:ln>
            <a:noFill/>
          </a:ln>
          <a:effectLst>
            <a:softEdge rad="112500"/>
          </a:effectLst>
          <a:extLst>
            <a:ext uri="{53640926-AAD7-44D8-BBD7-CCE9431645EC}">
              <a14:shadowObscured xmlns:a14="http://schemas.microsoft.com/office/drawing/2010/main"/>
            </a:ext>
          </a:extLst>
        </p:spPr>
      </p:pic>
      <p:sp>
        <p:nvSpPr>
          <p:cNvPr id="13" name="Rectángulo 12">
            <a:extLst>
              <a:ext uri="{FF2B5EF4-FFF2-40B4-BE49-F238E27FC236}">
                <a16:creationId xmlns:a16="http://schemas.microsoft.com/office/drawing/2014/main" id="{84DC8C90-DA6B-4A1F-9C3C-4C3F945F1F4B}"/>
              </a:ext>
            </a:extLst>
          </p:cNvPr>
          <p:cNvSpPr/>
          <p:nvPr/>
        </p:nvSpPr>
        <p:spPr>
          <a:xfrm>
            <a:off x="6122193" y="2826228"/>
            <a:ext cx="5207795" cy="2677656"/>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Desarrollo de programas y actividades de apoyo de tutoría, acompañamiento para la titulación  a estudiantes,  programas de apoyo para estudiantes de nuevo ingreso, así como Tutoría para la práctica docente.</a:t>
            </a:r>
          </a:p>
        </p:txBody>
      </p:sp>
      <p:sp>
        <p:nvSpPr>
          <p:cNvPr id="3" name="Rectángulo 2">
            <a:extLst>
              <a:ext uri="{FF2B5EF4-FFF2-40B4-BE49-F238E27FC236}">
                <a16:creationId xmlns:a16="http://schemas.microsoft.com/office/drawing/2014/main" id="{2BA45211-765C-4598-A65A-05F60E8047C1}"/>
              </a:ext>
            </a:extLst>
          </p:cNvPr>
          <p:cNvSpPr/>
          <p:nvPr/>
        </p:nvSpPr>
        <p:spPr>
          <a:xfrm>
            <a:off x="707923" y="1358560"/>
            <a:ext cx="10781071" cy="1077218"/>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Programas de tutoría, asesoría y apoyo a estudiantes de nuevo ingreso </a:t>
            </a:r>
          </a:p>
        </p:txBody>
      </p:sp>
    </p:spTree>
    <p:extLst>
      <p:ext uri="{BB962C8B-B14F-4D97-AF65-F5344CB8AC3E}">
        <p14:creationId xmlns:p14="http://schemas.microsoft.com/office/powerpoint/2010/main" val="32804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C2BD364-C286-4D83-B2B8-DE88E375285B}"/>
              </a:ext>
            </a:extLst>
          </p:cNvPr>
          <p:cNvSpPr/>
          <p:nvPr/>
        </p:nvSpPr>
        <p:spPr>
          <a:xfrm>
            <a:off x="1039601" y="2613871"/>
            <a:ext cx="6559967" cy="1569660"/>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Programa estatal de seguimiento a egresados, cuyos resultados de análisis permitan la realimentación del logro de los programas educativos y la toma de decisiones</a:t>
            </a:r>
          </a:p>
        </p:txBody>
      </p:sp>
      <p:sp>
        <p:nvSpPr>
          <p:cNvPr id="3" name="Rectángulo 2">
            <a:extLst>
              <a:ext uri="{FF2B5EF4-FFF2-40B4-BE49-F238E27FC236}">
                <a16:creationId xmlns:a16="http://schemas.microsoft.com/office/drawing/2014/main" id="{C2B7B163-1795-480B-87AE-C6507CC846F7}"/>
              </a:ext>
            </a:extLst>
          </p:cNvPr>
          <p:cNvSpPr/>
          <p:nvPr/>
        </p:nvSpPr>
        <p:spPr>
          <a:xfrm>
            <a:off x="604684" y="1276940"/>
            <a:ext cx="9512709"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Programas de seguimiento a egresados de la EN</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9776" y="2165530"/>
            <a:ext cx="2787725" cy="2917652"/>
          </a:xfrm>
          <a:prstGeom prst="rect">
            <a:avLst/>
          </a:prstGeom>
        </p:spPr>
      </p:pic>
    </p:spTree>
    <p:extLst>
      <p:ext uri="{BB962C8B-B14F-4D97-AF65-F5344CB8AC3E}">
        <p14:creationId xmlns:p14="http://schemas.microsoft.com/office/powerpoint/2010/main" val="40964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F5428AA-9545-46B1-8444-AF6B8A2AA54E}"/>
              </a:ext>
            </a:extLst>
          </p:cNvPr>
          <p:cNvSpPr/>
          <p:nvPr/>
        </p:nvSpPr>
        <p:spPr>
          <a:xfrm>
            <a:off x="778669" y="1359102"/>
            <a:ext cx="10695575"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Programas de movilidad nacional  e internacional</a:t>
            </a:r>
          </a:p>
        </p:txBody>
      </p:sp>
      <p:sp>
        <p:nvSpPr>
          <p:cNvPr id="14" name="Rectángulo 13">
            <a:extLst>
              <a:ext uri="{FF2B5EF4-FFF2-40B4-BE49-F238E27FC236}">
                <a16:creationId xmlns:a16="http://schemas.microsoft.com/office/drawing/2014/main" id="{734BD618-7122-4A60-9C68-BC5BBEEB87CB}"/>
              </a:ext>
            </a:extLst>
          </p:cNvPr>
          <p:cNvSpPr/>
          <p:nvPr/>
        </p:nvSpPr>
        <p:spPr>
          <a:xfrm>
            <a:off x="778669" y="2750288"/>
            <a:ext cx="6443663" cy="2308324"/>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Desarrollo de programas de movilidad para figuras directivas, docentes y alumnos; tal es el caso de los intercambios, vinculación académica, líneas de investigación y generación del conocimiento, redes de colaboración y comunidades de práctica.</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715" y="2525965"/>
            <a:ext cx="4661647" cy="3169920"/>
          </a:xfrm>
          <a:prstGeom prst="rect">
            <a:avLst/>
          </a:prstGeom>
        </p:spPr>
      </p:pic>
    </p:spTree>
    <p:extLst>
      <p:ext uri="{BB962C8B-B14F-4D97-AF65-F5344CB8AC3E}">
        <p14:creationId xmlns:p14="http://schemas.microsoft.com/office/powerpoint/2010/main" val="247967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n para EVALUACION">
            <a:extLst>
              <a:ext uri="{FF2B5EF4-FFF2-40B4-BE49-F238E27FC236}">
                <a16:creationId xmlns:a16="http://schemas.microsoft.com/office/drawing/2014/main" id="{5981D1C3-E9BB-4D92-98C1-E69F2204F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425" y="2636617"/>
            <a:ext cx="3646877" cy="18173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FD7C3F7-38E3-4E5B-BBB2-7DBB5A8FA50D}"/>
              </a:ext>
            </a:extLst>
          </p:cNvPr>
          <p:cNvSpPr/>
          <p:nvPr/>
        </p:nvSpPr>
        <p:spPr>
          <a:xfrm>
            <a:off x="722672" y="1295743"/>
            <a:ext cx="6460884"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Evaluación</a:t>
            </a:r>
          </a:p>
        </p:txBody>
      </p:sp>
      <p:sp>
        <p:nvSpPr>
          <p:cNvPr id="3" name="Rectángulo 2">
            <a:extLst>
              <a:ext uri="{FF2B5EF4-FFF2-40B4-BE49-F238E27FC236}">
                <a16:creationId xmlns:a16="http://schemas.microsoft.com/office/drawing/2014/main" id="{8D58E82F-E774-4B85-BE42-98CADD9DF7B2}"/>
              </a:ext>
            </a:extLst>
          </p:cNvPr>
          <p:cNvSpPr/>
          <p:nvPr/>
        </p:nvSpPr>
        <p:spPr>
          <a:xfrm>
            <a:off x="722672" y="2279449"/>
            <a:ext cx="6681018" cy="2677656"/>
          </a:xfrm>
          <a:prstGeom prst="rect">
            <a:avLst/>
          </a:prstGeom>
        </p:spPr>
        <p:txBody>
          <a:bodyPr wrap="square">
            <a:spAutoFit/>
          </a:bodyPr>
          <a:lstStyle/>
          <a:p>
            <a:pPr algn="just"/>
            <a:r>
              <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Con la finalidad de promover la cultura de la evaluación y favorecer la mejora de la calidad educativa es importante que instancias externas realicen dos tipos de evaluaciones:</a:t>
            </a:r>
          </a:p>
          <a:p>
            <a:pPr algn="just"/>
            <a:endPar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Evaluación de programas educativos</a:t>
            </a:r>
          </a:p>
          <a:p>
            <a:pPr marL="285750" indent="-28575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Certificación ISO 9001:2015</a:t>
            </a:r>
          </a:p>
        </p:txBody>
      </p:sp>
    </p:spTree>
    <p:extLst>
      <p:ext uri="{BB962C8B-B14F-4D97-AF65-F5344CB8AC3E}">
        <p14:creationId xmlns:p14="http://schemas.microsoft.com/office/powerpoint/2010/main" val="5925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par>
                          <p:cTn id="13" fill="hold">
                            <p:stCondLst>
                              <p:cond delay="750"/>
                            </p:stCondLst>
                            <p:childTnLst>
                              <p:par>
                                <p:cTn id="14" presetID="10"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2EDB8E5-7BFC-4C07-AE01-D5C05C8D82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82030" y="3378519"/>
            <a:ext cx="3290858" cy="2081762"/>
          </a:xfrm>
          <a:prstGeom prst="rect">
            <a:avLst/>
          </a:prstGeom>
          <a:effectLst>
            <a:outerShdw blurRad="50800" dist="38100" dir="10800000" algn="r" rotWithShape="0">
              <a:prstClr val="black">
                <a:alpha val="40000"/>
              </a:prstClr>
            </a:outerShdw>
          </a:effectLst>
        </p:spPr>
      </p:pic>
      <p:sp>
        <p:nvSpPr>
          <p:cNvPr id="2" name="Rectángulo 1">
            <a:extLst>
              <a:ext uri="{FF2B5EF4-FFF2-40B4-BE49-F238E27FC236}">
                <a16:creationId xmlns:a16="http://schemas.microsoft.com/office/drawing/2014/main" id="{DAA9F0D7-26CC-403F-99C3-1D3CF482FF4C}"/>
              </a:ext>
            </a:extLst>
          </p:cNvPr>
          <p:cNvSpPr/>
          <p:nvPr/>
        </p:nvSpPr>
        <p:spPr>
          <a:xfrm>
            <a:off x="767591" y="1278381"/>
            <a:ext cx="7172356"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Habilitación docente</a:t>
            </a:r>
          </a:p>
        </p:txBody>
      </p:sp>
      <p:sp>
        <p:nvSpPr>
          <p:cNvPr id="3" name="Rectángulo 2">
            <a:extLst>
              <a:ext uri="{FF2B5EF4-FFF2-40B4-BE49-F238E27FC236}">
                <a16:creationId xmlns:a16="http://schemas.microsoft.com/office/drawing/2014/main" id="{B43A197C-D7E1-4A22-A1FB-AF1C76D2CA77}"/>
              </a:ext>
            </a:extLst>
          </p:cNvPr>
          <p:cNvSpPr/>
          <p:nvPr/>
        </p:nvSpPr>
        <p:spPr>
          <a:xfrm>
            <a:off x="767590" y="2141004"/>
            <a:ext cx="10905298" cy="769441"/>
          </a:xfrm>
          <a:prstGeom prst="rect">
            <a:avLst/>
          </a:prstGeom>
        </p:spPr>
        <p:txBody>
          <a:bodyPr wrap="square">
            <a:spAutoFit/>
          </a:bodyPr>
          <a:lstStyle/>
          <a:p>
            <a:pPr lvl="0" algn="just"/>
            <a:r>
              <a:rPr lang="es-MX" sz="2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Incrementar y apoyar la superación académica de personal docente y figuras directivas</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43A197C-D7E1-4A22-A1FB-AF1C76D2CA77}"/>
              </a:ext>
            </a:extLst>
          </p:cNvPr>
          <p:cNvSpPr/>
          <p:nvPr/>
        </p:nvSpPr>
        <p:spPr>
          <a:xfrm>
            <a:off x="564195" y="3188294"/>
            <a:ext cx="7508243" cy="2462213"/>
          </a:xfrm>
          <a:prstGeom prst="rect">
            <a:avLst/>
          </a:prstGeom>
        </p:spPr>
        <p:txBody>
          <a:bodyPr wrap="square">
            <a:spAutoFit/>
          </a:bodyPr>
          <a:lstStyle/>
          <a:p>
            <a:pPr marL="285750" lvl="0" indent="-285750" algn="just">
              <a:buFont typeface="Arial" panose="020B0604020202020204" pitchFamily="34" charset="0"/>
              <a:buChar char="•"/>
            </a:pPr>
            <a:r>
              <a:rPr lang="es-MX" sz="2200" dirty="0">
                <a:solidFill>
                  <a:schemeClr val="tx1">
                    <a:lumMod val="75000"/>
                    <a:lumOff val="25000"/>
                  </a:schemeClr>
                </a:solidFill>
                <a:latin typeface="Arial" panose="020B0604020202020204" pitchFamily="34" charset="0"/>
                <a:cs typeface="Arial" panose="020B0604020202020204" pitchFamily="34" charset="0"/>
              </a:rPr>
              <a:t>Pago de Inscripción y colegiatura a docentes y figuras directivas que realicen estudios de posgrado (maestría y doctorado) </a:t>
            </a:r>
          </a:p>
          <a:p>
            <a:pPr marL="285750" lvl="0" indent="-285750" algn="just">
              <a:buFont typeface="Arial" panose="020B0604020202020204" pitchFamily="34" charset="0"/>
              <a:buChar char="•"/>
            </a:pPr>
            <a:r>
              <a:rPr lang="es-MX" sz="2200" dirty="0">
                <a:solidFill>
                  <a:schemeClr val="tx1">
                    <a:lumMod val="75000"/>
                    <a:lumOff val="25000"/>
                  </a:schemeClr>
                </a:solidFill>
                <a:latin typeface="Arial" panose="020B0604020202020204" pitchFamily="34" charset="0"/>
                <a:cs typeface="Arial" panose="020B0604020202020204" pitchFamily="34" charset="0"/>
              </a:rPr>
              <a:t>Pago de trámites de titulación de grado académico para el personal docente y directivo</a:t>
            </a:r>
          </a:p>
          <a:p>
            <a:pPr marL="285750" lvl="0" indent="-285750" algn="just">
              <a:buFont typeface="Arial" panose="020B0604020202020204" pitchFamily="34" charset="0"/>
              <a:buChar char="•"/>
            </a:pPr>
            <a:r>
              <a:rPr lang="es-MX" sz="2200" dirty="0">
                <a:solidFill>
                  <a:schemeClr val="tx1">
                    <a:lumMod val="75000"/>
                    <a:lumOff val="25000"/>
                  </a:schemeClr>
                </a:solidFill>
                <a:latin typeface="Arial" panose="020B0604020202020204" pitchFamily="34" charset="0"/>
                <a:cs typeface="Arial" panose="020B0604020202020204" pitchFamily="34" charset="0"/>
              </a:rPr>
              <a:t>Apoyar la adquisición de material bibliográfico y equipo de cómputo, en condición de comodato</a:t>
            </a:r>
          </a:p>
        </p:txBody>
      </p:sp>
    </p:spTree>
    <p:extLst>
      <p:ext uri="{BB962C8B-B14F-4D97-AF65-F5344CB8AC3E}">
        <p14:creationId xmlns:p14="http://schemas.microsoft.com/office/powerpoint/2010/main" val="330019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0866C457-DCE2-4D2D-A783-ADFF817E7D8A}"/>
              </a:ext>
            </a:extLst>
          </p:cNvPr>
          <p:cNvPicPr/>
          <p:nvPr/>
        </p:nvPicPr>
        <p:blipFill rotWithShape="1">
          <a:blip r:embed="rId2" cstate="print">
            <a:extLst>
              <a:ext uri="{28A0092B-C50C-407E-A947-70E740481C1C}">
                <a14:useLocalDpi xmlns:a14="http://schemas.microsoft.com/office/drawing/2010/main" val="0"/>
              </a:ext>
            </a:extLst>
          </a:blip>
          <a:srcRect t="29053" b="9527"/>
          <a:stretch/>
        </p:blipFill>
        <p:spPr bwMode="auto">
          <a:xfrm>
            <a:off x="819890" y="2332976"/>
            <a:ext cx="3852000" cy="2484000"/>
          </a:xfrm>
          <a:prstGeom prst="rect">
            <a:avLst/>
          </a:prstGeom>
          <a:ln>
            <a:noFill/>
          </a:ln>
          <a:effectLst>
            <a:softEdge rad="112500"/>
          </a:effectLst>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A674140D-5772-497D-BCE8-C87B404F2C1A}"/>
              </a:ext>
            </a:extLst>
          </p:cNvPr>
          <p:cNvSpPr/>
          <p:nvPr/>
        </p:nvSpPr>
        <p:spPr>
          <a:xfrm>
            <a:off x="596625" y="1278100"/>
            <a:ext cx="8343312"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Certificación y Capacitación</a:t>
            </a:r>
          </a:p>
        </p:txBody>
      </p:sp>
      <p:sp>
        <p:nvSpPr>
          <p:cNvPr id="16" name="Rectángulo 15">
            <a:extLst>
              <a:ext uri="{FF2B5EF4-FFF2-40B4-BE49-F238E27FC236}">
                <a16:creationId xmlns:a16="http://schemas.microsoft.com/office/drawing/2014/main" id="{D7C98620-DD1A-447D-906F-B8D90842059D}"/>
              </a:ext>
            </a:extLst>
          </p:cNvPr>
          <p:cNvSpPr/>
          <p:nvPr/>
        </p:nvSpPr>
        <p:spPr>
          <a:xfrm>
            <a:off x="4810208" y="2332976"/>
            <a:ext cx="6872287" cy="2397579"/>
          </a:xfrm>
          <a:prstGeom prst="rect">
            <a:avLst/>
          </a:prstGeom>
        </p:spPr>
        <p:txBody>
          <a:bodyPr wrap="square">
            <a:spAutoFit/>
          </a:bodyPr>
          <a:lstStyle/>
          <a:p>
            <a:pPr marL="285750" indent="-285750" algn="just">
              <a:lnSpc>
                <a:spcPct val="107000"/>
              </a:lnSpc>
              <a:buFont typeface="+mj-lt"/>
              <a:buAutoNum type="alphaLcPeriod"/>
            </a:pPr>
            <a:r>
              <a:rPr lang="es-MX" sz="20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Certificación en una segunda lengua. </a:t>
            </a:r>
            <a:r>
              <a:rPr lang="es-MX"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Implementar acciones de certificación para figuras directivas, docentes y alumnos, considerando la relevancia de una segunda lengua (Inglés, francés, indígenas, etc.) </a:t>
            </a:r>
          </a:p>
          <a:p>
            <a:pPr marL="285750" indent="-285750" algn="just">
              <a:lnSpc>
                <a:spcPct val="107000"/>
              </a:lnSpc>
              <a:buFont typeface="+mj-lt"/>
              <a:buAutoNum type="alphaLcPeriod"/>
            </a:pPr>
            <a:r>
              <a:rPr lang="es-MX" sz="20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Certificación en TIC. </a:t>
            </a:r>
            <a:r>
              <a:rPr lang="es-MX"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Implementar acciones de certificación en TIC</a:t>
            </a:r>
            <a:r>
              <a:rPr lang="es-MX" sz="20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t>
            </a:r>
            <a:r>
              <a:rPr lang="es-MX"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para figuras directivas, docentes y alumnos.</a:t>
            </a:r>
          </a:p>
        </p:txBody>
      </p:sp>
      <p:sp>
        <p:nvSpPr>
          <p:cNvPr id="5" name="Rectángulo 4">
            <a:extLst>
              <a:ext uri="{FF2B5EF4-FFF2-40B4-BE49-F238E27FC236}">
                <a16:creationId xmlns:a16="http://schemas.microsoft.com/office/drawing/2014/main" id="{D7C98620-DD1A-447D-906F-B8D90842059D}"/>
              </a:ext>
            </a:extLst>
          </p:cNvPr>
          <p:cNvSpPr/>
          <p:nvPr/>
        </p:nvSpPr>
        <p:spPr>
          <a:xfrm>
            <a:off x="596625" y="4886087"/>
            <a:ext cx="11085870" cy="1146148"/>
          </a:xfrm>
          <a:prstGeom prst="rect">
            <a:avLst/>
          </a:prstGeom>
        </p:spPr>
        <p:txBody>
          <a:bodyPr wrap="square">
            <a:spAutoFit/>
          </a:bodyPr>
          <a:lstStyle/>
          <a:p>
            <a:pPr algn="just">
              <a:lnSpc>
                <a:spcPct val="107000"/>
              </a:lnSpc>
              <a:spcAft>
                <a:spcPts val="800"/>
              </a:spcAft>
            </a:pPr>
            <a:r>
              <a:rPr lang="es-MX" sz="24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c</a:t>
            </a:r>
            <a:r>
              <a:rPr lang="es-MX" sz="20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Capacitación.</a:t>
            </a:r>
            <a:r>
              <a:rPr lang="es-MX" sz="2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Cursos, talleres o diplomados para figuras directivas, docentes y/o estudiantes relacionados con las licenciaturas que se imparten en las Escuelas Normales, en cualquiera de las modalidades: presencial, mixta o a distancia. </a:t>
            </a:r>
          </a:p>
        </p:txBody>
      </p:sp>
    </p:spTree>
    <p:extLst>
      <p:ext uri="{BB962C8B-B14F-4D97-AF65-F5344CB8AC3E}">
        <p14:creationId xmlns:p14="http://schemas.microsoft.com/office/powerpoint/2010/main" val="2400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8FC28620-6970-4F14-B81C-A1E3ED2FE2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84338" y="2211569"/>
            <a:ext cx="3564000" cy="2448000"/>
          </a:xfrm>
          <a:prstGeom prst="rect">
            <a:avLst/>
          </a:prstGeom>
          <a:ln>
            <a:noFill/>
          </a:ln>
          <a:effectLst>
            <a:softEdge rad="112500"/>
          </a:effectLst>
        </p:spPr>
      </p:pic>
      <p:sp>
        <p:nvSpPr>
          <p:cNvPr id="2" name="Rectángulo 1">
            <a:extLst>
              <a:ext uri="{FF2B5EF4-FFF2-40B4-BE49-F238E27FC236}">
                <a16:creationId xmlns:a16="http://schemas.microsoft.com/office/drawing/2014/main" id="{014B69CE-BAC3-4921-97EB-75E4CF69CD24}"/>
              </a:ext>
            </a:extLst>
          </p:cNvPr>
          <p:cNvSpPr/>
          <p:nvPr/>
        </p:nvSpPr>
        <p:spPr>
          <a:xfrm>
            <a:off x="722671" y="1264842"/>
            <a:ext cx="7068793" cy="584775"/>
          </a:xfrm>
          <a:prstGeom prst="rect">
            <a:avLst/>
          </a:prstGeom>
        </p:spPr>
        <p:txBody>
          <a:bodyPr wrap="square">
            <a:spAutoFit/>
          </a:bodyPr>
          <a:lstStyle/>
          <a:p>
            <a:pPr lvl="0"/>
            <a:r>
              <a:rPr lang="es-MX" sz="3200" dirty="0">
                <a:solidFill>
                  <a:schemeClr val="tx1">
                    <a:lumMod val="75000"/>
                    <a:lumOff val="25000"/>
                  </a:schemeClr>
                </a:solidFill>
                <a:latin typeface="Arial" panose="020B0604020202020204" pitchFamily="34" charset="0"/>
                <a:cs typeface="Arial" panose="020B0604020202020204" pitchFamily="34" charset="0"/>
              </a:rPr>
              <a:t>Infraestructura</a:t>
            </a:r>
          </a:p>
        </p:txBody>
      </p:sp>
      <p:sp>
        <p:nvSpPr>
          <p:cNvPr id="3" name="Rectángulo 2">
            <a:extLst>
              <a:ext uri="{FF2B5EF4-FFF2-40B4-BE49-F238E27FC236}">
                <a16:creationId xmlns:a16="http://schemas.microsoft.com/office/drawing/2014/main" id="{AB67CCB1-3667-47D5-BAB2-B4566162265A}"/>
              </a:ext>
            </a:extLst>
          </p:cNvPr>
          <p:cNvSpPr/>
          <p:nvPr/>
        </p:nvSpPr>
        <p:spPr>
          <a:xfrm>
            <a:off x="722671" y="2075498"/>
            <a:ext cx="6330592" cy="2800767"/>
          </a:xfrm>
          <a:prstGeom prst="rect">
            <a:avLst/>
          </a:prstGeom>
        </p:spPr>
        <p:txBody>
          <a:bodyPr wrap="square">
            <a:spAutoFit/>
          </a:bodyPr>
          <a:lstStyle/>
          <a:p>
            <a:pPr algn="just"/>
            <a:r>
              <a:rPr lang="es-MX" sz="2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Diagnóstico institucional para dar respuesta a las necesidades de construcción, mantenimiento, equipamiento y mobiliario, las cuales deberán estar asociadas a un proyecto académico, y sustentadas con el contexto geográfico, proyecciones demográficas y requerimientos educativos de las futuras generaciones de cada plantel.</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67CCB1-3667-47D5-BAB2-B4566162265A}"/>
              </a:ext>
            </a:extLst>
          </p:cNvPr>
          <p:cNvSpPr/>
          <p:nvPr/>
        </p:nvSpPr>
        <p:spPr>
          <a:xfrm>
            <a:off x="722671" y="4968606"/>
            <a:ext cx="10693042" cy="1446550"/>
          </a:xfrm>
          <a:prstGeom prst="rect">
            <a:avLst/>
          </a:prstGeom>
        </p:spPr>
        <p:txBody>
          <a:bodyPr wrap="square">
            <a:spAutoFit/>
          </a:bodyPr>
          <a:lstStyle/>
          <a:p>
            <a:pPr algn="just"/>
            <a:r>
              <a:rPr lang="es-MX" sz="2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Estableciendo como prioridad la construcción, mantenimiento, remodelación y/o equipamiento de laboratorios (idiomas, matemáticas, ciencias, etcétera), bibliotecas, aulas multimedia en el marco de la Estrategia de Fortalecimiento de las Escuelas Normales</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9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nodeType="after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66801" y="1322602"/>
            <a:ext cx="10070122" cy="646331"/>
          </a:xfrm>
          <a:prstGeom prst="rect">
            <a:avLst/>
          </a:prstGeom>
        </p:spPr>
        <p:txBody>
          <a:bodyPr wrap="square">
            <a:spAutoFit/>
          </a:bodyPr>
          <a:lstStyle/>
          <a:p>
            <a:r>
              <a:rPr lang="es-ES" sz="3600" dirty="0">
                <a:solidFill>
                  <a:schemeClr val="tx1">
                    <a:lumMod val="75000"/>
                    <a:lumOff val="25000"/>
                  </a:schemeClr>
                </a:solidFill>
                <a:latin typeface="Arial" panose="020B0604020202020204" pitchFamily="34" charset="0"/>
                <a:cs typeface="Arial" panose="020B0604020202020204" pitchFamily="34" charset="0"/>
              </a:rPr>
              <a:t>¿Cuáles son los documentos normativos?</a:t>
            </a:r>
            <a:endParaRPr lang="es-MX"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1537448" y="2613208"/>
            <a:ext cx="10070122" cy="2308324"/>
          </a:xfrm>
          <a:prstGeom prst="rect">
            <a:avLst/>
          </a:prstGeom>
          <a:noFill/>
        </p:spPr>
        <p:txBody>
          <a:bodyPr wrap="square" rtlCol="0">
            <a:spAutoFit/>
          </a:bodyPr>
          <a:lstStyle/>
          <a:p>
            <a:pPr marL="342900" indent="-342900">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Reglas de Operación</a:t>
            </a:r>
          </a:p>
          <a:p>
            <a:pPr marL="342900" indent="-342900">
              <a:buFont typeface="+mj-lt"/>
              <a:buAutoNum type="arabicPeriod"/>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Orientaciones Generales para la Ministración, Ejercicio y Comprobación de los Recursos</a:t>
            </a:r>
          </a:p>
          <a:p>
            <a:pPr marL="342900" indent="-342900">
              <a:buFont typeface="+mj-lt"/>
              <a:buAutoNum type="arabicPeriod"/>
            </a:pPr>
            <a:endParaRPr lang="es-ES" sz="24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s-ES" sz="2400" dirty="0">
                <a:solidFill>
                  <a:schemeClr val="tx1">
                    <a:lumMod val="75000"/>
                    <a:lumOff val="25000"/>
                  </a:schemeClr>
                </a:solidFill>
                <a:latin typeface="Arial" panose="020B0604020202020204" pitchFamily="34" charset="0"/>
                <a:cs typeface="Arial" panose="020B0604020202020204" pitchFamily="34" charset="0"/>
              </a:rPr>
              <a:t>Información Básica para la Reprogramación</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6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81708" y="2571875"/>
            <a:ext cx="10338501" cy="2677656"/>
          </a:xfrm>
          <a:prstGeom prst="rect">
            <a:avLst/>
          </a:prstGeom>
        </p:spPr>
        <p:txBody>
          <a:bodyPr wrap="square">
            <a:spAutoFit/>
          </a:bodyPr>
          <a:lstStyle/>
          <a:p>
            <a:pPr marL="285750" indent="-285750" algn="just">
              <a:buFont typeface="Arial" panose="020B0604020202020204" pitchFamily="34" charset="0"/>
              <a:buChar char="•"/>
            </a:pPr>
            <a:r>
              <a:rPr lang="es-ES" sz="28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¿Cuál es la importancia de cada uno de los  énfasis? </a:t>
            </a:r>
          </a:p>
          <a:p>
            <a:pPr marL="285750" indent="-285750" algn="just">
              <a:buFont typeface="Arial" panose="020B0604020202020204" pitchFamily="34" charset="0"/>
              <a:buChar char="•"/>
            </a:pPr>
            <a:endParaRPr lang="es-ES" sz="28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 sz="28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¿Qué avances existen al respecto en sus entidades ? </a:t>
            </a:r>
          </a:p>
          <a:p>
            <a:pPr marL="285750" indent="-285750" algn="just">
              <a:buFont typeface="Arial" panose="020B0604020202020204" pitchFamily="34" charset="0"/>
              <a:buChar char="•"/>
            </a:pPr>
            <a:endParaRPr lang="es-MX" sz="28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S" sz="28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¿Qué aspectos de mejora trabajarían hacia la planeación del 2018 y 2019? </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11"/>
          <p:cNvSpPr/>
          <p:nvPr/>
        </p:nvSpPr>
        <p:spPr>
          <a:xfrm>
            <a:off x="663677" y="1347172"/>
            <a:ext cx="5149510" cy="646331"/>
          </a:xfrm>
          <a:prstGeom prst="rect">
            <a:avLst/>
          </a:prstGeom>
        </p:spPr>
        <p:txBody>
          <a:bodyPr wrap="square">
            <a:spAutoFit/>
          </a:bodyPr>
          <a:lstStyle/>
          <a:p>
            <a:r>
              <a:rPr lang="es-MX" sz="3600" dirty="0">
                <a:solidFill>
                  <a:schemeClr val="tx1">
                    <a:lumMod val="65000"/>
                    <a:lumOff val="35000"/>
                  </a:schemeClr>
                </a:solidFill>
                <a:latin typeface="Arial" panose="020B0604020202020204" pitchFamily="34" charset="0"/>
                <a:cs typeface="Arial" panose="020B0604020202020204" pitchFamily="34" charset="0"/>
              </a:rPr>
              <a:t>Actividad 1</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191" y="2432153"/>
            <a:ext cx="2450794" cy="1650794"/>
          </a:xfrm>
          <a:prstGeom prst="rect">
            <a:avLst/>
          </a:prstGeom>
        </p:spPr>
      </p:pic>
    </p:spTree>
    <p:extLst>
      <p:ext uri="{BB962C8B-B14F-4D97-AF65-F5344CB8AC3E}">
        <p14:creationId xmlns:p14="http://schemas.microsoft.com/office/powerpoint/2010/main" val="8775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750"/>
                                        <p:tgtEl>
                                          <p:spTgt spid="12"/>
                                        </p:tgtEl>
                                      </p:cBhvr>
                                    </p:animEffect>
                                  </p:childTnLst>
                                </p:cTn>
                              </p:par>
                            </p:childTnLst>
                          </p:cTn>
                        </p:par>
                        <p:par>
                          <p:cTn id="12" fill="hold">
                            <p:stCondLst>
                              <p:cond delay="350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3601" y="1122363"/>
            <a:ext cx="11700478" cy="2387600"/>
          </a:xfrm>
        </p:spPr>
        <p:txBody>
          <a:bodyPr>
            <a:normAutofit/>
          </a:bodyPr>
          <a:lstStyle/>
          <a:p>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Planeación Prospectiva. </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Una herramienta para preparar el futuro.</a:t>
            </a:r>
          </a:p>
        </p:txBody>
      </p:sp>
      <p:sp>
        <p:nvSpPr>
          <p:cNvPr id="3" name="Subtítulo 2"/>
          <p:cNvSpPr>
            <a:spLocks noGrp="1"/>
          </p:cNvSpPr>
          <p:nvPr>
            <p:ph type="subTitle" idx="1"/>
          </p:nvPr>
        </p:nvSpPr>
        <p:spPr>
          <a:xfrm>
            <a:off x="1561840" y="4256587"/>
            <a:ext cx="9144000" cy="1655762"/>
          </a:xfrm>
        </p:spPr>
        <p:txBody>
          <a:bodyPr>
            <a:noAutofit/>
          </a:bodyPr>
          <a:lstStyle/>
          <a:p>
            <a:r>
              <a:rPr lang="es-MX" sz="2800" dirty="0">
                <a:solidFill>
                  <a:schemeClr val="tx1">
                    <a:lumMod val="75000"/>
                    <a:lumOff val="25000"/>
                  </a:schemeClr>
                </a:solidFill>
                <a:latin typeface="Arial" panose="020B0604020202020204" pitchFamily="34" charset="0"/>
                <a:cs typeface="Arial" panose="020B0604020202020204" pitchFamily="34" charset="0"/>
              </a:rPr>
              <a:t>Dirección General de Educación Superior </a:t>
            </a:r>
          </a:p>
          <a:p>
            <a:r>
              <a:rPr lang="es-MX" sz="2800" dirty="0">
                <a:solidFill>
                  <a:schemeClr val="tx1">
                    <a:lumMod val="75000"/>
                    <a:lumOff val="25000"/>
                  </a:schemeClr>
                </a:solidFill>
                <a:latin typeface="Arial" panose="020B0604020202020204" pitchFamily="34" charset="0"/>
                <a:cs typeface="Arial" panose="020B0604020202020204" pitchFamily="34" charset="0"/>
              </a:rPr>
              <a:t>para Profesionales de la Educación.</a:t>
            </a:r>
          </a:p>
          <a:p>
            <a:endParaRPr lang="es-MX" sz="2800" dirty="0">
              <a:solidFill>
                <a:schemeClr val="tx1">
                  <a:lumMod val="75000"/>
                  <a:lumOff val="25000"/>
                </a:schemeClr>
              </a:solidFill>
              <a:latin typeface="Arial" panose="020B0604020202020204" pitchFamily="34" charset="0"/>
              <a:cs typeface="Arial" panose="020B0604020202020204" pitchFamily="34" charset="0"/>
            </a:endParaRPr>
          </a:p>
          <a:p>
            <a:r>
              <a:rPr lang="es-MX" sz="2800" dirty="0">
                <a:solidFill>
                  <a:schemeClr val="tx1">
                    <a:lumMod val="75000"/>
                    <a:lumOff val="25000"/>
                  </a:schemeClr>
                </a:solidFill>
                <a:latin typeface="Arial" panose="020B0604020202020204" pitchFamily="34" charset="0"/>
                <a:cs typeface="Arial" panose="020B0604020202020204" pitchFamily="34" charset="0"/>
              </a:rPr>
              <a:t>Dirección de Desarrollo Institucional</a:t>
            </a:r>
          </a:p>
        </p:txBody>
      </p:sp>
    </p:spTree>
    <p:extLst>
      <p:ext uri="{BB962C8B-B14F-4D97-AF65-F5344CB8AC3E}">
        <p14:creationId xmlns:p14="http://schemas.microsoft.com/office/powerpoint/2010/main" val="12986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5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50"/>
                                        <p:tgtEl>
                                          <p:spTgt spid="3">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7856" y="946155"/>
            <a:ext cx="10515600" cy="1325563"/>
          </a:xfrm>
        </p:spPr>
        <p:txBody>
          <a:bodyPr>
            <a:normAutofit/>
          </a:bodyPr>
          <a:lstStyle/>
          <a:p>
            <a:r>
              <a:rPr lang="es-MX" sz="3200" dirty="0">
                <a:solidFill>
                  <a:schemeClr val="tx1">
                    <a:lumMod val="75000"/>
                    <a:lumOff val="25000"/>
                  </a:schemeClr>
                </a:solidFill>
                <a:latin typeface="Arial" panose="020B0604020202020204" pitchFamily="34" charset="0"/>
                <a:ea typeface="+mn-ea"/>
                <a:cs typeface="Arial" panose="020B0604020202020204" pitchFamily="34" charset="0"/>
              </a:rPr>
              <a:t>Objetivo.</a:t>
            </a:r>
          </a:p>
        </p:txBody>
      </p:sp>
      <p:sp>
        <p:nvSpPr>
          <p:cNvPr id="4" name="Marcador de contenido 3"/>
          <p:cNvSpPr>
            <a:spLocks noGrp="1"/>
          </p:cNvSpPr>
          <p:nvPr>
            <p:ph idx="1"/>
          </p:nvPr>
        </p:nvSpPr>
        <p:spPr>
          <a:xfrm>
            <a:off x="997856" y="2743205"/>
            <a:ext cx="10332132" cy="1255728"/>
          </a:xfrm>
          <a:prstGeom prst="rect">
            <a:avLst/>
          </a:prstGeom>
        </p:spPr>
        <p:txBody>
          <a:bodyPr wrap="square">
            <a:spAutoFit/>
          </a:bodyPr>
          <a:lstStyle/>
          <a:p>
            <a:pPr marL="0" indent="0" algn="just">
              <a:buClr>
                <a:schemeClr val="accent2">
                  <a:lumMod val="75000"/>
                </a:schemeClr>
              </a:buClr>
              <a:buNone/>
            </a:pPr>
            <a:r>
              <a:rPr lang="es-MX" dirty="0">
                <a:solidFill>
                  <a:schemeClr val="tx1">
                    <a:lumMod val="75000"/>
                    <a:lumOff val="25000"/>
                  </a:schemeClr>
                </a:solidFill>
                <a:latin typeface="Arial" panose="020B0604020202020204" pitchFamily="34" charset="0"/>
                <a:cs typeface="Arial" panose="020B0604020202020204" pitchFamily="34" charset="0"/>
              </a:rPr>
              <a:t>Conocer las características de la planeación prospectiva para aplicarlas en la actualización de la planeación del PACTEN 2018 y 2019. </a:t>
            </a:r>
          </a:p>
        </p:txBody>
      </p:sp>
    </p:spTree>
    <p:extLst>
      <p:ext uri="{BB962C8B-B14F-4D97-AF65-F5344CB8AC3E}">
        <p14:creationId xmlns:p14="http://schemas.microsoft.com/office/powerpoint/2010/main" val="342233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7369" y="858611"/>
            <a:ext cx="10065086" cy="1325563"/>
          </a:xfrm>
        </p:spPr>
        <p:txBody>
          <a:bodyPr>
            <a:normAutofit/>
          </a:body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a:t>
            </a:r>
          </a:p>
        </p:txBody>
      </p:sp>
      <p:sp>
        <p:nvSpPr>
          <p:cNvPr id="3" name="Marcador de contenido 2"/>
          <p:cNvSpPr>
            <a:spLocks noGrp="1"/>
          </p:cNvSpPr>
          <p:nvPr>
            <p:ph idx="1"/>
          </p:nvPr>
        </p:nvSpPr>
        <p:spPr>
          <a:xfrm>
            <a:off x="1067369" y="2021571"/>
            <a:ext cx="10383104" cy="4351338"/>
          </a:xfrm>
        </p:spPr>
        <p:txBody>
          <a:bodyPr>
            <a:normAutofit/>
          </a:bodyPr>
          <a:lstStyle/>
          <a:p>
            <a:pPr marL="0" indent="0" algn="just">
              <a:buClr>
                <a:schemeClr val="accent2">
                  <a:lumMod val="75000"/>
                </a:schemeClr>
              </a:buClr>
              <a:buNone/>
            </a:pPr>
            <a:r>
              <a:rPr lang="es-MX" dirty="0">
                <a:solidFill>
                  <a:schemeClr val="tx1">
                    <a:lumMod val="75000"/>
                    <a:lumOff val="25000"/>
                  </a:schemeClr>
                </a:solidFill>
                <a:latin typeface="Arial" panose="020B0604020202020204" pitchFamily="34" charset="0"/>
                <a:cs typeface="Arial" panose="020B0604020202020204" pitchFamily="34" charset="0"/>
              </a:rPr>
              <a:t>La intención de planear el futuro, es definir las posibles respuestas a las siguientes preguntas:</a:t>
            </a:r>
          </a:p>
          <a:p>
            <a:pPr marL="0" lvl="1" indent="0">
              <a:spcBef>
                <a:spcPts val="1000"/>
              </a:spcBef>
              <a:buClr>
                <a:schemeClr val="accent2">
                  <a:lumMod val="75000"/>
                </a:schemeClr>
              </a:buClr>
              <a:buNone/>
            </a:pPr>
            <a:endParaRPr lang="es-MX" sz="2800" dirty="0">
              <a:solidFill>
                <a:schemeClr val="tx1">
                  <a:lumMod val="75000"/>
                  <a:lumOff val="25000"/>
                </a:schemeClr>
              </a:solidFill>
              <a:latin typeface="Arial" panose="020B0604020202020204" pitchFamily="34" charset="0"/>
              <a:cs typeface="Arial" panose="020B0604020202020204" pitchFamily="34" charset="0"/>
            </a:endParaRPr>
          </a:p>
          <a:p>
            <a:pPr marL="0" lvl="1" indent="0">
              <a:spcBef>
                <a:spcPts val="1000"/>
              </a:spcBef>
              <a:buClr>
                <a:schemeClr val="accent2">
                  <a:lumMod val="75000"/>
                </a:schemeClr>
              </a:buClr>
              <a:buNone/>
            </a:pPr>
            <a:endParaRPr lang="es-MX" sz="2800" dirty="0">
              <a:solidFill>
                <a:schemeClr val="tx1">
                  <a:lumMod val="75000"/>
                  <a:lumOff val="25000"/>
                </a:schemeClr>
              </a:solidFill>
              <a:latin typeface="Arial" panose="020B0604020202020204" pitchFamily="34" charset="0"/>
              <a:cs typeface="Arial" panose="020B0604020202020204" pitchFamily="34" charset="0"/>
            </a:endParaRPr>
          </a:p>
          <a:p>
            <a:pPr marL="0" lvl="1" indent="0">
              <a:spcBef>
                <a:spcPts val="1000"/>
              </a:spcBef>
              <a:buClr>
                <a:schemeClr val="accent2">
                  <a:lumMod val="75000"/>
                </a:schemeClr>
              </a:buClr>
              <a:buNone/>
            </a:pPr>
            <a:endParaRPr lang="es-MX" sz="2800" dirty="0">
              <a:solidFill>
                <a:schemeClr val="tx1">
                  <a:lumMod val="75000"/>
                  <a:lumOff val="25000"/>
                </a:schemeClr>
              </a:solidFill>
              <a:latin typeface="Arial" panose="020B0604020202020204" pitchFamily="34" charset="0"/>
              <a:cs typeface="Arial" panose="020B0604020202020204" pitchFamily="34" charset="0"/>
            </a:endParaRPr>
          </a:p>
          <a:p>
            <a:pPr marL="0" lvl="1" indent="0">
              <a:spcBef>
                <a:spcPts val="1000"/>
              </a:spcBef>
              <a:buClr>
                <a:schemeClr val="accent2">
                  <a:lumMod val="75000"/>
                </a:schemeClr>
              </a:buClr>
              <a:buNone/>
            </a:pPr>
            <a:endParaRPr lang="es-MX" sz="2800" dirty="0">
              <a:solidFill>
                <a:schemeClr val="tx1">
                  <a:lumMod val="75000"/>
                  <a:lumOff val="25000"/>
                </a:schemeClr>
              </a:solidFill>
              <a:latin typeface="Arial" panose="020B0604020202020204" pitchFamily="34" charset="0"/>
              <a:cs typeface="Arial" panose="020B0604020202020204" pitchFamily="34" charset="0"/>
            </a:endParaRPr>
          </a:p>
          <a:p>
            <a:pPr marL="0" lvl="1" indent="0">
              <a:spcBef>
                <a:spcPts val="1000"/>
              </a:spcBef>
              <a:buClr>
                <a:schemeClr val="accent2">
                  <a:lumMod val="75000"/>
                </a:schemeClr>
              </a:buClr>
              <a:buNone/>
            </a:pP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ángulo redondeado 10"/>
          <p:cNvSpPr/>
          <p:nvPr/>
        </p:nvSpPr>
        <p:spPr>
          <a:xfrm>
            <a:off x="1067369" y="3439886"/>
            <a:ext cx="2851485" cy="1451429"/>
          </a:xfrm>
          <a:prstGeom prst="roundRect">
            <a:avLst/>
          </a:prstGeom>
          <a:solidFill>
            <a:srgbClr val="BA0C2F"/>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000"/>
              </a:spcBef>
              <a:buClr>
                <a:schemeClr val="accent2">
                  <a:lumMod val="75000"/>
                </a:schemeClr>
              </a:buClr>
            </a:pPr>
            <a:r>
              <a:rPr lang="es-MX" sz="2800" dirty="0">
                <a:solidFill>
                  <a:schemeClr val="bg1"/>
                </a:solidFill>
                <a:latin typeface="Arial" panose="020B0604020202020204" pitchFamily="34" charset="0"/>
                <a:cs typeface="Arial" panose="020B0604020202020204" pitchFamily="34" charset="0"/>
              </a:rPr>
              <a:t>¿Cómo podría ser?</a:t>
            </a:r>
          </a:p>
        </p:txBody>
      </p:sp>
      <p:sp>
        <p:nvSpPr>
          <p:cNvPr id="14" name="Rectángulo redondeado 13"/>
          <p:cNvSpPr/>
          <p:nvPr/>
        </p:nvSpPr>
        <p:spPr>
          <a:xfrm>
            <a:off x="4674169" y="3449752"/>
            <a:ext cx="2851485" cy="1451429"/>
          </a:xfrm>
          <a:prstGeom prst="roundRect">
            <a:avLst/>
          </a:prstGeom>
          <a:solidFill>
            <a:srgbClr val="BA0C2F"/>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000"/>
              </a:spcBef>
              <a:buClr>
                <a:schemeClr val="accent2">
                  <a:lumMod val="75000"/>
                </a:schemeClr>
              </a:buClr>
            </a:pPr>
            <a:r>
              <a:rPr lang="es-MX" sz="2800" dirty="0">
                <a:solidFill>
                  <a:schemeClr val="bg1"/>
                </a:solidFill>
                <a:latin typeface="Arial" panose="020B0604020202020204" pitchFamily="34" charset="0"/>
                <a:cs typeface="Arial" panose="020B0604020202020204" pitchFamily="34" charset="0"/>
              </a:rPr>
              <a:t>¿Cómo desearíamos que fuera?</a:t>
            </a:r>
          </a:p>
        </p:txBody>
      </p:sp>
      <p:sp>
        <p:nvSpPr>
          <p:cNvPr id="16" name="Rectángulo redondeado 15"/>
          <p:cNvSpPr/>
          <p:nvPr/>
        </p:nvSpPr>
        <p:spPr>
          <a:xfrm>
            <a:off x="8280969" y="3471526"/>
            <a:ext cx="2851485" cy="1451429"/>
          </a:xfrm>
          <a:prstGeom prst="roundRect">
            <a:avLst/>
          </a:prstGeom>
          <a:solidFill>
            <a:srgbClr val="BA0C2F"/>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000"/>
              </a:spcBef>
              <a:buClr>
                <a:schemeClr val="accent2">
                  <a:lumMod val="75000"/>
                </a:schemeClr>
              </a:buClr>
            </a:pPr>
            <a:r>
              <a:rPr lang="es-MX" sz="2000" dirty="0">
                <a:solidFill>
                  <a:schemeClr val="bg1"/>
                </a:solidFill>
                <a:latin typeface="Arial" panose="020B0604020202020204" pitchFamily="34" charset="0"/>
                <a:cs typeface="Arial" panose="020B0604020202020204" pitchFamily="34" charset="0"/>
              </a:rPr>
              <a:t>¿Qué debemos y podemos hacer hoy para lograr el porvenir que deseamos?</a:t>
            </a:r>
          </a:p>
        </p:txBody>
      </p:sp>
    </p:spTree>
    <p:extLst>
      <p:ext uri="{BB962C8B-B14F-4D97-AF65-F5344CB8AC3E}">
        <p14:creationId xmlns:p14="http://schemas.microsoft.com/office/powerpoint/2010/main" val="41475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1033106" y="844217"/>
            <a:ext cx="10544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Enfoques de la Planeación.</a:t>
            </a:r>
          </a:p>
        </p:txBody>
      </p:sp>
      <p:sp>
        <p:nvSpPr>
          <p:cNvPr id="14" name="Retraso 13"/>
          <p:cNvSpPr/>
          <p:nvPr/>
        </p:nvSpPr>
        <p:spPr>
          <a:xfrm>
            <a:off x="3230000" y="2728686"/>
            <a:ext cx="1762913" cy="2148114"/>
          </a:xfrm>
          <a:prstGeom prst="flowChartDelay">
            <a:avLst/>
          </a:prstGeom>
          <a:solidFill>
            <a:srgbClr val="BA0C2F"/>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dirty="0">
                <a:solidFill>
                  <a:schemeClr val="bg1"/>
                </a:solidFill>
                <a:latin typeface="Arial" panose="020B0604020202020204" pitchFamily="34" charset="0"/>
                <a:cs typeface="Arial" panose="020B0604020202020204" pitchFamily="34" charset="0"/>
              </a:rPr>
              <a:t>Enfoques</a:t>
            </a:r>
          </a:p>
        </p:txBody>
      </p:sp>
      <p:sp>
        <p:nvSpPr>
          <p:cNvPr id="15" name="Rectángulo redondeado 14"/>
          <p:cNvSpPr/>
          <p:nvPr/>
        </p:nvSpPr>
        <p:spPr>
          <a:xfrm>
            <a:off x="5170718" y="2521856"/>
            <a:ext cx="2743367" cy="413660"/>
          </a:xfrm>
          <a:prstGeom prst="roundRect">
            <a:avLst/>
          </a:prstGeom>
          <a:solidFill>
            <a:srgbClr val="007A33"/>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s-MX" sz="2400" dirty="0">
                <a:latin typeface="Arial" panose="020B0604020202020204" pitchFamily="34" charset="0"/>
                <a:cs typeface="Arial" panose="020B0604020202020204" pitchFamily="34" charset="0"/>
              </a:rPr>
              <a:t>Proyecciones.</a:t>
            </a:r>
          </a:p>
        </p:txBody>
      </p:sp>
      <p:sp>
        <p:nvSpPr>
          <p:cNvPr id="16" name="Rectángulo redondeado 15"/>
          <p:cNvSpPr/>
          <p:nvPr/>
        </p:nvSpPr>
        <p:spPr>
          <a:xfrm>
            <a:off x="5185231" y="3258346"/>
            <a:ext cx="2728854" cy="413660"/>
          </a:xfrm>
          <a:prstGeom prst="roundRect">
            <a:avLst/>
          </a:prstGeom>
          <a:solidFill>
            <a:srgbClr val="007A33"/>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sz="2400" dirty="0">
                <a:latin typeface="Arial" panose="020B0604020202020204" pitchFamily="34" charset="0"/>
                <a:cs typeface="Arial" panose="020B0604020202020204" pitchFamily="34" charset="0"/>
              </a:rPr>
              <a:t>Predicciones.</a:t>
            </a:r>
          </a:p>
        </p:txBody>
      </p:sp>
      <p:sp>
        <p:nvSpPr>
          <p:cNvPr id="17" name="Rectángulo redondeado 16"/>
          <p:cNvSpPr/>
          <p:nvPr/>
        </p:nvSpPr>
        <p:spPr>
          <a:xfrm>
            <a:off x="5170719" y="4053328"/>
            <a:ext cx="2743366" cy="413660"/>
          </a:xfrm>
          <a:prstGeom prst="roundRect">
            <a:avLst/>
          </a:prstGeom>
          <a:solidFill>
            <a:srgbClr val="007A33"/>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sz="2400" dirty="0">
                <a:latin typeface="Arial" panose="020B0604020202020204" pitchFamily="34" charset="0"/>
                <a:cs typeface="Arial" panose="020B0604020202020204" pitchFamily="34" charset="0"/>
              </a:rPr>
              <a:t>Previsiones.</a:t>
            </a:r>
          </a:p>
        </p:txBody>
      </p:sp>
      <p:sp>
        <p:nvSpPr>
          <p:cNvPr id="18" name="Rectángulo redondeado 17"/>
          <p:cNvSpPr/>
          <p:nvPr/>
        </p:nvSpPr>
        <p:spPr>
          <a:xfrm>
            <a:off x="5185231" y="4896323"/>
            <a:ext cx="2728854" cy="413660"/>
          </a:xfrm>
          <a:prstGeom prst="roundRect">
            <a:avLst/>
          </a:prstGeom>
          <a:solidFill>
            <a:srgbClr val="007A33"/>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MX" sz="2400" dirty="0">
                <a:latin typeface="Arial" panose="020B0604020202020204" pitchFamily="34" charset="0"/>
                <a:cs typeface="Arial" panose="020B0604020202020204" pitchFamily="34" charset="0"/>
              </a:rPr>
              <a:t>Pronósticos.</a:t>
            </a:r>
          </a:p>
        </p:txBody>
      </p:sp>
    </p:spTree>
    <p:extLst>
      <p:ext uri="{BB962C8B-B14F-4D97-AF65-F5344CB8AC3E}">
        <p14:creationId xmlns:p14="http://schemas.microsoft.com/office/powerpoint/2010/main" val="7374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2443347"/>
            <a:ext cx="4948451" cy="2891519"/>
          </a:xfrm>
        </p:spPr>
        <p:txBody>
          <a:bodyPr>
            <a:no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Toma datos o eventos del presente y por métodos matemáticos, estadísticos y cualitativos los extrapola hacia el futuro.</a:t>
            </a:r>
          </a:p>
          <a:p>
            <a:pPr marL="0" indent="0" algn="just">
              <a:buNone/>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El máximo extrapolable no debe exceder los 5 años.</a:t>
            </a:r>
          </a:p>
        </p:txBody>
      </p:sp>
      <p:sp>
        <p:nvSpPr>
          <p:cNvPr id="7" name="Título 1"/>
          <p:cNvSpPr txBox="1">
            <a:spLocks/>
          </p:cNvSpPr>
          <p:nvPr/>
        </p:nvSpPr>
        <p:spPr>
          <a:xfrm>
            <a:off x="838200" y="9602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Enfoques de la Planeación: Proyecciones.</a:t>
            </a:r>
          </a:p>
        </p:txBody>
      </p:sp>
      <p:sp>
        <p:nvSpPr>
          <p:cNvPr id="11" name="CuadroTexto 10"/>
          <p:cNvSpPr txBox="1"/>
          <p:nvPr/>
        </p:nvSpPr>
        <p:spPr>
          <a:xfrm>
            <a:off x="6328229" y="2443345"/>
            <a:ext cx="5025571" cy="2677656"/>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Parte de la continuidad de las tendencias, la trayectoria de los eventos, asumiendo un patrón histórico, para brindar una imagen del futuro.</a:t>
            </a:r>
          </a:p>
          <a:p>
            <a:pPr marL="285750" indent="-285750">
              <a:buFont typeface="Arial" panose="020B0604020202020204" pitchFamily="34" charset="0"/>
              <a:buChar char="•"/>
            </a:pPr>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Conlleva una probabilidad.</a:t>
            </a:r>
          </a:p>
        </p:txBody>
      </p:sp>
    </p:spTree>
    <p:extLst>
      <p:ext uri="{BB962C8B-B14F-4D97-AF65-F5344CB8AC3E}">
        <p14:creationId xmlns:p14="http://schemas.microsoft.com/office/powerpoint/2010/main" val="34289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5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5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200" y="968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Enfoques de la Planeación: Predicciones.</a:t>
            </a:r>
          </a:p>
        </p:txBody>
      </p:sp>
      <p:sp>
        <p:nvSpPr>
          <p:cNvPr id="10" name="CuadroTexto 9"/>
          <p:cNvSpPr txBox="1"/>
          <p:nvPr/>
        </p:nvSpPr>
        <p:spPr>
          <a:xfrm>
            <a:off x="1060705" y="2142769"/>
            <a:ext cx="10070592" cy="535531"/>
          </a:xfrm>
          <a:prstGeom prst="rect">
            <a:avLst/>
          </a:prstGeom>
          <a:noFill/>
        </p:spPr>
        <p:txBody>
          <a:bodyPr wrap="square" rtlCol="0">
            <a:spAutoFit/>
          </a:bodyPr>
          <a:lstStyle/>
          <a:p>
            <a:pPr algn="ctr">
              <a:lnSpc>
                <a:spcPct val="90000"/>
              </a:lnSpc>
              <a:spcBef>
                <a:spcPts val="1000"/>
              </a:spcBef>
            </a:pPr>
            <a:r>
              <a:rPr lang="es-MX" sz="3200" dirty="0">
                <a:solidFill>
                  <a:schemeClr val="tx1">
                    <a:lumMod val="75000"/>
                    <a:lumOff val="25000"/>
                  </a:schemeClr>
                </a:solidFill>
                <a:latin typeface="Arial" panose="020B0604020202020204" pitchFamily="34" charset="0"/>
                <a:cs typeface="Arial" panose="020B0604020202020204" pitchFamily="34" charset="0"/>
              </a:rPr>
              <a:t>Se han usado tres sistemas de predicción:</a:t>
            </a:r>
            <a:endParaRPr lang="es-MX" sz="2400" dirty="0">
              <a:latin typeface="Arial" panose="020B0604020202020204" pitchFamily="34" charset="0"/>
              <a:cs typeface="Arial" panose="020B0604020202020204" pitchFamily="34" charset="0"/>
            </a:endParaRPr>
          </a:p>
        </p:txBody>
      </p:sp>
      <p:sp>
        <p:nvSpPr>
          <p:cNvPr id="11" name="Rectángulo 10"/>
          <p:cNvSpPr/>
          <p:nvPr/>
        </p:nvSpPr>
        <p:spPr>
          <a:xfrm>
            <a:off x="359954" y="2870809"/>
            <a:ext cx="2436696" cy="2234443"/>
          </a:xfrm>
          <a:prstGeom prst="rect">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1000"/>
              </a:spcBef>
            </a:pPr>
            <a:r>
              <a:rPr lang="es-MX" sz="2300" b="1" dirty="0">
                <a:solidFill>
                  <a:schemeClr val="bg1"/>
                </a:solidFill>
                <a:latin typeface="Arial" panose="020B0604020202020204" pitchFamily="34" charset="0"/>
                <a:cs typeface="Arial" panose="020B0604020202020204" pitchFamily="34" charset="0"/>
              </a:rPr>
              <a:t>Mágicos</a:t>
            </a:r>
          </a:p>
          <a:p>
            <a:pPr marL="342900" lvl="1" indent="-342900">
              <a:lnSpc>
                <a:spcPct val="90000"/>
              </a:lnSpc>
              <a:spcBef>
                <a:spcPts val="1000"/>
              </a:spcBef>
              <a:buFont typeface="Arial" panose="020B0604020202020204" pitchFamily="34" charset="0"/>
              <a:buChar char="•"/>
            </a:pPr>
            <a:r>
              <a:rPr lang="es-MX" sz="2200" dirty="0">
                <a:solidFill>
                  <a:schemeClr val="bg1"/>
                </a:solidFill>
                <a:latin typeface="Arial" panose="020B0604020202020204" pitchFamily="34" charset="0"/>
                <a:cs typeface="Arial" panose="020B0604020202020204" pitchFamily="34" charset="0"/>
              </a:rPr>
              <a:t>Adivinos</a:t>
            </a:r>
          </a:p>
          <a:p>
            <a:pPr marL="342900" lvl="1" indent="-342900">
              <a:lnSpc>
                <a:spcPct val="90000"/>
              </a:lnSpc>
              <a:spcBef>
                <a:spcPts val="1000"/>
              </a:spcBef>
              <a:buFont typeface="Arial" panose="020B0604020202020204" pitchFamily="34" charset="0"/>
              <a:buChar char="•"/>
            </a:pPr>
            <a:r>
              <a:rPr lang="es-MX" sz="2200" dirty="0">
                <a:solidFill>
                  <a:schemeClr val="bg1"/>
                </a:solidFill>
                <a:latin typeface="Arial" panose="020B0604020202020204" pitchFamily="34" charset="0"/>
                <a:cs typeface="Arial" panose="020B0604020202020204" pitchFamily="34" charset="0"/>
              </a:rPr>
              <a:t>Profetas</a:t>
            </a:r>
          </a:p>
          <a:p>
            <a:pPr marL="342900" lvl="1" indent="-342900">
              <a:lnSpc>
                <a:spcPct val="90000"/>
              </a:lnSpc>
              <a:spcBef>
                <a:spcPts val="1000"/>
              </a:spcBef>
              <a:buFont typeface="Arial" panose="020B0604020202020204" pitchFamily="34" charset="0"/>
              <a:buChar char="•"/>
            </a:pPr>
            <a:r>
              <a:rPr lang="es-MX" sz="2200" dirty="0">
                <a:solidFill>
                  <a:schemeClr val="bg1"/>
                </a:solidFill>
                <a:latin typeface="Arial" panose="020B0604020202020204" pitchFamily="34" charset="0"/>
                <a:cs typeface="Arial" panose="020B0604020202020204" pitchFamily="34" charset="0"/>
              </a:rPr>
              <a:t>Pitonisas</a:t>
            </a:r>
          </a:p>
          <a:p>
            <a:pPr marL="342900" lvl="1" indent="-342900">
              <a:lnSpc>
                <a:spcPct val="90000"/>
              </a:lnSpc>
              <a:spcBef>
                <a:spcPts val="1000"/>
              </a:spcBef>
              <a:buFont typeface="Arial" panose="020B0604020202020204" pitchFamily="34" charset="0"/>
              <a:buChar char="•"/>
            </a:pPr>
            <a:r>
              <a:rPr lang="es-MX" sz="2200" dirty="0">
                <a:solidFill>
                  <a:schemeClr val="bg1"/>
                </a:solidFill>
                <a:latin typeface="Arial" panose="020B0604020202020204" pitchFamily="34" charset="0"/>
                <a:cs typeface="Arial" panose="020B0604020202020204" pitchFamily="34" charset="0"/>
              </a:rPr>
              <a:t>etc.</a:t>
            </a:r>
          </a:p>
        </p:txBody>
      </p:sp>
      <p:sp>
        <p:nvSpPr>
          <p:cNvPr id="12" name="Rectángulo 11"/>
          <p:cNvSpPr/>
          <p:nvPr/>
        </p:nvSpPr>
        <p:spPr>
          <a:xfrm>
            <a:off x="4880486" y="4822799"/>
            <a:ext cx="2436696" cy="1196675"/>
          </a:xfrm>
          <a:prstGeom prst="rect">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1000"/>
              </a:spcBef>
            </a:pPr>
            <a:r>
              <a:rPr lang="es-MX" sz="2300" b="1" dirty="0">
                <a:solidFill>
                  <a:schemeClr val="bg1"/>
                </a:solidFill>
                <a:latin typeface="Arial" panose="020B0604020202020204" pitchFamily="34" charset="0"/>
                <a:cs typeface="Arial" panose="020B0604020202020204" pitchFamily="34" charset="0"/>
              </a:rPr>
              <a:t>Intuitivos</a:t>
            </a:r>
          </a:p>
          <a:p>
            <a:pPr marL="0" lvl="1" algn="ctr">
              <a:lnSpc>
                <a:spcPct val="90000"/>
              </a:lnSpc>
              <a:spcBef>
                <a:spcPts val="1000"/>
              </a:spcBef>
            </a:pPr>
            <a:r>
              <a:rPr lang="es-MX" sz="2200" dirty="0">
                <a:solidFill>
                  <a:schemeClr val="bg1"/>
                </a:solidFill>
                <a:latin typeface="Arial" panose="020B0604020202020204" pitchFamily="34" charset="0"/>
                <a:cs typeface="Arial" panose="020B0604020202020204" pitchFamily="34" charset="0"/>
              </a:rPr>
              <a:t>Se apoya en la experiencia</a:t>
            </a:r>
          </a:p>
        </p:txBody>
      </p:sp>
      <p:sp>
        <p:nvSpPr>
          <p:cNvPr id="13" name="Rectángulo 12"/>
          <p:cNvSpPr/>
          <p:nvPr/>
        </p:nvSpPr>
        <p:spPr>
          <a:xfrm>
            <a:off x="8873523" y="2870808"/>
            <a:ext cx="2480277" cy="2234444"/>
          </a:xfrm>
          <a:prstGeom prst="rect">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90000"/>
              </a:lnSpc>
              <a:spcBef>
                <a:spcPts val="1000"/>
              </a:spcBef>
            </a:pPr>
            <a:r>
              <a:rPr lang="es-MX" sz="2300" b="1" dirty="0">
                <a:solidFill>
                  <a:schemeClr val="bg1"/>
                </a:solidFill>
                <a:latin typeface="Arial" panose="020B0604020202020204" pitchFamily="34" charset="0"/>
                <a:cs typeface="Arial" panose="020B0604020202020204" pitchFamily="34" charset="0"/>
              </a:rPr>
              <a:t>Racionales</a:t>
            </a:r>
            <a:r>
              <a:rPr lang="es-MX" sz="2300" dirty="0">
                <a:solidFill>
                  <a:schemeClr val="bg1"/>
                </a:solidFill>
                <a:latin typeface="Arial" panose="020B0604020202020204" pitchFamily="34" charset="0"/>
                <a:cs typeface="Arial" panose="020B0604020202020204" pitchFamily="34" charset="0"/>
              </a:rPr>
              <a:t>.</a:t>
            </a:r>
          </a:p>
          <a:p>
            <a:pPr marL="0" lvl="1" algn="ctr">
              <a:lnSpc>
                <a:spcPct val="90000"/>
              </a:lnSpc>
              <a:spcBef>
                <a:spcPts val="1000"/>
              </a:spcBef>
            </a:pPr>
            <a:r>
              <a:rPr lang="es-MX" sz="2000" dirty="0">
                <a:solidFill>
                  <a:schemeClr val="bg1"/>
                </a:solidFill>
                <a:latin typeface="Arial" panose="020B0604020202020204" pitchFamily="34" charset="0"/>
                <a:cs typeface="Arial" panose="020B0604020202020204" pitchFamily="34" charset="0"/>
              </a:rPr>
              <a:t>Buscan de forma consciente y preocupada eliminar las contradicciones</a:t>
            </a:r>
          </a:p>
        </p:txBody>
      </p:sp>
      <p:pic>
        <p:nvPicPr>
          <p:cNvPr id="1028"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690" y="3183234"/>
            <a:ext cx="2219595" cy="157419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16" y="3726347"/>
            <a:ext cx="1919198" cy="2394051"/>
          </a:xfrm>
          <a:prstGeom prst="rect">
            <a:avLst/>
          </a:prstGeom>
          <a:effectLst>
            <a:outerShdw blurRad="50800" dist="38100" dir="18900000" algn="bl" rotWithShape="0">
              <a:prstClr val="black">
                <a:alpha val="40000"/>
              </a:prstClr>
            </a:outerShdw>
          </a:effectLst>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811" y="5392108"/>
            <a:ext cx="1653458" cy="1015146"/>
          </a:xfrm>
          <a:prstGeom prst="rect">
            <a:avLst/>
          </a:prstGeom>
        </p:spPr>
      </p:pic>
    </p:spTree>
    <p:extLst>
      <p:ext uri="{BB962C8B-B14F-4D97-AF65-F5344CB8AC3E}">
        <p14:creationId xmlns:p14="http://schemas.microsoft.com/office/powerpoint/2010/main" val="33894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250"/>
                            </p:stCondLst>
                            <p:childTnLst>
                              <p:par>
                                <p:cTn id="25" presetID="10" presetClass="entr" presetSubtype="0" fill="hold" nodeType="afterEffect">
                                  <p:stCondLst>
                                    <p:cond delay="50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5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childTnLst>
                          </p:cTn>
                        </p:par>
                        <p:par>
                          <p:cTn id="33" fill="hold">
                            <p:stCondLst>
                              <p:cond delay="250"/>
                            </p:stCondLst>
                            <p:childTnLst>
                              <p:par>
                                <p:cTn id="34" presetID="10" presetClass="entr" presetSubtype="0" fill="hold" nodeType="after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200" y="9602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Enfoques de la Planeación: Previsiones.</a:t>
            </a:r>
          </a:p>
        </p:txBody>
      </p:sp>
      <p:sp>
        <p:nvSpPr>
          <p:cNvPr id="11" name="Igual que 10"/>
          <p:cNvSpPr/>
          <p:nvPr/>
        </p:nvSpPr>
        <p:spPr>
          <a:xfrm>
            <a:off x="5324212" y="3323769"/>
            <a:ext cx="1568918" cy="1033491"/>
          </a:xfrm>
          <a:prstGeom prst="mathEqual">
            <a:avLst/>
          </a:prstGeom>
          <a:solidFill>
            <a:srgbClr val="007A33"/>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solidFill>
                <a:schemeClr val="tx1"/>
              </a:solidFill>
            </a:endParaRPr>
          </a:p>
        </p:txBody>
      </p:sp>
      <p:sp>
        <p:nvSpPr>
          <p:cNvPr id="12" name="Rectángulo 11"/>
          <p:cNvSpPr/>
          <p:nvPr/>
        </p:nvSpPr>
        <p:spPr>
          <a:xfrm>
            <a:off x="2690958" y="3323769"/>
            <a:ext cx="2412997" cy="1033491"/>
          </a:xfrm>
          <a:prstGeom prst="rect">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a:solidFill>
                  <a:schemeClr val="bg1"/>
                </a:solidFill>
                <a:latin typeface="Arial" panose="020B0604020202020204" pitchFamily="34" charset="0"/>
                <a:cs typeface="Arial" panose="020B0604020202020204" pitchFamily="34" charset="0"/>
              </a:rPr>
              <a:t>Prever</a:t>
            </a:r>
          </a:p>
        </p:txBody>
      </p:sp>
      <p:sp>
        <p:nvSpPr>
          <p:cNvPr id="13" name="Rectángulo 12"/>
          <p:cNvSpPr/>
          <p:nvPr/>
        </p:nvSpPr>
        <p:spPr>
          <a:xfrm>
            <a:off x="7391402" y="3323769"/>
            <a:ext cx="2412997" cy="1033491"/>
          </a:xfrm>
          <a:prstGeom prst="rect">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bg1"/>
                </a:solidFill>
                <a:latin typeface="Arial" panose="020B0604020202020204" pitchFamily="34" charset="0"/>
                <a:cs typeface="Arial" panose="020B0604020202020204" pitchFamily="34" charset="0"/>
              </a:rPr>
              <a:t>Ver Antes</a:t>
            </a:r>
          </a:p>
        </p:txBody>
      </p:sp>
    </p:spTree>
    <p:extLst>
      <p:ext uri="{BB962C8B-B14F-4D97-AF65-F5344CB8AC3E}">
        <p14:creationId xmlns:p14="http://schemas.microsoft.com/office/powerpoint/2010/main" val="20344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200" y="9602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Enfoques de la Planeación: Pronósticos.</a:t>
            </a:r>
          </a:p>
        </p:txBody>
      </p:sp>
      <p:sp>
        <p:nvSpPr>
          <p:cNvPr id="11" name="Llamada de flecha a la derecha 10"/>
          <p:cNvSpPr/>
          <p:nvPr/>
        </p:nvSpPr>
        <p:spPr>
          <a:xfrm>
            <a:off x="838200" y="2728683"/>
            <a:ext cx="5022463" cy="2859314"/>
          </a:xfrm>
          <a:prstGeom prst="rightArrowCallout">
            <a:avLst/>
          </a:prstGeom>
          <a:solidFill>
            <a:srgbClr val="007A33"/>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600" dirty="0">
                <a:latin typeface="Arial" panose="020B0604020202020204" pitchFamily="34" charset="0"/>
                <a:cs typeface="Arial" panose="020B0604020202020204" pitchFamily="34" charset="0"/>
              </a:rPr>
              <a:t>Es el anuncio hecho por ciertos indicios o señales de que algo va a ocurrir o de cómo va a ocurrir, se conjetura el futuro.</a:t>
            </a:r>
          </a:p>
        </p:txBody>
      </p:sp>
      <p:sp>
        <p:nvSpPr>
          <p:cNvPr id="12" name="Elipse 11"/>
          <p:cNvSpPr/>
          <p:nvPr/>
        </p:nvSpPr>
        <p:spPr>
          <a:xfrm>
            <a:off x="6417850" y="3229425"/>
            <a:ext cx="5152572" cy="1857829"/>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700" dirty="0">
                <a:latin typeface="Arial" panose="020B0604020202020204" pitchFamily="34" charset="0"/>
                <a:cs typeface="Arial" panose="020B0604020202020204" pitchFamily="34" charset="0"/>
              </a:rPr>
              <a:t>Esa serie de juicios servirá para elaborar un programa de acción.</a:t>
            </a:r>
          </a:p>
        </p:txBody>
      </p:sp>
    </p:spTree>
    <p:extLst>
      <p:ext uri="{BB962C8B-B14F-4D97-AF65-F5344CB8AC3E}">
        <p14:creationId xmlns:p14="http://schemas.microsoft.com/office/powerpoint/2010/main" val="26580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69965" y="901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Funciones de la Planeación.</a:t>
            </a:r>
          </a:p>
        </p:txBody>
      </p:sp>
      <p:sp>
        <p:nvSpPr>
          <p:cNvPr id="13" name="Rectángulo redondeado 12"/>
          <p:cNvSpPr/>
          <p:nvPr/>
        </p:nvSpPr>
        <p:spPr>
          <a:xfrm>
            <a:off x="1055302" y="3080385"/>
            <a:ext cx="9532519" cy="1084363"/>
          </a:xfrm>
          <a:prstGeom prst="roundRect">
            <a:avLst>
              <a:gd name="adj" fmla="val 10000"/>
            </a:avLst>
          </a:prstGeom>
          <a:solidFill>
            <a:srgbClr val="007A33"/>
          </a:solidFill>
          <a:effectLst>
            <a:softEdge rad="63500"/>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shade val="50000"/>
              <a:hueOff val="133778"/>
              <a:satOff val="-2135"/>
              <a:lumOff val="20553"/>
              <a:alphaOff val="0"/>
            </a:schemeClr>
          </a:fillRef>
          <a:effectRef idx="2">
            <a:schemeClr val="accent3">
              <a:shade val="50000"/>
              <a:hueOff val="133778"/>
              <a:satOff val="-2135"/>
              <a:lumOff val="20553"/>
              <a:alphaOff val="0"/>
            </a:schemeClr>
          </a:effectRef>
          <a:fontRef idx="minor">
            <a:schemeClr val="lt1"/>
          </a:fontRef>
        </p:style>
        <p:txBody>
          <a:bodyPr/>
          <a:lstStyle/>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Visión de largo plazo</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Construir futuros posibles</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Reducir incertidumbre</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Análisis de tendencias</a:t>
            </a:r>
          </a:p>
        </p:txBody>
      </p:sp>
      <p:sp>
        <p:nvSpPr>
          <p:cNvPr id="15" name="Rectángulo redondeado 14"/>
          <p:cNvSpPr/>
          <p:nvPr/>
        </p:nvSpPr>
        <p:spPr>
          <a:xfrm>
            <a:off x="1169108" y="3288572"/>
            <a:ext cx="1722515" cy="700504"/>
          </a:xfrm>
          <a:prstGeom prst="roundRect">
            <a:avLst>
              <a:gd name="adj" fmla="val 10000"/>
            </a:avLst>
          </a:prstGeom>
          <a:solidFill>
            <a:srgbClr val="BA0C2F"/>
          </a:solidFill>
          <a:effectLst>
            <a:softEdge rad="63500"/>
          </a:effectLst>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12774"/>
              <a:satOff val="533"/>
              <a:lumOff val="-2099"/>
              <a:alphaOff val="0"/>
            </a:schemeClr>
          </a:fillRef>
          <a:effectRef idx="2">
            <a:schemeClr val="accent3">
              <a:tint val="50000"/>
              <a:hueOff val="-12774"/>
              <a:satOff val="533"/>
              <a:lumOff val="-2099"/>
              <a:alphaOff val="0"/>
            </a:schemeClr>
          </a:effectRef>
          <a:fontRef idx="minor">
            <a:schemeClr val="lt1">
              <a:hueOff val="0"/>
              <a:satOff val="0"/>
              <a:lumOff val="0"/>
              <a:alphaOff val="0"/>
            </a:schemeClr>
          </a:fontRef>
        </p:style>
        <p:txBody>
          <a:bodyPr/>
          <a:lstStyle/>
          <a:p>
            <a:pPr algn="ctr"/>
            <a:endParaRPr lang="es-MX"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Prospectiva</a:t>
            </a:r>
          </a:p>
        </p:txBody>
      </p:sp>
      <p:sp>
        <p:nvSpPr>
          <p:cNvPr id="17" name="Rectángulo redondeado 16"/>
          <p:cNvSpPr/>
          <p:nvPr/>
        </p:nvSpPr>
        <p:spPr>
          <a:xfrm>
            <a:off x="1077438" y="5121862"/>
            <a:ext cx="9532522" cy="1116000"/>
          </a:xfrm>
          <a:prstGeom prst="roundRect">
            <a:avLst>
              <a:gd name="adj" fmla="val 10000"/>
            </a:avLst>
          </a:prstGeom>
          <a:solidFill>
            <a:srgbClr val="007A33"/>
          </a:solidFill>
          <a:effectLst>
            <a:softEdge rad="63500"/>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shade val="50000"/>
              <a:hueOff val="133778"/>
              <a:satOff val="-2135"/>
              <a:lumOff val="20553"/>
              <a:alphaOff val="0"/>
            </a:schemeClr>
          </a:fillRef>
          <a:effectRef idx="2">
            <a:schemeClr val="accent3">
              <a:shade val="50000"/>
              <a:hueOff val="133778"/>
              <a:satOff val="-2135"/>
              <a:lumOff val="20553"/>
              <a:alphaOff val="0"/>
            </a:schemeClr>
          </a:effectRef>
          <a:fontRef idx="minor">
            <a:schemeClr val="lt1"/>
          </a:fontRef>
        </p:style>
        <p:txBody>
          <a:bodyPr/>
          <a:lstStyle/>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Respaldar un gestión pública basada en resultados</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Medir impacto de las políticas costo - beneficio</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Introducción de correctivos</a:t>
            </a:r>
          </a:p>
          <a:p>
            <a:pPr marL="2441575"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Transparencia</a:t>
            </a:r>
          </a:p>
          <a:p>
            <a:pPr marL="2441575"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p:txBody>
      </p:sp>
      <p:sp>
        <p:nvSpPr>
          <p:cNvPr id="19" name="Rectángulo redondeado 18"/>
          <p:cNvSpPr/>
          <p:nvPr/>
        </p:nvSpPr>
        <p:spPr>
          <a:xfrm>
            <a:off x="1169108" y="5339954"/>
            <a:ext cx="1722515" cy="693832"/>
          </a:xfrm>
          <a:prstGeom prst="roundRect">
            <a:avLst>
              <a:gd name="adj" fmla="val 10000"/>
            </a:avLst>
          </a:prstGeom>
          <a:solidFill>
            <a:srgbClr val="BA0C2F"/>
          </a:solidFill>
          <a:effectLst>
            <a:softEdge rad="63500"/>
          </a:effectLst>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12774"/>
              <a:satOff val="533"/>
              <a:lumOff val="-2099"/>
              <a:alphaOff val="0"/>
            </a:schemeClr>
          </a:fillRef>
          <a:effectRef idx="2">
            <a:schemeClr val="accent3">
              <a:tint val="50000"/>
              <a:hueOff val="-12774"/>
              <a:satOff val="533"/>
              <a:lumOff val="-2099"/>
              <a:alphaOff val="0"/>
            </a:schemeClr>
          </a:effectRef>
          <a:fontRef idx="minor">
            <a:schemeClr val="lt1">
              <a:hueOff val="0"/>
              <a:satOff val="0"/>
              <a:lumOff val="0"/>
              <a:alphaOff val="0"/>
            </a:schemeClr>
          </a:fontRef>
        </p:style>
        <p:txBody>
          <a:bodyPr/>
          <a:lstStyle/>
          <a:p>
            <a:pPr algn="ctr"/>
            <a:r>
              <a:rPr lang="es-MX"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Seguimiento y evaluación</a:t>
            </a:r>
          </a:p>
        </p:txBody>
      </p:sp>
      <p:sp>
        <p:nvSpPr>
          <p:cNvPr id="21" name="Rectángulo redondeado 20"/>
          <p:cNvSpPr/>
          <p:nvPr/>
        </p:nvSpPr>
        <p:spPr>
          <a:xfrm>
            <a:off x="1085737" y="4243986"/>
            <a:ext cx="9532525" cy="756000"/>
          </a:xfrm>
          <a:prstGeom prst="roundRect">
            <a:avLst>
              <a:gd name="adj" fmla="val 10000"/>
            </a:avLst>
          </a:prstGeom>
          <a:solidFill>
            <a:srgbClr val="007A33"/>
          </a:solidFill>
          <a:effectLst>
            <a:softEdge rad="63500"/>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shade val="50000"/>
              <a:hueOff val="133778"/>
              <a:satOff val="-2135"/>
              <a:lumOff val="20553"/>
              <a:alphaOff val="0"/>
            </a:schemeClr>
          </a:fillRef>
          <a:effectRef idx="2">
            <a:schemeClr val="accent3">
              <a:shade val="50000"/>
              <a:hueOff val="133778"/>
              <a:satOff val="-2135"/>
              <a:lumOff val="20553"/>
              <a:alphaOff val="0"/>
            </a:schemeClr>
          </a:effectRef>
          <a:fontRef idx="minor">
            <a:schemeClr val="lt1"/>
          </a:fontRef>
        </p:style>
        <p:txBody>
          <a:bodyPr/>
          <a:lstStyle/>
          <a:p>
            <a:pPr marL="2441575" indent="-285750">
              <a:buFont typeface="Arial" panose="020B0604020202020204" pitchFamily="34" charset="0"/>
              <a:buChar char="•"/>
            </a:pPr>
            <a:r>
              <a:rPr lang="es-MX" sz="1700" dirty="0">
                <a:latin typeface="Arial" panose="020B0604020202020204" pitchFamily="34" charset="0"/>
                <a:cs typeface="Arial" panose="020B0604020202020204" pitchFamily="34" charset="0"/>
              </a:rPr>
              <a:t>Establecimiento de acuerdos sobre cómo y dónde debe desarrollarse la política pública</a:t>
            </a:r>
          </a:p>
        </p:txBody>
      </p:sp>
      <p:sp>
        <p:nvSpPr>
          <p:cNvPr id="23" name="Rectángulo redondeado 22"/>
          <p:cNvSpPr/>
          <p:nvPr/>
        </p:nvSpPr>
        <p:spPr>
          <a:xfrm>
            <a:off x="1169108" y="4383112"/>
            <a:ext cx="1722515" cy="504000"/>
          </a:xfrm>
          <a:prstGeom prst="roundRect">
            <a:avLst>
              <a:gd name="adj" fmla="val 10000"/>
            </a:avLst>
          </a:prstGeom>
          <a:solidFill>
            <a:srgbClr val="BA0C2F"/>
          </a:solidFill>
          <a:effectLst>
            <a:softEdge rad="63500"/>
          </a:effectLst>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12774"/>
              <a:satOff val="533"/>
              <a:lumOff val="-2099"/>
              <a:alphaOff val="0"/>
            </a:schemeClr>
          </a:fillRef>
          <a:effectRef idx="2">
            <a:schemeClr val="accent3">
              <a:tint val="50000"/>
              <a:hueOff val="-12774"/>
              <a:satOff val="533"/>
              <a:lumOff val="-2099"/>
              <a:alphaOff val="0"/>
            </a:schemeClr>
          </a:effectRef>
          <a:fontRef idx="minor">
            <a:schemeClr val="lt1">
              <a:hueOff val="0"/>
              <a:satOff val="0"/>
              <a:lumOff val="0"/>
              <a:alphaOff val="0"/>
            </a:schemeClr>
          </a:fontRef>
        </p:style>
        <p:txBody>
          <a:bodyPr/>
          <a:lstStyle/>
          <a:p>
            <a:pPr algn="ctr"/>
            <a:r>
              <a:rPr lang="es-MX"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Concertación</a:t>
            </a:r>
          </a:p>
        </p:txBody>
      </p:sp>
      <p:sp>
        <p:nvSpPr>
          <p:cNvPr id="25" name="Rectángulo redondeado 24"/>
          <p:cNvSpPr/>
          <p:nvPr/>
        </p:nvSpPr>
        <p:spPr>
          <a:xfrm>
            <a:off x="1055294" y="1997595"/>
            <a:ext cx="9532527" cy="936000"/>
          </a:xfrm>
          <a:prstGeom prst="roundRect">
            <a:avLst>
              <a:gd name="adj" fmla="val 10000"/>
            </a:avLst>
          </a:prstGeom>
          <a:solidFill>
            <a:srgbClr val="007A33"/>
          </a:solidFill>
          <a:effectLst>
            <a:softEdge rad="63500"/>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shade val="50000"/>
              <a:hueOff val="133778"/>
              <a:satOff val="-2135"/>
              <a:lumOff val="20553"/>
              <a:alphaOff val="0"/>
            </a:schemeClr>
          </a:fillRef>
          <a:effectRef idx="2">
            <a:schemeClr val="accent3">
              <a:shade val="50000"/>
              <a:hueOff val="133778"/>
              <a:satOff val="-2135"/>
              <a:lumOff val="20553"/>
              <a:alphaOff val="0"/>
            </a:schemeClr>
          </a:effectRef>
          <a:fontRef idx="minor">
            <a:schemeClr val="lt1"/>
          </a:fontRef>
        </p:style>
        <p:txBody>
          <a:bodyPr/>
          <a:lstStyle/>
          <a:p>
            <a:pPr marL="2441575" indent="-285750">
              <a:buFont typeface="Arial" panose="020B0604020202020204" pitchFamily="34" charset="0"/>
              <a:buChar char="•"/>
            </a:pPr>
            <a:r>
              <a:rPr lang="es-MX" sz="1700" dirty="0">
                <a:latin typeface="Arial" panose="020B0604020202020204" pitchFamily="34" charset="0"/>
                <a:cs typeface="Arial" panose="020B0604020202020204" pitchFamily="34" charset="0"/>
              </a:rPr>
              <a:t>Evitar la superposición de acciones</a:t>
            </a:r>
          </a:p>
          <a:p>
            <a:pPr marL="2441575" indent="-285750">
              <a:buFont typeface="Arial" panose="020B0604020202020204" pitchFamily="34" charset="0"/>
              <a:buChar char="•"/>
            </a:pPr>
            <a:r>
              <a:rPr lang="es-MX" sz="1700" dirty="0">
                <a:latin typeface="Arial" panose="020B0604020202020204" pitchFamily="34" charset="0"/>
                <a:cs typeface="Arial" panose="020B0604020202020204" pitchFamily="34" charset="0"/>
              </a:rPr>
              <a:t>Evitar la duplicidad de acciones</a:t>
            </a:r>
          </a:p>
          <a:p>
            <a:pPr marL="2441575" indent="-285750">
              <a:buFont typeface="Arial" panose="020B0604020202020204" pitchFamily="34" charset="0"/>
              <a:buChar char="•"/>
            </a:pPr>
            <a:r>
              <a:rPr lang="es-MX" sz="1700" dirty="0">
                <a:latin typeface="Arial" panose="020B0604020202020204" pitchFamily="34" charset="0"/>
                <a:cs typeface="Arial" panose="020B0604020202020204" pitchFamily="34" charset="0"/>
              </a:rPr>
              <a:t>Articular objetivos contrapuestos dentro de un todo coherente</a:t>
            </a:r>
          </a:p>
        </p:txBody>
      </p:sp>
      <p:sp>
        <p:nvSpPr>
          <p:cNvPr id="27" name="Rectángulo redondeado 26"/>
          <p:cNvSpPr/>
          <p:nvPr/>
        </p:nvSpPr>
        <p:spPr>
          <a:xfrm>
            <a:off x="1169108" y="2108047"/>
            <a:ext cx="1722515" cy="733408"/>
          </a:xfrm>
          <a:prstGeom prst="roundRect">
            <a:avLst>
              <a:gd name="adj" fmla="val 10000"/>
            </a:avLst>
          </a:prstGeom>
          <a:solidFill>
            <a:srgbClr val="BA0C2F"/>
          </a:solidFill>
          <a:effectLst>
            <a:softEdge rad="63500"/>
          </a:effectLst>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12774"/>
              <a:satOff val="533"/>
              <a:lumOff val="-2099"/>
              <a:alphaOff val="0"/>
            </a:schemeClr>
          </a:fillRef>
          <a:effectRef idx="2">
            <a:schemeClr val="accent3">
              <a:tint val="50000"/>
              <a:hueOff val="-12774"/>
              <a:satOff val="533"/>
              <a:lumOff val="-2099"/>
              <a:alphaOff val="0"/>
            </a:schemeClr>
          </a:effectRef>
          <a:fontRef idx="minor">
            <a:schemeClr val="lt1">
              <a:hueOff val="0"/>
              <a:satOff val="0"/>
              <a:lumOff val="0"/>
              <a:alphaOff val="0"/>
            </a:schemeClr>
          </a:fontRef>
        </p:style>
        <p:txBody>
          <a:bodyPr/>
          <a:lstStyle/>
          <a:p>
            <a:pPr algn="ctr"/>
            <a:r>
              <a:rPr lang="es-MX"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Coordinación y coherencia</a:t>
            </a:r>
          </a:p>
        </p:txBody>
      </p:sp>
    </p:spTree>
    <p:extLst>
      <p:ext uri="{BB962C8B-B14F-4D97-AF65-F5344CB8AC3E}">
        <p14:creationId xmlns:p14="http://schemas.microsoft.com/office/powerpoint/2010/main" val="22869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5" grpId="0" animBg="1"/>
      <p:bldP spid="17" grpId="0" animBg="1"/>
      <p:bldP spid="19" grpId="0" animBg="1"/>
      <p:bldP spid="21" grpId="0" animBg="1"/>
      <p:bldP spid="23"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109487" y="3034943"/>
            <a:ext cx="10072467" cy="830997"/>
          </a:xfrm>
          <a:prstGeom prst="rect">
            <a:avLst/>
          </a:prstGeom>
        </p:spPr>
        <p:txBody>
          <a:bodyPr wrap="square">
            <a:spAutoFit/>
          </a:bodyPr>
          <a:lstStyle/>
          <a:p>
            <a:pPr algn="ctr">
              <a:spcAft>
                <a:spcPts val="0"/>
              </a:spcAft>
            </a:pPr>
            <a:r>
              <a:rPr lang="es-ES" sz="4800" b="1" dirty="0">
                <a:solidFill>
                  <a:schemeClr val="tx1">
                    <a:lumMod val="75000"/>
                    <a:lumOff val="25000"/>
                  </a:schemeClr>
                </a:solidFill>
                <a:latin typeface="Arial" panose="020B0604020202020204" pitchFamily="34" charset="0"/>
                <a:cs typeface="Arial" panose="020B0604020202020204" pitchFamily="34" charset="0"/>
              </a:rPr>
              <a:t>Reglas de Operación</a:t>
            </a:r>
            <a:endParaRPr lang="es-MX" sz="4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2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tradicional.</a:t>
            </a:r>
            <a:r>
              <a:rPr lang="es-MX" sz="2000" dirty="0">
                <a:solidFill>
                  <a:schemeClr val="tx1">
                    <a:lumMod val="75000"/>
                    <a:lumOff val="25000"/>
                  </a:schemeClr>
                </a:solidFill>
                <a:latin typeface="Arial" panose="020B0604020202020204" pitchFamily="34" charset="0"/>
                <a:ea typeface="+mn-ea"/>
                <a:cs typeface="Arial" panose="020B0604020202020204" pitchFamily="34" charset="0"/>
              </a:rPr>
              <a:t>(Cómo hemos planeado hasta ahora)</a:t>
            </a:r>
            <a:endParaRPr lang="es-MX"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13" name="CuadroTexto 12"/>
          <p:cNvSpPr txBox="1"/>
          <p:nvPr/>
        </p:nvSpPr>
        <p:spPr>
          <a:xfrm>
            <a:off x="838200" y="2184174"/>
            <a:ext cx="10816771" cy="3785652"/>
          </a:xfrm>
          <a:prstGeom prst="rect">
            <a:avLst/>
          </a:prstGeom>
          <a:noFill/>
        </p:spPr>
        <p:txBody>
          <a:bodyPr wrap="square" rtlCol="0">
            <a:spAutoFit/>
          </a:bodyPr>
          <a:lstStyle/>
          <a:p>
            <a:pPr marL="285750" indent="-285750" algn="just">
              <a:lnSpc>
                <a:spcPct val="200000"/>
              </a:lnSpc>
              <a:buFont typeface="Arial" pitchFamily="34" charset="0"/>
              <a:buChar char="•"/>
            </a:pPr>
            <a:r>
              <a:rPr lang="es-MX" sz="2400" dirty="0">
                <a:solidFill>
                  <a:schemeClr val="tx1">
                    <a:lumMod val="65000"/>
                    <a:lumOff val="35000"/>
                  </a:schemeClr>
                </a:solidFill>
                <a:latin typeface="Arial" panose="020B0604020202020204" pitchFamily="34" charset="0"/>
                <a:cs typeface="Arial" panose="020B0604020202020204" pitchFamily="34" charset="0"/>
              </a:rPr>
              <a:t>Se ha priorizado la solución</a:t>
            </a:r>
            <a:r>
              <a:rPr lang="es-MX" sz="2400" b="1" dirty="0">
                <a:solidFill>
                  <a:schemeClr val="tx1">
                    <a:lumMod val="65000"/>
                    <a:lumOff val="35000"/>
                  </a:schemeClr>
                </a:solidFill>
                <a:latin typeface="Arial" panose="020B0604020202020204" pitchFamily="34" charset="0"/>
                <a:cs typeface="Arial" panose="020B0604020202020204" pitchFamily="34" charset="0"/>
              </a:rPr>
              <a:t> </a:t>
            </a:r>
            <a:r>
              <a:rPr lang="es-MX" sz="2400" dirty="0">
                <a:solidFill>
                  <a:schemeClr val="tx1">
                    <a:lumMod val="65000"/>
                    <a:lumOff val="35000"/>
                  </a:schemeClr>
                </a:solidFill>
                <a:latin typeface="Arial" panose="020B0604020202020204" pitchFamily="34" charset="0"/>
                <a:cs typeface="Arial" panose="020B0604020202020204" pitchFamily="34" charset="0"/>
              </a:rPr>
              <a:t>de </a:t>
            </a:r>
            <a:r>
              <a:rPr lang="es-MX" sz="2400" b="1" dirty="0">
                <a:solidFill>
                  <a:schemeClr val="tx1">
                    <a:lumMod val="65000"/>
                    <a:lumOff val="35000"/>
                  </a:schemeClr>
                </a:solidFill>
                <a:latin typeface="Arial" panose="020B0604020202020204" pitchFamily="34" charset="0"/>
                <a:cs typeface="Arial" panose="020B0604020202020204" pitchFamily="34" charset="0"/>
              </a:rPr>
              <a:t>problemas de orden cuantitativo.</a:t>
            </a:r>
            <a:r>
              <a:rPr lang="es-MX" sz="24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lgn="just">
              <a:lnSpc>
                <a:spcPct val="200000"/>
              </a:lnSpc>
              <a:buFont typeface="Arial" pitchFamily="34" charset="0"/>
              <a:buChar char="•"/>
            </a:pPr>
            <a:r>
              <a:rPr lang="es-MX" sz="2400" b="1" dirty="0">
                <a:solidFill>
                  <a:schemeClr val="tx1">
                    <a:lumMod val="65000"/>
                    <a:lumOff val="35000"/>
                  </a:schemeClr>
                </a:solidFill>
                <a:latin typeface="Arial" panose="020B0604020202020204" pitchFamily="34" charset="0"/>
                <a:cs typeface="Arial" panose="020B0604020202020204" pitchFamily="34" charset="0"/>
              </a:rPr>
              <a:t>Reaccionarios</a:t>
            </a:r>
            <a:r>
              <a:rPr lang="es-MX" sz="2400" dirty="0">
                <a:solidFill>
                  <a:schemeClr val="tx1">
                    <a:lumMod val="65000"/>
                    <a:lumOff val="35000"/>
                  </a:schemeClr>
                </a:solidFill>
                <a:latin typeface="Arial" panose="020B0604020202020204" pitchFamily="34" charset="0"/>
                <a:cs typeface="Arial" panose="020B0604020202020204" pitchFamily="34" charset="0"/>
              </a:rPr>
              <a:t> más que </a:t>
            </a:r>
            <a:r>
              <a:rPr lang="es-MX" sz="2400" dirty="0" err="1">
                <a:solidFill>
                  <a:schemeClr val="tx1">
                    <a:lumMod val="65000"/>
                    <a:lumOff val="35000"/>
                  </a:schemeClr>
                </a:solidFill>
                <a:latin typeface="Arial" panose="020B0604020202020204" pitchFamily="34" charset="0"/>
                <a:cs typeface="Arial" panose="020B0604020202020204" pitchFamily="34" charset="0"/>
              </a:rPr>
              <a:t>previsorios</a:t>
            </a:r>
            <a:r>
              <a:rPr lang="es-MX" sz="2400"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gn="just">
              <a:lnSpc>
                <a:spcPct val="200000"/>
              </a:lnSpc>
              <a:buFont typeface="Arial" pitchFamily="34" charset="0"/>
              <a:buChar char="•"/>
            </a:pPr>
            <a:r>
              <a:rPr lang="es-MX" sz="2400" dirty="0">
                <a:solidFill>
                  <a:schemeClr val="tx1">
                    <a:lumMod val="65000"/>
                    <a:lumOff val="35000"/>
                  </a:schemeClr>
                </a:solidFill>
                <a:latin typeface="Arial" panose="020B0604020202020204" pitchFamily="34" charset="0"/>
                <a:cs typeface="Arial" panose="020B0604020202020204" pitchFamily="34" charset="0"/>
              </a:rPr>
              <a:t>Existen </a:t>
            </a:r>
            <a:r>
              <a:rPr lang="es-MX" sz="2400" b="1" dirty="0">
                <a:solidFill>
                  <a:schemeClr val="tx1">
                    <a:lumMod val="65000"/>
                    <a:lumOff val="35000"/>
                  </a:schemeClr>
                </a:solidFill>
                <a:latin typeface="Arial" panose="020B0604020202020204" pitchFamily="34" charset="0"/>
                <a:cs typeface="Arial" panose="020B0604020202020204" pitchFamily="34" charset="0"/>
              </a:rPr>
              <a:t>brechas</a:t>
            </a:r>
            <a:r>
              <a:rPr lang="es-MX" sz="2400" dirty="0">
                <a:solidFill>
                  <a:schemeClr val="tx1">
                    <a:lumMod val="65000"/>
                    <a:lumOff val="35000"/>
                  </a:schemeClr>
                </a:solidFill>
                <a:latin typeface="Arial" panose="020B0604020202020204" pitchFamily="34" charset="0"/>
                <a:cs typeface="Arial" panose="020B0604020202020204" pitchFamily="34" charset="0"/>
              </a:rPr>
              <a:t> entre la planeación y la operación.</a:t>
            </a:r>
          </a:p>
          <a:p>
            <a:pPr marL="285750" indent="-285750" algn="just">
              <a:lnSpc>
                <a:spcPct val="200000"/>
              </a:lnSpc>
              <a:buFont typeface="Arial" pitchFamily="34" charset="0"/>
              <a:buChar char="•"/>
            </a:pPr>
            <a:r>
              <a:rPr lang="es-MX" sz="2400" b="1" dirty="0">
                <a:solidFill>
                  <a:schemeClr val="tx1">
                    <a:lumMod val="65000"/>
                    <a:lumOff val="35000"/>
                  </a:schemeClr>
                </a:solidFill>
                <a:latin typeface="Arial" panose="020B0604020202020204" pitchFamily="34" charset="0"/>
                <a:cs typeface="Arial" panose="020B0604020202020204" pitchFamily="34" charset="0"/>
              </a:rPr>
              <a:t>Escasa participación </a:t>
            </a:r>
            <a:r>
              <a:rPr lang="es-MX" sz="2400" dirty="0">
                <a:solidFill>
                  <a:schemeClr val="tx1">
                    <a:lumMod val="65000"/>
                    <a:lumOff val="35000"/>
                  </a:schemeClr>
                </a:solidFill>
                <a:latin typeface="Arial" panose="020B0604020202020204" pitchFamily="34" charset="0"/>
                <a:cs typeface="Arial" panose="020B0604020202020204" pitchFamily="34" charset="0"/>
              </a:rPr>
              <a:t>y comunicación de parte de todos los actores.</a:t>
            </a:r>
          </a:p>
          <a:p>
            <a:pPr marL="285750" indent="-285750" algn="just">
              <a:lnSpc>
                <a:spcPct val="200000"/>
              </a:lnSpc>
              <a:buFont typeface="Arial" pitchFamily="34" charset="0"/>
              <a:buChar char="•"/>
            </a:pPr>
            <a:r>
              <a:rPr lang="es-MX" sz="2400" dirty="0">
                <a:solidFill>
                  <a:schemeClr val="tx1">
                    <a:lumMod val="65000"/>
                    <a:lumOff val="35000"/>
                  </a:schemeClr>
                </a:solidFill>
                <a:latin typeface="Arial" panose="020B0604020202020204" pitchFamily="34" charset="0"/>
                <a:cs typeface="Arial" panose="020B0604020202020204" pitchFamily="34" charset="0"/>
              </a:rPr>
              <a:t>Centraliza la toma de decisiones, </a:t>
            </a:r>
            <a:r>
              <a:rPr lang="es-MX" sz="2400" b="1" dirty="0">
                <a:solidFill>
                  <a:schemeClr val="tx1">
                    <a:lumMod val="65000"/>
                    <a:lumOff val="35000"/>
                  </a:schemeClr>
                </a:solidFill>
                <a:latin typeface="Arial" panose="020B0604020202020204" pitchFamily="34" charset="0"/>
                <a:cs typeface="Arial" panose="020B0604020202020204" pitchFamily="34" charset="0"/>
              </a:rPr>
              <a:t>excluye a la comunidad.</a:t>
            </a:r>
          </a:p>
        </p:txBody>
      </p:sp>
    </p:spTree>
    <p:extLst>
      <p:ext uri="{BB962C8B-B14F-4D97-AF65-F5344CB8AC3E}">
        <p14:creationId xmlns:p14="http://schemas.microsoft.com/office/powerpoint/2010/main" val="27111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5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25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25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25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25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754743" y="1999114"/>
            <a:ext cx="10802257" cy="3808735"/>
          </a:xfrm>
          <a:prstGeom prst="rect">
            <a:avLst/>
          </a:prstGeom>
          <a:noFill/>
        </p:spPr>
        <p:txBody>
          <a:bodyPr wrap="square" rtlCol="0">
            <a:spAutoFit/>
          </a:bodyPr>
          <a:lstStyle/>
          <a:p>
            <a:pPr marL="285750" indent="-285750" algn="just">
              <a:lnSpc>
                <a:spcPct val="150000"/>
              </a:lnSpc>
              <a:buFont typeface="Arial" pitchFamily="34" charset="0"/>
              <a:buChar char="•"/>
            </a:pPr>
            <a:r>
              <a:rPr lang="es-MX" sz="2300" b="1" dirty="0">
                <a:solidFill>
                  <a:schemeClr val="tx1">
                    <a:lumMod val="65000"/>
                    <a:lumOff val="35000"/>
                  </a:schemeClr>
                </a:solidFill>
                <a:latin typeface="Arial" panose="020B0604020202020204" pitchFamily="34" charset="0"/>
                <a:cs typeface="Arial" panose="020B0604020202020204" pitchFamily="34" charset="0"/>
              </a:rPr>
              <a:t>Dificultad para armonizar </a:t>
            </a:r>
            <a:r>
              <a:rPr lang="es-MX" sz="2300" dirty="0">
                <a:solidFill>
                  <a:schemeClr val="tx1">
                    <a:lumMod val="65000"/>
                    <a:lumOff val="35000"/>
                  </a:schemeClr>
                </a:solidFill>
                <a:latin typeface="Arial" panose="020B0604020202020204" pitchFamily="34" charset="0"/>
                <a:cs typeface="Arial" panose="020B0604020202020204" pitchFamily="34" charset="0"/>
              </a:rPr>
              <a:t>la planeación con tareas de control administrativo y financiero.</a:t>
            </a:r>
          </a:p>
          <a:p>
            <a:pPr marL="285750" indent="-285750" algn="just">
              <a:lnSpc>
                <a:spcPct val="150000"/>
              </a:lnSpc>
              <a:buFont typeface="Arial" pitchFamily="34" charset="0"/>
              <a:buChar char="•"/>
            </a:pPr>
            <a:r>
              <a:rPr lang="es-MX" sz="2300" dirty="0">
                <a:solidFill>
                  <a:schemeClr val="tx1">
                    <a:lumMod val="65000"/>
                    <a:lumOff val="35000"/>
                  </a:schemeClr>
                </a:solidFill>
                <a:latin typeface="Arial" panose="020B0604020202020204" pitchFamily="34" charset="0"/>
                <a:cs typeface="Arial" panose="020B0604020202020204" pitchFamily="34" charset="0"/>
              </a:rPr>
              <a:t>Las estructuras organizacionales muestran </a:t>
            </a:r>
            <a:r>
              <a:rPr lang="es-MX" sz="2300" b="1" dirty="0">
                <a:solidFill>
                  <a:schemeClr val="tx1">
                    <a:lumMod val="65000"/>
                    <a:lumOff val="35000"/>
                  </a:schemeClr>
                </a:solidFill>
                <a:latin typeface="Arial" panose="020B0604020202020204" pitchFamily="34" charset="0"/>
                <a:cs typeface="Arial" panose="020B0604020202020204" pitchFamily="34" charset="0"/>
              </a:rPr>
              <a:t>poca flexibilidad.</a:t>
            </a:r>
            <a:r>
              <a:rPr lang="es-MX" sz="23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lgn="just">
              <a:lnSpc>
                <a:spcPct val="150000"/>
              </a:lnSpc>
              <a:buFont typeface="Arial" pitchFamily="34" charset="0"/>
              <a:buChar char="•"/>
            </a:pPr>
            <a:r>
              <a:rPr lang="es-MX" sz="2300" b="1" dirty="0">
                <a:solidFill>
                  <a:schemeClr val="tx1">
                    <a:lumMod val="65000"/>
                    <a:lumOff val="35000"/>
                  </a:schemeClr>
                </a:solidFill>
                <a:latin typeface="Arial" panose="020B0604020202020204" pitchFamily="34" charset="0"/>
                <a:cs typeface="Arial" panose="020B0604020202020204" pitchFamily="34" charset="0"/>
              </a:rPr>
              <a:t>Desconocimiento o indiferencia </a:t>
            </a:r>
            <a:r>
              <a:rPr lang="es-MX" sz="2300" dirty="0">
                <a:solidFill>
                  <a:schemeClr val="tx1">
                    <a:lumMod val="65000"/>
                    <a:lumOff val="35000"/>
                  </a:schemeClr>
                </a:solidFill>
                <a:latin typeface="Arial" panose="020B0604020202020204" pitchFamily="34" charset="0"/>
                <a:cs typeface="Arial" panose="020B0604020202020204" pitchFamily="34" charset="0"/>
              </a:rPr>
              <a:t>del proceso y sobre los beneficios de la planeación.</a:t>
            </a:r>
          </a:p>
          <a:p>
            <a:pPr marL="285750" indent="-285750" algn="just">
              <a:lnSpc>
                <a:spcPct val="150000"/>
              </a:lnSpc>
              <a:buFont typeface="Arial" pitchFamily="34" charset="0"/>
              <a:buChar char="•"/>
            </a:pPr>
            <a:r>
              <a:rPr lang="es-MX" sz="2300" dirty="0">
                <a:solidFill>
                  <a:schemeClr val="tx1">
                    <a:lumMod val="65000"/>
                    <a:lumOff val="35000"/>
                  </a:schemeClr>
                </a:solidFill>
                <a:latin typeface="Arial" panose="020B0604020202020204" pitchFamily="34" charset="0"/>
                <a:cs typeface="Arial" panose="020B0604020202020204" pitchFamily="34" charset="0"/>
              </a:rPr>
              <a:t>La planeación </a:t>
            </a:r>
            <a:r>
              <a:rPr lang="es-MX" sz="2300" b="1" dirty="0">
                <a:solidFill>
                  <a:schemeClr val="tx1">
                    <a:lumMod val="65000"/>
                    <a:lumOff val="35000"/>
                  </a:schemeClr>
                </a:solidFill>
                <a:latin typeface="Arial" panose="020B0604020202020204" pitchFamily="34" charset="0"/>
                <a:cs typeface="Arial" panose="020B0604020202020204" pitchFamily="34" charset="0"/>
              </a:rPr>
              <a:t>fluye de arriba hacia abajo,</a:t>
            </a:r>
            <a:r>
              <a:rPr lang="es-MX" sz="2300" dirty="0">
                <a:solidFill>
                  <a:schemeClr val="tx1">
                    <a:lumMod val="65000"/>
                    <a:lumOff val="35000"/>
                  </a:schemeClr>
                </a:solidFill>
                <a:latin typeface="Arial" panose="020B0604020202020204" pitchFamily="34" charset="0"/>
                <a:cs typeface="Arial" panose="020B0604020202020204" pitchFamily="34" charset="0"/>
              </a:rPr>
              <a:t> con pocos puntos de contacto y básicamente de Índole administrativa.</a:t>
            </a:r>
            <a:endParaRPr lang="es-MX" sz="2300" dirty="0">
              <a:latin typeface="Arial" panose="020B0604020202020204" pitchFamily="34" charset="0"/>
              <a:cs typeface="Arial" panose="020B0604020202020204" pitchFamily="34" charset="0"/>
            </a:endParaRPr>
          </a:p>
        </p:txBody>
      </p:sp>
      <p:sp>
        <p:nvSpPr>
          <p:cNvPr id="3"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tradicional.</a:t>
            </a:r>
            <a:r>
              <a:rPr lang="es-MX" sz="2000" dirty="0">
                <a:solidFill>
                  <a:schemeClr val="tx1">
                    <a:lumMod val="75000"/>
                    <a:lumOff val="25000"/>
                  </a:schemeClr>
                </a:solidFill>
                <a:latin typeface="Arial" panose="020B0604020202020204" pitchFamily="34" charset="0"/>
                <a:ea typeface="+mn-ea"/>
                <a:cs typeface="Arial" panose="020B0604020202020204" pitchFamily="34" charset="0"/>
              </a:rPr>
              <a:t>(Cómo hemos planeado hasta ahora)</a:t>
            </a:r>
            <a:endParaRPr lang="es-MX" dirty="0">
              <a:solidFill>
                <a:schemeClr val="tx1">
                  <a:lumMod val="75000"/>
                  <a:lumOff val="2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26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128382" y="2483941"/>
            <a:ext cx="4245429" cy="3626839"/>
          </a:xfrm>
        </p:spPr>
        <p:txBody>
          <a:bodyPr>
            <a:normAutofit/>
          </a:bodyPr>
          <a:lstStyle/>
          <a:p>
            <a:pPr marL="0" indent="0" algn="ctr">
              <a:buNone/>
            </a:pPr>
            <a:endParaRPr lang="es-MX" sz="24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b="1" dirty="0">
                <a:solidFill>
                  <a:schemeClr val="tx1">
                    <a:lumMod val="65000"/>
                    <a:lumOff val="35000"/>
                  </a:schemeClr>
                </a:solidFill>
                <a:latin typeface="Arial" panose="020B0604020202020204" pitchFamily="34" charset="0"/>
                <a:cs typeface="Arial" panose="020B0604020202020204" pitchFamily="34" charset="0"/>
              </a:rPr>
              <a:t>Futuro</a:t>
            </a:r>
            <a:endParaRPr lang="es-MX" b="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endParaRPr lang="es-MX"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Selección del </a:t>
            </a: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futuro deseado.</a:t>
            </a:r>
          </a:p>
        </p:txBody>
      </p:sp>
      <p:sp>
        <p:nvSpPr>
          <p:cNvPr id="4" name="Marcador de contenido 3"/>
          <p:cNvSpPr>
            <a:spLocks noGrp="1"/>
          </p:cNvSpPr>
          <p:nvPr>
            <p:ph sz="half" idx="2"/>
          </p:nvPr>
        </p:nvSpPr>
        <p:spPr>
          <a:xfrm>
            <a:off x="1068068" y="2312679"/>
            <a:ext cx="4136571" cy="3445038"/>
          </a:xfrm>
        </p:spPr>
        <p:txBody>
          <a:bodyPr>
            <a:normAutofit/>
          </a:bodyPr>
          <a:lstStyle/>
          <a:p>
            <a:pPr marL="0" indent="0" algn="ctr">
              <a:buNone/>
            </a:pP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b="1" dirty="0">
                <a:solidFill>
                  <a:schemeClr val="tx1">
                    <a:lumMod val="65000"/>
                    <a:lumOff val="35000"/>
                  </a:schemeClr>
                </a:solidFill>
                <a:latin typeface="Arial" panose="020B0604020202020204" pitchFamily="34" charset="0"/>
                <a:cs typeface="Arial" panose="020B0604020202020204" pitchFamily="34" charset="0"/>
              </a:rPr>
              <a:t>Pasado y presente</a:t>
            </a: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endParaRPr lang="es-MX" sz="3200"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Proyección de </a:t>
            </a: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futuros posibles.</a:t>
            </a:r>
          </a:p>
        </p:txBody>
      </p:sp>
      <p:sp>
        <p:nvSpPr>
          <p:cNvPr id="5" name="Flecha derecha 4"/>
          <p:cNvSpPr/>
          <p:nvPr/>
        </p:nvSpPr>
        <p:spPr>
          <a:xfrm>
            <a:off x="5299585" y="3638253"/>
            <a:ext cx="1828797" cy="1331912"/>
          </a:xfrm>
          <a:prstGeom prst="rightArrow">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ítulo 1"/>
          <p:cNvSpPr txBox="1">
            <a:spLocks/>
          </p:cNvSpPr>
          <p:nvPr/>
        </p:nvSpPr>
        <p:spPr>
          <a:xfrm>
            <a:off x="838199" y="10729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Tradicional.</a:t>
            </a:r>
          </a:p>
        </p:txBody>
      </p:sp>
      <p:sp>
        <p:nvSpPr>
          <p:cNvPr id="2" name="CuadroTexto 1"/>
          <p:cNvSpPr txBox="1"/>
          <p:nvPr/>
        </p:nvSpPr>
        <p:spPr>
          <a:xfrm>
            <a:off x="2221954" y="5681518"/>
            <a:ext cx="1828800" cy="523220"/>
          </a:xfrm>
          <a:prstGeom prst="rect">
            <a:avLst/>
          </a:prstGeom>
          <a:noFill/>
        </p:spPr>
        <p:txBody>
          <a:bodyPr wrap="square" rtlCol="0">
            <a:spAutoFit/>
          </a:bodyPr>
          <a:lstStyle/>
          <a:p>
            <a:pPr algn="ctr"/>
            <a:r>
              <a:rPr lang="es-MX" sz="2800" b="1" dirty="0">
                <a:solidFill>
                  <a:schemeClr val="tx1">
                    <a:lumMod val="65000"/>
                    <a:lumOff val="35000"/>
                  </a:schemeClr>
                </a:solidFill>
                <a:latin typeface="Arial" panose="020B0604020202020204" pitchFamily="34" charset="0"/>
                <a:cs typeface="Arial" panose="020B0604020202020204" pitchFamily="34" charset="0"/>
              </a:rPr>
              <a:t>Etapa 1</a:t>
            </a:r>
          </a:p>
        </p:txBody>
      </p:sp>
      <p:sp>
        <p:nvSpPr>
          <p:cNvPr id="11" name="CuadroTexto 10"/>
          <p:cNvSpPr txBox="1"/>
          <p:nvPr/>
        </p:nvSpPr>
        <p:spPr>
          <a:xfrm>
            <a:off x="8106776" y="5673436"/>
            <a:ext cx="1828800" cy="523220"/>
          </a:xfrm>
          <a:prstGeom prst="rect">
            <a:avLst/>
          </a:prstGeom>
          <a:noFill/>
        </p:spPr>
        <p:txBody>
          <a:bodyPr wrap="square" rtlCol="0">
            <a:spAutoFit/>
          </a:bodyPr>
          <a:lstStyle/>
          <a:p>
            <a:pPr algn="ctr"/>
            <a:r>
              <a:rPr lang="es-MX" sz="2800" b="1" dirty="0">
                <a:solidFill>
                  <a:schemeClr val="tx1">
                    <a:lumMod val="65000"/>
                    <a:lumOff val="35000"/>
                  </a:schemeClr>
                </a:solidFill>
                <a:latin typeface="Arial" panose="020B0604020202020204" pitchFamily="34" charset="0"/>
                <a:cs typeface="Arial" panose="020B0604020202020204" pitchFamily="34" charset="0"/>
              </a:rPr>
              <a:t>Etapa 2</a:t>
            </a:r>
          </a:p>
        </p:txBody>
      </p:sp>
    </p:spTree>
    <p:extLst>
      <p:ext uri="{BB962C8B-B14F-4D97-AF65-F5344CB8AC3E}">
        <p14:creationId xmlns:p14="http://schemas.microsoft.com/office/powerpoint/2010/main" val="22843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5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25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5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250"/>
                                        <p:tgtEl>
                                          <p:spTgt spid="3">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250"/>
                                        <p:tgtEl>
                                          <p:spTgt spid="3">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14" grpId="0"/>
      <p:bldP spid="2"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2425194"/>
            <a:ext cx="10071100" cy="2369004"/>
          </a:xfrm>
        </p:spPr>
        <p:txBody>
          <a:bodyPr>
            <a:noAutofit/>
          </a:bodyPr>
          <a:lstStyle/>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Del vocablo latino </a:t>
            </a:r>
            <a:r>
              <a:rPr lang="es-MX" sz="2400" b="1" dirty="0" err="1">
                <a:solidFill>
                  <a:schemeClr val="tx1">
                    <a:lumMod val="75000"/>
                    <a:lumOff val="25000"/>
                  </a:schemeClr>
                </a:solidFill>
                <a:latin typeface="Arial" panose="020B0604020202020204" pitchFamily="34" charset="0"/>
                <a:cs typeface="Arial" panose="020B0604020202020204" pitchFamily="34" charset="0"/>
              </a:rPr>
              <a:t>Prospectus</a:t>
            </a:r>
            <a:r>
              <a:rPr lang="es-MX" sz="2400" dirty="0">
                <a:solidFill>
                  <a:schemeClr val="tx1">
                    <a:lumMod val="75000"/>
                    <a:lumOff val="25000"/>
                  </a:schemeClr>
                </a:solidFill>
                <a:latin typeface="Arial" panose="020B0604020202020204" pitchFamily="34" charset="0"/>
                <a:cs typeface="Arial" panose="020B0604020202020204" pitchFamily="34" charset="0"/>
              </a:rPr>
              <a:t>. </a:t>
            </a:r>
          </a:p>
          <a:p>
            <a:pPr lvl="1" algn="just"/>
            <a:r>
              <a:rPr lang="es-MX" dirty="0">
                <a:solidFill>
                  <a:schemeClr val="tx1">
                    <a:lumMod val="75000"/>
                    <a:lumOff val="25000"/>
                  </a:schemeClr>
                </a:solidFill>
                <a:latin typeface="Arial" panose="020B0604020202020204" pitchFamily="34" charset="0"/>
                <a:cs typeface="Arial" panose="020B0604020202020204" pitchFamily="34" charset="0"/>
              </a:rPr>
              <a:t>Relativo a la visión, al conocimiento, a la comprensión, a la mira.</a:t>
            </a: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Del latín </a:t>
            </a:r>
            <a:r>
              <a:rPr lang="es-MX" sz="2400" b="1" dirty="0" err="1">
                <a:solidFill>
                  <a:schemeClr val="tx1">
                    <a:lumMod val="75000"/>
                    <a:lumOff val="25000"/>
                  </a:schemeClr>
                </a:solidFill>
                <a:latin typeface="Arial" panose="020B0604020202020204" pitchFamily="34" charset="0"/>
                <a:cs typeface="Arial" panose="020B0604020202020204" pitchFamily="34" charset="0"/>
              </a:rPr>
              <a:t>Prospicere</a:t>
            </a:r>
            <a:r>
              <a:rPr lang="es-MX" sz="2400" dirty="0">
                <a:solidFill>
                  <a:schemeClr val="tx1">
                    <a:lumMod val="75000"/>
                    <a:lumOff val="25000"/>
                  </a:schemeClr>
                </a:solidFill>
                <a:latin typeface="Arial" panose="020B0604020202020204" pitchFamily="34" charset="0"/>
                <a:cs typeface="Arial" panose="020B0604020202020204" pitchFamily="34" charset="0"/>
              </a:rPr>
              <a:t>. </a:t>
            </a:r>
          </a:p>
          <a:p>
            <a:pPr lvl="1" algn="just"/>
            <a:r>
              <a:rPr lang="es-MX" dirty="0">
                <a:solidFill>
                  <a:schemeClr val="tx1">
                    <a:lumMod val="75000"/>
                    <a:lumOff val="25000"/>
                  </a:schemeClr>
                </a:solidFill>
                <a:latin typeface="Arial" panose="020B0604020202020204" pitchFamily="34" charset="0"/>
                <a:cs typeface="Arial" panose="020B0604020202020204" pitchFamily="34" charset="0"/>
              </a:rPr>
              <a:t>Significa mirar a lo lejos o desde lejos, mirar más allá, obtener una visión de conjunto, a lo largo y a lo ancho.</a:t>
            </a:r>
          </a:p>
        </p:txBody>
      </p:sp>
      <p:sp>
        <p:nvSpPr>
          <p:cNvPr id="10" name="Título 1"/>
          <p:cNvSpPr txBox="1">
            <a:spLocks/>
          </p:cNvSpPr>
          <p:nvPr/>
        </p:nvSpPr>
        <p:spPr>
          <a:xfrm>
            <a:off x="844550" y="9586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Prospectiva.</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438" y="4728881"/>
            <a:ext cx="4909098" cy="1714490"/>
          </a:xfrm>
          <a:prstGeom prst="rect">
            <a:avLst/>
          </a:prstGeom>
          <a:effectLst>
            <a:softEdge rad="317500"/>
          </a:effectLst>
        </p:spPr>
      </p:pic>
    </p:spTree>
    <p:extLst>
      <p:ext uri="{BB962C8B-B14F-4D97-AF65-F5344CB8AC3E}">
        <p14:creationId xmlns:p14="http://schemas.microsoft.com/office/powerpoint/2010/main" val="17142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6516" y="2809645"/>
            <a:ext cx="10515600" cy="2348367"/>
          </a:xfrm>
        </p:spPr>
        <p:txBody>
          <a:bodyPr>
            <a:noAutofit/>
          </a:bodyPr>
          <a:lstStyle/>
          <a:p>
            <a:pPr lvl="1" algn="just"/>
            <a:r>
              <a:rPr lang="es-MX" dirty="0">
                <a:solidFill>
                  <a:schemeClr val="tx1">
                    <a:lumMod val="75000"/>
                    <a:lumOff val="25000"/>
                  </a:schemeClr>
                </a:solidFill>
                <a:latin typeface="Arial" panose="020B0604020202020204" pitchFamily="34" charset="0"/>
                <a:cs typeface="Arial" panose="020B0604020202020204" pitchFamily="34" charset="0"/>
              </a:rPr>
              <a:t>Es un panorama de </a:t>
            </a:r>
            <a:r>
              <a:rPr lang="es-MX" b="1" dirty="0">
                <a:solidFill>
                  <a:schemeClr val="tx1">
                    <a:lumMod val="75000"/>
                    <a:lumOff val="25000"/>
                  </a:schemeClr>
                </a:solidFill>
                <a:latin typeface="Arial" panose="020B0604020202020204" pitchFamily="34" charset="0"/>
                <a:cs typeface="Arial" panose="020B0604020202020204" pitchFamily="34" charset="0"/>
              </a:rPr>
              <a:t>futuros posibles, futuribles, que no son improbables</a:t>
            </a:r>
            <a:r>
              <a:rPr lang="es-MX" dirty="0">
                <a:solidFill>
                  <a:schemeClr val="tx1">
                    <a:lumMod val="75000"/>
                    <a:lumOff val="25000"/>
                  </a:schemeClr>
                </a:solidFill>
                <a:latin typeface="Arial" panose="020B0604020202020204" pitchFamily="34" charset="0"/>
                <a:cs typeface="Arial" panose="020B0604020202020204" pitchFamily="34" charset="0"/>
              </a:rPr>
              <a:t> teniendo en cuenta los estados inerciales del pasado y los proyectos de los actores.</a:t>
            </a:r>
          </a:p>
          <a:p>
            <a:pPr lvl="1" algn="just"/>
            <a:endParaRPr lang="es-MX" dirty="0">
              <a:solidFill>
                <a:schemeClr val="tx1">
                  <a:lumMod val="75000"/>
                  <a:lumOff val="25000"/>
                </a:schemeClr>
              </a:solidFill>
              <a:latin typeface="Arial" panose="020B0604020202020204" pitchFamily="34" charset="0"/>
              <a:cs typeface="Arial" panose="020B0604020202020204" pitchFamily="34" charset="0"/>
            </a:endParaRPr>
          </a:p>
          <a:p>
            <a:pPr lvl="1" algn="just"/>
            <a:r>
              <a:rPr lang="es-MX" dirty="0">
                <a:solidFill>
                  <a:schemeClr val="tx1">
                    <a:lumMod val="75000"/>
                    <a:lumOff val="25000"/>
                  </a:schemeClr>
                </a:solidFill>
                <a:latin typeface="Arial" panose="020B0604020202020204" pitchFamily="34" charset="0"/>
                <a:cs typeface="Arial" panose="020B0604020202020204" pitchFamily="34" charset="0"/>
              </a:rPr>
              <a:t>Concentra la atención sobre el porvenir, imaginándolo a partir del futuro y no del presente. Se pueden visualizar diversos futuros alternos para seleccionar el futuro deseable y factible</a:t>
            </a:r>
          </a:p>
        </p:txBody>
      </p:sp>
      <p:sp>
        <p:nvSpPr>
          <p:cNvPr id="9" name="Título 1"/>
          <p:cNvSpPr txBox="1">
            <a:spLocks/>
          </p:cNvSpPr>
          <p:nvPr/>
        </p:nvSpPr>
        <p:spPr>
          <a:xfrm>
            <a:off x="845544" y="9602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Prospectiva.</a:t>
            </a:r>
          </a:p>
        </p:txBody>
      </p:sp>
    </p:spTree>
    <p:extLst>
      <p:ext uri="{BB962C8B-B14F-4D97-AF65-F5344CB8AC3E}">
        <p14:creationId xmlns:p14="http://schemas.microsoft.com/office/powerpoint/2010/main" val="394343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36172" y="2373992"/>
            <a:ext cx="4245429" cy="3652736"/>
          </a:xfrm>
        </p:spPr>
        <p:txBody>
          <a:bodyPr>
            <a:normAutofit/>
          </a:bodyPr>
          <a:lstStyle/>
          <a:p>
            <a:pPr marL="0" indent="0" algn="ctr">
              <a:buNone/>
            </a:pP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b="1" dirty="0">
                <a:solidFill>
                  <a:schemeClr val="tx1">
                    <a:lumMod val="65000"/>
                    <a:lumOff val="35000"/>
                  </a:schemeClr>
                </a:solidFill>
                <a:latin typeface="Arial" panose="020B0604020202020204" pitchFamily="34" charset="0"/>
                <a:cs typeface="Arial" panose="020B0604020202020204" pitchFamily="34" charset="0"/>
              </a:rPr>
              <a:t>Futuro.</a:t>
            </a:r>
          </a:p>
          <a:p>
            <a:pPr marL="0" indent="0" algn="ctr">
              <a:buNone/>
            </a:pP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Diseño del </a:t>
            </a: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futuro deseado.</a:t>
            </a:r>
          </a:p>
          <a:p>
            <a:pPr marL="0" indent="0" algn="ctr">
              <a:buNone/>
            </a:pPr>
            <a:endParaRPr lang="es-MX" sz="60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7217227" y="2373992"/>
            <a:ext cx="4136571" cy="3445038"/>
          </a:xfrm>
        </p:spPr>
        <p:txBody>
          <a:bodyPr>
            <a:normAutofit/>
          </a:bodyPr>
          <a:lstStyle/>
          <a:p>
            <a:pPr marL="0" indent="0" algn="ctr">
              <a:buNone/>
            </a:pP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b="1" dirty="0">
                <a:solidFill>
                  <a:schemeClr val="tx1">
                    <a:lumMod val="65000"/>
                    <a:lumOff val="35000"/>
                  </a:schemeClr>
                </a:solidFill>
                <a:latin typeface="Arial" panose="020B0604020202020204" pitchFamily="34" charset="0"/>
                <a:cs typeface="Arial" panose="020B0604020202020204" pitchFamily="34" charset="0"/>
              </a:rPr>
              <a:t>Presente y pasado</a:t>
            </a:r>
          </a:p>
          <a:p>
            <a:pPr marL="0" indent="0" algn="ctr">
              <a:buNone/>
            </a:pPr>
            <a:endParaRPr lang="es-MX" sz="3200" i="1"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s-MX" sz="3200" dirty="0">
                <a:solidFill>
                  <a:schemeClr val="tx1">
                    <a:lumMod val="65000"/>
                    <a:lumOff val="35000"/>
                  </a:schemeClr>
                </a:solidFill>
                <a:latin typeface="Arial" panose="020B0604020202020204" pitchFamily="34" charset="0"/>
                <a:cs typeface="Arial" panose="020B0604020202020204" pitchFamily="34" charset="0"/>
              </a:rPr>
              <a:t>Exploración y selección de futuros factibles.</a:t>
            </a:r>
          </a:p>
          <a:p>
            <a:pPr lvl="1" algn="ctr"/>
            <a:endParaRPr lang="es-MX" sz="3200" dirty="0">
              <a:latin typeface="Arial" panose="020B0604020202020204" pitchFamily="34" charset="0"/>
              <a:cs typeface="Arial" panose="020B0604020202020204" pitchFamily="34" charset="0"/>
            </a:endParaRPr>
          </a:p>
        </p:txBody>
      </p:sp>
      <p:sp>
        <p:nvSpPr>
          <p:cNvPr id="5" name="Flecha derecha 4"/>
          <p:cNvSpPr/>
          <p:nvPr/>
        </p:nvSpPr>
        <p:spPr>
          <a:xfrm>
            <a:off x="5181601" y="3638253"/>
            <a:ext cx="1828797" cy="1331912"/>
          </a:xfrm>
          <a:prstGeom prst="rightArrow">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Prospectiva.</a:t>
            </a:r>
          </a:p>
        </p:txBody>
      </p:sp>
      <p:sp>
        <p:nvSpPr>
          <p:cNvPr id="2" name="CuadroTexto 1"/>
          <p:cNvSpPr txBox="1"/>
          <p:nvPr/>
        </p:nvSpPr>
        <p:spPr>
          <a:xfrm>
            <a:off x="2046514" y="5673436"/>
            <a:ext cx="1828800" cy="523220"/>
          </a:xfrm>
          <a:prstGeom prst="rect">
            <a:avLst/>
          </a:prstGeom>
          <a:noFill/>
        </p:spPr>
        <p:txBody>
          <a:bodyPr wrap="square" rtlCol="0">
            <a:spAutoFit/>
          </a:bodyPr>
          <a:lstStyle/>
          <a:p>
            <a:pPr algn="ctr"/>
            <a:r>
              <a:rPr lang="es-MX" sz="2800" b="1" dirty="0">
                <a:solidFill>
                  <a:schemeClr val="tx1">
                    <a:lumMod val="65000"/>
                    <a:lumOff val="35000"/>
                  </a:schemeClr>
                </a:solidFill>
                <a:latin typeface="Arial" panose="020B0604020202020204" pitchFamily="34" charset="0"/>
                <a:cs typeface="Arial" panose="020B0604020202020204" pitchFamily="34" charset="0"/>
              </a:rPr>
              <a:t>Etapa 1</a:t>
            </a:r>
          </a:p>
        </p:txBody>
      </p:sp>
      <p:sp>
        <p:nvSpPr>
          <p:cNvPr id="11" name="CuadroTexto 10"/>
          <p:cNvSpPr txBox="1"/>
          <p:nvPr/>
        </p:nvSpPr>
        <p:spPr>
          <a:xfrm>
            <a:off x="8371113" y="5673316"/>
            <a:ext cx="1828800" cy="523220"/>
          </a:xfrm>
          <a:prstGeom prst="rect">
            <a:avLst/>
          </a:prstGeom>
          <a:noFill/>
        </p:spPr>
        <p:txBody>
          <a:bodyPr wrap="square" rtlCol="0">
            <a:spAutoFit/>
          </a:bodyPr>
          <a:lstStyle/>
          <a:p>
            <a:pPr algn="ctr"/>
            <a:r>
              <a:rPr lang="es-MX" sz="2800" b="1" dirty="0">
                <a:solidFill>
                  <a:schemeClr val="tx1">
                    <a:lumMod val="65000"/>
                    <a:lumOff val="35000"/>
                  </a:schemeClr>
                </a:solidFill>
                <a:latin typeface="Arial" panose="020B0604020202020204" pitchFamily="34" charset="0"/>
                <a:cs typeface="Arial" panose="020B0604020202020204" pitchFamily="34" charset="0"/>
              </a:rPr>
              <a:t>Etapa 2</a:t>
            </a:r>
          </a:p>
        </p:txBody>
      </p:sp>
    </p:spTree>
    <p:extLst>
      <p:ext uri="{BB962C8B-B14F-4D97-AF65-F5344CB8AC3E}">
        <p14:creationId xmlns:p14="http://schemas.microsoft.com/office/powerpoint/2010/main" val="25646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5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250"/>
                                        <p:tgtEl>
                                          <p:spTgt spid="4">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4" grpId="0"/>
      <p:bldP spid="2"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5800" y="2002967"/>
            <a:ext cx="4680857" cy="400110"/>
          </a:xfrm>
          <a:prstGeom prst="rect">
            <a:avLst/>
          </a:prstGeom>
          <a:noFill/>
        </p:spPr>
        <p:txBody>
          <a:bodyPr wrap="square" rtlCol="0">
            <a:spAutoFit/>
          </a:bodyPr>
          <a:lstStyle/>
          <a:p>
            <a:pPr algn="ctr"/>
            <a:r>
              <a:rPr lang="es-MX" sz="2000" b="1" dirty="0">
                <a:solidFill>
                  <a:schemeClr val="tx1">
                    <a:lumMod val="75000"/>
                    <a:lumOff val="25000"/>
                  </a:schemeClr>
                </a:solidFill>
                <a:latin typeface="Arial" panose="020B0604020202020204" pitchFamily="34" charset="0"/>
                <a:cs typeface="Arial" panose="020B0604020202020204" pitchFamily="34" charset="0"/>
              </a:rPr>
              <a:t>Futuro Catastrófico.</a:t>
            </a:r>
          </a:p>
        </p:txBody>
      </p:sp>
      <p:sp>
        <p:nvSpPr>
          <p:cNvPr id="13" name="CuadroTexto 12"/>
          <p:cNvSpPr txBox="1"/>
          <p:nvPr/>
        </p:nvSpPr>
        <p:spPr>
          <a:xfrm>
            <a:off x="6825341" y="2002967"/>
            <a:ext cx="4680857" cy="400110"/>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Futuro Utópico.</a:t>
            </a:r>
          </a:p>
        </p:txBody>
      </p:sp>
      <p:pic>
        <p:nvPicPr>
          <p:cNvPr id="1036" name="Picture 1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1280" y="4138304"/>
            <a:ext cx="2639553" cy="17548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2" name="Picture 8" descr="Resultado de imagen para aulas de clase rur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381" y="4422853"/>
            <a:ext cx="2698385" cy="179329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40" name="Picture 16" descr="Resultado de imagen para instalaciones deporti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25" y="2661956"/>
            <a:ext cx="2723954" cy="168723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6"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3618" y="3768286"/>
            <a:ext cx="2756573" cy="183861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4" name="Picture 10" descr="Resultado de imagen para escuela en ruin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5029" y="3082529"/>
            <a:ext cx="2691628" cy="179329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8" name="Picture 1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5038" y="2476923"/>
            <a:ext cx="3200789" cy="179657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Rectángulo 10"/>
          <p:cNvSpPr/>
          <p:nvPr/>
        </p:nvSpPr>
        <p:spPr>
          <a:xfrm>
            <a:off x="685800" y="1227196"/>
            <a:ext cx="6425816" cy="707886"/>
          </a:xfrm>
          <a:prstGeom prst="rect">
            <a:avLst/>
          </a:prstGeom>
        </p:spPr>
        <p:txBody>
          <a:bodyPr wrap="square">
            <a:spAutoFit/>
          </a:bodyPr>
          <a:lstStyle/>
          <a:p>
            <a:r>
              <a:rPr lang="es-MX" sz="4000" dirty="0">
                <a:solidFill>
                  <a:schemeClr val="tx1">
                    <a:lumMod val="65000"/>
                    <a:lumOff val="35000"/>
                  </a:schemeClr>
                </a:solidFill>
                <a:latin typeface="Arial" panose="020B0604020202020204" pitchFamily="34" charset="0"/>
                <a:cs typeface="Arial" panose="020B0604020202020204" pitchFamily="34" charset="0"/>
              </a:rPr>
              <a:t>Actividad 1 </a:t>
            </a:r>
            <a:r>
              <a:rPr lang="es-MX" sz="2800" dirty="0">
                <a:solidFill>
                  <a:schemeClr val="tx1">
                    <a:lumMod val="75000"/>
                    <a:lumOff val="25000"/>
                  </a:schemeClr>
                </a:solidFill>
                <a:latin typeface="Arial" panose="020B0604020202020204" pitchFamily="34" charset="0"/>
                <a:cs typeface="Arial" panose="020B0604020202020204" pitchFamily="34" charset="0"/>
              </a:rPr>
              <a:t>(reflexión)</a:t>
            </a:r>
            <a:endParaRPr lang="es-MX" sz="3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6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25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fade">
                                      <p:cBhvr>
                                        <p:cTn id="22" dur="250"/>
                                        <p:tgtEl>
                                          <p:spTgt spid="10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25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25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5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animEffect transition="in" filter="fade">
                                      <p:cBhvr>
                                        <p:cTn id="47" dur="25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931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Reflexión.</a:t>
            </a:r>
          </a:p>
        </p:txBody>
      </p:sp>
      <p:sp>
        <p:nvSpPr>
          <p:cNvPr id="2" name="CuadroTexto 1"/>
          <p:cNvSpPr txBox="1"/>
          <p:nvPr/>
        </p:nvSpPr>
        <p:spPr>
          <a:xfrm>
            <a:off x="700314" y="2011224"/>
            <a:ext cx="10515600" cy="830997"/>
          </a:xfrm>
          <a:prstGeom prst="rect">
            <a:avLst/>
          </a:prstGeom>
          <a:noFill/>
        </p:spPr>
        <p:txBody>
          <a:bodyPr wrap="square" rtlCol="0">
            <a:spAutoFit/>
          </a:bodyPr>
          <a:lstStyle/>
          <a:p>
            <a:r>
              <a:rPr lang="es-MX" sz="2400" dirty="0">
                <a:solidFill>
                  <a:schemeClr val="tx1">
                    <a:lumMod val="75000"/>
                    <a:lumOff val="25000"/>
                  </a:schemeClr>
                </a:solidFill>
                <a:latin typeface="Arial" panose="020B0604020202020204" pitchFamily="34" charset="0"/>
                <a:cs typeface="Arial" panose="020B0604020202020204" pitchFamily="34" charset="0"/>
              </a:rPr>
              <a:t>El futurible, debe  cumplir con tres características: deseable, posible y probable.</a:t>
            </a:r>
          </a:p>
        </p:txBody>
      </p:sp>
      <p:graphicFrame>
        <p:nvGraphicFramePr>
          <p:cNvPr id="16" name="Tabla 15"/>
          <p:cNvGraphicFramePr>
            <a:graphicFrameLocks noGrp="1"/>
          </p:cNvGraphicFramePr>
          <p:nvPr>
            <p:extLst>
              <p:ext uri="{D42A27DB-BD31-4B8C-83A1-F6EECF244321}">
                <p14:modId xmlns:p14="http://schemas.microsoft.com/office/powerpoint/2010/main" val="2357208629"/>
              </p:ext>
            </p:extLst>
          </p:nvPr>
        </p:nvGraphicFramePr>
        <p:xfrm>
          <a:off x="2637495" y="2968261"/>
          <a:ext cx="6854849" cy="2773243"/>
        </p:xfrm>
        <a:graphic>
          <a:graphicData uri="http://schemas.openxmlformats.org/drawingml/2006/table">
            <a:tbl>
              <a:tblPr firstRow="1" firstCol="1" bandRow="1">
                <a:tableStyleId>{46F890A9-2807-4EBB-B81D-B2AA78EC7F39}</a:tableStyleId>
              </a:tblPr>
              <a:tblGrid>
                <a:gridCol w="2161363">
                  <a:extLst>
                    <a:ext uri="{9D8B030D-6E8A-4147-A177-3AD203B41FA5}">
                      <a16:colId xmlns:a16="http://schemas.microsoft.com/office/drawing/2014/main" val="20000"/>
                    </a:ext>
                  </a:extLst>
                </a:gridCol>
                <a:gridCol w="1626199">
                  <a:extLst>
                    <a:ext uri="{9D8B030D-6E8A-4147-A177-3AD203B41FA5}">
                      <a16:colId xmlns:a16="http://schemas.microsoft.com/office/drawing/2014/main" val="20001"/>
                    </a:ext>
                  </a:extLst>
                </a:gridCol>
                <a:gridCol w="1532809">
                  <a:extLst>
                    <a:ext uri="{9D8B030D-6E8A-4147-A177-3AD203B41FA5}">
                      <a16:colId xmlns:a16="http://schemas.microsoft.com/office/drawing/2014/main" val="20002"/>
                    </a:ext>
                  </a:extLst>
                </a:gridCol>
                <a:gridCol w="1534478">
                  <a:extLst>
                    <a:ext uri="{9D8B030D-6E8A-4147-A177-3AD203B41FA5}">
                      <a16:colId xmlns:a16="http://schemas.microsoft.com/office/drawing/2014/main" val="20003"/>
                    </a:ext>
                  </a:extLst>
                </a:gridCol>
              </a:tblGrid>
              <a:tr h="669124">
                <a:tc>
                  <a:txBody>
                    <a:bodyPr/>
                    <a:lstStyle/>
                    <a:p>
                      <a:pPr algn="ctr">
                        <a:lnSpc>
                          <a:spcPct val="107000"/>
                        </a:lnSpc>
                        <a:spcAft>
                          <a:spcPts val="0"/>
                        </a:spcAft>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Tipos de Futuros</a:t>
                      </a:r>
                      <a:endParaRPr lang="es-MX"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7A33"/>
                    </a:solidFill>
                  </a:tcPr>
                </a:tc>
                <a:tc>
                  <a:txBody>
                    <a:bodyPr/>
                    <a:lstStyle/>
                    <a:p>
                      <a:pPr algn="ctr">
                        <a:lnSpc>
                          <a:spcPct val="107000"/>
                        </a:lnSpc>
                        <a:spcAft>
                          <a:spcPts val="0"/>
                        </a:spcAft>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Deseable </a:t>
                      </a:r>
                      <a:endParaRPr lang="es-MX"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7A33"/>
                    </a:solidFill>
                  </a:tcPr>
                </a:tc>
                <a:tc>
                  <a:txBody>
                    <a:bodyPr/>
                    <a:lstStyle/>
                    <a:p>
                      <a:pPr algn="ctr">
                        <a:lnSpc>
                          <a:spcPct val="107000"/>
                        </a:lnSpc>
                        <a:spcAft>
                          <a:spcPts val="0"/>
                        </a:spcAft>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Posible</a:t>
                      </a:r>
                      <a:endParaRPr lang="es-MX"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7A33"/>
                    </a:solidFill>
                  </a:tcPr>
                </a:tc>
                <a:tc>
                  <a:txBody>
                    <a:bodyPr/>
                    <a:lstStyle/>
                    <a:p>
                      <a:pPr algn="ctr">
                        <a:lnSpc>
                          <a:spcPct val="107000"/>
                        </a:lnSpc>
                        <a:spcAft>
                          <a:spcPts val="0"/>
                        </a:spcAft>
                      </a:pPr>
                      <a:r>
                        <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Probable</a:t>
                      </a:r>
                      <a:endParaRPr lang="es-MX"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7A33"/>
                    </a:solidFill>
                  </a:tcPr>
                </a:tc>
                <a:extLst>
                  <a:ext uri="{0D108BD9-81ED-4DB2-BD59-A6C34878D82A}">
                    <a16:rowId xmlns:a16="http://schemas.microsoft.com/office/drawing/2014/main" val="10000"/>
                  </a:ext>
                </a:extLst>
              </a:tr>
              <a:tr h="483949">
                <a:tc>
                  <a:txBody>
                    <a:bodyPr/>
                    <a:lstStyle/>
                    <a:p>
                      <a:pPr algn="ctr">
                        <a:lnSpc>
                          <a:spcPct val="107000"/>
                        </a:lnSpc>
                        <a:spcAft>
                          <a:spcPts val="0"/>
                        </a:spcAft>
                      </a:pPr>
                      <a:r>
                        <a:rPr lang="es-MX" sz="2000" dirty="0">
                          <a:solidFill>
                            <a:schemeClr val="tx1">
                              <a:lumMod val="85000"/>
                              <a:lumOff val="15000"/>
                            </a:schemeClr>
                          </a:solidFill>
                          <a:effectLst/>
                          <a:latin typeface="Arial" panose="020B0604020202020204" pitchFamily="34" charset="0"/>
                          <a:cs typeface="Arial" panose="020B0604020202020204" pitchFamily="34" charset="0"/>
                        </a:rPr>
                        <a:t>Utópico</a:t>
                      </a:r>
                      <a:endParaRPr lang="es-MX" sz="20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Sí</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No </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No</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01"/>
                  </a:ext>
                </a:extLst>
              </a:tr>
              <a:tr h="321956">
                <a:tc>
                  <a:txBody>
                    <a:bodyPr/>
                    <a:lstStyle/>
                    <a:p>
                      <a:pPr algn="ctr">
                        <a:lnSpc>
                          <a:spcPct val="107000"/>
                        </a:lnSpc>
                        <a:spcAft>
                          <a:spcPts val="0"/>
                        </a:spcAft>
                      </a:pPr>
                      <a:r>
                        <a:rPr lang="es-MX" sz="2000" dirty="0">
                          <a:solidFill>
                            <a:schemeClr val="tx1">
                              <a:lumMod val="85000"/>
                              <a:lumOff val="15000"/>
                            </a:schemeClr>
                          </a:solidFill>
                          <a:effectLst/>
                          <a:latin typeface="Arial" panose="020B0604020202020204" pitchFamily="34" charset="0"/>
                          <a:cs typeface="Arial" panose="020B0604020202020204" pitchFamily="34" charset="0"/>
                        </a:rPr>
                        <a:t> </a:t>
                      </a:r>
                      <a:endParaRPr lang="es-MX" sz="20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 </a:t>
                      </a:r>
                      <a:endParaRPr lang="es-MX" sz="2000" b="1"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 </a:t>
                      </a:r>
                      <a:endParaRPr lang="es-MX" sz="2000" b="1"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 </a:t>
                      </a:r>
                      <a:endParaRPr lang="es-MX" sz="2000" b="1"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83949">
                <a:tc>
                  <a:txBody>
                    <a:bodyPr/>
                    <a:lstStyle/>
                    <a:p>
                      <a:pPr marL="0" algn="ctr" defTabSz="914400" rtl="0" eaLnBrk="1" latinLnBrk="0" hangingPunct="1">
                        <a:lnSpc>
                          <a:spcPct val="107000"/>
                        </a:lnSpc>
                        <a:spcAft>
                          <a:spcPts val="0"/>
                        </a:spcAft>
                      </a:pPr>
                      <a:r>
                        <a:rPr lang="es-MX" sz="2000" kern="1200" spc="600" dirty="0">
                          <a:solidFill>
                            <a:schemeClr val="bg1">
                              <a:lumMod val="95000"/>
                            </a:schemeClr>
                          </a:solidFill>
                          <a:effectLst/>
                          <a:latin typeface="Arial" panose="020B0604020202020204" pitchFamily="34" charset="0"/>
                          <a:cs typeface="Arial" panose="020B0604020202020204" pitchFamily="34" charset="0"/>
                        </a:rPr>
                        <a:t>Futurible</a:t>
                      </a:r>
                      <a:endParaRPr lang="es-MX" sz="2000" b="0" kern="1200" spc="600" dirty="0">
                        <a:solidFill>
                          <a:schemeClr val="bg1">
                            <a:lumMod val="95000"/>
                          </a:schemeClr>
                        </a:solidFill>
                        <a:effectLst/>
                        <a:latin typeface="Arial" panose="020B0604020202020204" pitchFamily="34" charset="0"/>
                        <a:ea typeface="+mn-ea"/>
                        <a:cs typeface="Arial" panose="020B0604020202020204" pitchFamily="34" charset="0"/>
                      </a:endParaRPr>
                    </a:p>
                  </a:txBody>
                  <a:tcPr marL="68580" marR="68580" marT="0" marB="0" anchor="ctr">
                    <a:solidFill>
                      <a:srgbClr val="BA0C2F"/>
                    </a:solidFill>
                  </a:tcPr>
                </a:tc>
                <a:tc>
                  <a:txBody>
                    <a:bodyPr/>
                    <a:lstStyle/>
                    <a:p>
                      <a:pPr marL="0" algn="ctr" defTabSz="914400" rtl="0" eaLnBrk="1" latinLnBrk="0" hangingPunct="1">
                        <a:lnSpc>
                          <a:spcPct val="107000"/>
                        </a:lnSpc>
                        <a:spcAft>
                          <a:spcPts val="0"/>
                        </a:spcAft>
                      </a:pPr>
                      <a:r>
                        <a:rPr lang="es-MX" sz="2000" b="1" kern="1200" spc="600" dirty="0">
                          <a:solidFill>
                            <a:schemeClr val="bg1">
                              <a:lumMod val="95000"/>
                            </a:schemeClr>
                          </a:solidFill>
                          <a:effectLst/>
                          <a:latin typeface="Arial" panose="020B0604020202020204" pitchFamily="34" charset="0"/>
                          <a:cs typeface="Arial" panose="020B0604020202020204" pitchFamily="34" charset="0"/>
                        </a:rPr>
                        <a:t>Sí</a:t>
                      </a:r>
                      <a:endParaRPr lang="es-MX" sz="2000" b="1" kern="1200" spc="600" dirty="0">
                        <a:solidFill>
                          <a:schemeClr val="bg1">
                            <a:lumMod val="95000"/>
                          </a:schemeClr>
                        </a:solidFill>
                        <a:effectLst/>
                        <a:latin typeface="Arial" panose="020B0604020202020204" pitchFamily="34" charset="0"/>
                        <a:ea typeface="+mn-ea"/>
                        <a:cs typeface="Arial" panose="020B0604020202020204" pitchFamily="34" charset="0"/>
                      </a:endParaRPr>
                    </a:p>
                  </a:txBody>
                  <a:tcPr marL="68580" marR="68580" marT="0" marB="0" anchor="ctr">
                    <a:solidFill>
                      <a:srgbClr val="BA0C2F"/>
                    </a:solidFill>
                  </a:tcPr>
                </a:tc>
                <a:tc>
                  <a:txBody>
                    <a:bodyPr/>
                    <a:lstStyle/>
                    <a:p>
                      <a:pPr marL="0" algn="ctr" defTabSz="914400" rtl="0" eaLnBrk="1" latinLnBrk="0" hangingPunct="1">
                        <a:lnSpc>
                          <a:spcPct val="107000"/>
                        </a:lnSpc>
                        <a:spcAft>
                          <a:spcPts val="0"/>
                        </a:spcAft>
                      </a:pPr>
                      <a:r>
                        <a:rPr lang="es-MX" sz="2000" b="1" kern="1200" spc="600" dirty="0">
                          <a:solidFill>
                            <a:schemeClr val="bg1">
                              <a:lumMod val="95000"/>
                            </a:schemeClr>
                          </a:solidFill>
                          <a:effectLst/>
                          <a:latin typeface="Arial" panose="020B0604020202020204" pitchFamily="34" charset="0"/>
                          <a:cs typeface="Arial" panose="020B0604020202020204" pitchFamily="34" charset="0"/>
                        </a:rPr>
                        <a:t>Sí</a:t>
                      </a:r>
                      <a:endParaRPr lang="es-MX" sz="2000" b="1" kern="1200" spc="600" dirty="0">
                        <a:solidFill>
                          <a:schemeClr val="bg1">
                            <a:lumMod val="95000"/>
                          </a:schemeClr>
                        </a:solidFill>
                        <a:effectLst/>
                        <a:latin typeface="Arial" panose="020B0604020202020204" pitchFamily="34" charset="0"/>
                        <a:ea typeface="+mn-ea"/>
                        <a:cs typeface="Arial" panose="020B0604020202020204" pitchFamily="34" charset="0"/>
                      </a:endParaRPr>
                    </a:p>
                  </a:txBody>
                  <a:tcPr marL="68580" marR="68580" marT="0" marB="0" anchor="ctr">
                    <a:solidFill>
                      <a:srgbClr val="BA0C2F"/>
                    </a:solidFill>
                  </a:tcPr>
                </a:tc>
                <a:tc>
                  <a:txBody>
                    <a:bodyPr/>
                    <a:lstStyle/>
                    <a:p>
                      <a:pPr marL="0" algn="ctr" defTabSz="914400" rtl="0" eaLnBrk="1" latinLnBrk="0" hangingPunct="1">
                        <a:lnSpc>
                          <a:spcPct val="107000"/>
                        </a:lnSpc>
                        <a:spcAft>
                          <a:spcPts val="0"/>
                        </a:spcAft>
                      </a:pPr>
                      <a:r>
                        <a:rPr lang="es-MX" sz="2000" b="1" kern="1200" spc="600" dirty="0">
                          <a:solidFill>
                            <a:schemeClr val="bg1">
                              <a:lumMod val="95000"/>
                            </a:schemeClr>
                          </a:solidFill>
                          <a:effectLst/>
                          <a:latin typeface="Arial" panose="020B0604020202020204" pitchFamily="34" charset="0"/>
                          <a:cs typeface="Arial" panose="020B0604020202020204" pitchFamily="34" charset="0"/>
                        </a:rPr>
                        <a:t>Sí</a:t>
                      </a:r>
                      <a:endParaRPr lang="es-MX" sz="2000" b="1" kern="1200" spc="600" dirty="0">
                        <a:solidFill>
                          <a:schemeClr val="bg1">
                            <a:lumMod val="95000"/>
                          </a:schemeClr>
                        </a:solidFill>
                        <a:effectLst/>
                        <a:latin typeface="Arial" panose="020B0604020202020204" pitchFamily="34" charset="0"/>
                        <a:ea typeface="+mn-ea"/>
                        <a:cs typeface="Arial" panose="020B0604020202020204" pitchFamily="34" charset="0"/>
                      </a:endParaRPr>
                    </a:p>
                  </a:txBody>
                  <a:tcPr marL="68580" marR="68580" marT="0" marB="0" anchor="ctr">
                    <a:solidFill>
                      <a:srgbClr val="BA0C2F"/>
                    </a:solidFill>
                  </a:tcPr>
                </a:tc>
                <a:extLst>
                  <a:ext uri="{0D108BD9-81ED-4DB2-BD59-A6C34878D82A}">
                    <a16:rowId xmlns:a16="http://schemas.microsoft.com/office/drawing/2014/main" val="10003"/>
                  </a:ext>
                </a:extLst>
              </a:tr>
              <a:tr h="321956">
                <a:tc>
                  <a:txBody>
                    <a:bodyPr/>
                    <a:lstStyle/>
                    <a:p>
                      <a:pPr algn="ctr">
                        <a:lnSpc>
                          <a:spcPct val="107000"/>
                        </a:lnSpc>
                        <a:spcAft>
                          <a:spcPts val="0"/>
                        </a:spcAft>
                      </a:pPr>
                      <a:r>
                        <a:rPr lang="es-MX" sz="2000" dirty="0">
                          <a:effectLst/>
                          <a:latin typeface="Arial" panose="020B0604020202020204" pitchFamily="34" charset="0"/>
                          <a:cs typeface="Arial" panose="020B0604020202020204" pitchFamily="34" charset="0"/>
                        </a:rPr>
                        <a:t> </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effectLst/>
                          <a:latin typeface="Arial" panose="020B0604020202020204" pitchFamily="34" charset="0"/>
                          <a:cs typeface="Arial" panose="020B0604020202020204" pitchFamily="34" charset="0"/>
                        </a:rPr>
                        <a:t> </a:t>
                      </a:r>
                      <a:endParaRPr lang="es-MX" sz="2000" b="1" spc="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effectLst/>
                          <a:latin typeface="Arial" panose="020B0604020202020204" pitchFamily="34" charset="0"/>
                          <a:cs typeface="Arial" panose="020B0604020202020204" pitchFamily="34" charset="0"/>
                        </a:rPr>
                        <a:t> </a:t>
                      </a:r>
                      <a:endParaRPr lang="es-MX" sz="2000" b="1" spc="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MX" sz="2000" spc="600" dirty="0">
                          <a:effectLst/>
                          <a:latin typeface="Arial" panose="020B0604020202020204" pitchFamily="34" charset="0"/>
                          <a:cs typeface="Arial" panose="020B0604020202020204" pitchFamily="34" charset="0"/>
                        </a:rPr>
                        <a:t> </a:t>
                      </a:r>
                      <a:endParaRPr lang="es-MX" sz="2000" b="1" spc="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83949">
                <a:tc>
                  <a:txBody>
                    <a:bodyPr/>
                    <a:lstStyle/>
                    <a:p>
                      <a:pPr algn="ctr">
                        <a:lnSpc>
                          <a:spcPct val="107000"/>
                        </a:lnSpc>
                        <a:spcAft>
                          <a:spcPts val="0"/>
                        </a:spcAft>
                      </a:pPr>
                      <a:r>
                        <a:rPr lang="es-MX" sz="2000" dirty="0">
                          <a:solidFill>
                            <a:schemeClr val="tx1">
                              <a:lumMod val="85000"/>
                              <a:lumOff val="15000"/>
                            </a:schemeClr>
                          </a:solidFill>
                          <a:effectLst/>
                          <a:latin typeface="Arial" panose="020B0604020202020204" pitchFamily="34" charset="0"/>
                          <a:cs typeface="Arial" panose="020B0604020202020204" pitchFamily="34" charset="0"/>
                        </a:rPr>
                        <a:t>Catastrófico</a:t>
                      </a:r>
                      <a:endParaRPr lang="es-MX" sz="20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No</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Sí</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MX" sz="2000" spc="600" dirty="0">
                          <a:solidFill>
                            <a:schemeClr val="tx1">
                              <a:lumMod val="85000"/>
                              <a:lumOff val="15000"/>
                            </a:schemeClr>
                          </a:solidFill>
                          <a:effectLst/>
                          <a:latin typeface="Arial" panose="020B0604020202020204" pitchFamily="34" charset="0"/>
                          <a:cs typeface="Arial" panose="020B0604020202020204" pitchFamily="34" charset="0"/>
                        </a:rPr>
                        <a:t>Quizá</a:t>
                      </a:r>
                      <a:endParaRPr lang="es-MX" sz="2000" b="0" spc="6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534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1084943" y="1018268"/>
            <a:ext cx="102323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Visión.</a:t>
            </a:r>
          </a:p>
        </p:txBody>
      </p:sp>
      <p:sp>
        <p:nvSpPr>
          <p:cNvPr id="12" name="Rectángulo 11"/>
          <p:cNvSpPr/>
          <p:nvPr/>
        </p:nvSpPr>
        <p:spPr>
          <a:xfrm>
            <a:off x="801687" y="3011136"/>
            <a:ext cx="10515601" cy="1692771"/>
          </a:xfrm>
          <a:prstGeom prst="rect">
            <a:avLst/>
          </a:prstGeom>
        </p:spPr>
        <p:txBody>
          <a:bodyPr wrap="square">
            <a:spAutoFit/>
          </a:bodyPr>
          <a:lstStyle/>
          <a:p>
            <a:pPr algn="ctr"/>
            <a:r>
              <a:rPr lang="es-MX" sz="2600" dirty="0">
                <a:solidFill>
                  <a:schemeClr val="tx1">
                    <a:lumMod val="75000"/>
                    <a:lumOff val="25000"/>
                  </a:schemeClr>
                </a:solidFill>
                <a:latin typeface="Arial" panose="020B0604020202020204" pitchFamily="34" charset="0"/>
                <a:cs typeface="Arial" panose="020B0604020202020204" pitchFamily="34" charset="0"/>
              </a:rPr>
              <a:t>Crear una imagen objetivo hacia donde se pretenden dirigir los esfuerzos.</a:t>
            </a:r>
          </a:p>
          <a:p>
            <a:pPr algn="ctr"/>
            <a:endParaRPr lang="es-MX" sz="2600" dirty="0">
              <a:solidFill>
                <a:schemeClr val="tx1">
                  <a:lumMod val="75000"/>
                  <a:lumOff val="25000"/>
                </a:schemeClr>
              </a:solidFill>
              <a:latin typeface="Arial" panose="020B0604020202020204" pitchFamily="34" charset="0"/>
              <a:cs typeface="Arial" panose="020B0604020202020204" pitchFamily="34" charset="0"/>
            </a:endParaRPr>
          </a:p>
          <a:p>
            <a:pPr algn="ctr"/>
            <a:r>
              <a:rPr lang="es-MX" sz="2600" dirty="0">
                <a:solidFill>
                  <a:schemeClr val="tx1">
                    <a:lumMod val="75000"/>
                    <a:lumOff val="25000"/>
                  </a:schemeClr>
                </a:solidFill>
                <a:latin typeface="Arial" panose="020B0604020202020204" pitchFamily="34" charset="0"/>
                <a:cs typeface="Arial" panose="020B0604020202020204" pitchFamily="34" charset="0"/>
              </a:rPr>
              <a:t>Es el estado futuro </a:t>
            </a:r>
            <a:r>
              <a:rPr lang="es-MX" sz="2600" b="1" dirty="0">
                <a:solidFill>
                  <a:schemeClr val="tx1">
                    <a:lumMod val="75000"/>
                    <a:lumOff val="25000"/>
                  </a:schemeClr>
                </a:solidFill>
                <a:latin typeface="Arial" panose="020B0604020202020204" pitchFamily="34" charset="0"/>
                <a:cs typeface="Arial" panose="020B0604020202020204" pitchFamily="34" charset="0"/>
              </a:rPr>
              <a:t>colectivamente</a:t>
            </a:r>
            <a:r>
              <a:rPr lang="es-MX" sz="2600" dirty="0">
                <a:solidFill>
                  <a:schemeClr val="tx1">
                    <a:lumMod val="75000"/>
                    <a:lumOff val="25000"/>
                  </a:schemeClr>
                </a:solidFill>
                <a:latin typeface="Arial" panose="020B0604020202020204" pitchFamily="34" charset="0"/>
                <a:cs typeface="Arial" panose="020B0604020202020204" pitchFamily="34" charset="0"/>
              </a:rPr>
              <a:t> deseado.</a:t>
            </a:r>
          </a:p>
        </p:txBody>
      </p:sp>
    </p:spTree>
    <p:extLst>
      <p:ext uri="{BB962C8B-B14F-4D97-AF65-F5344CB8AC3E}">
        <p14:creationId xmlns:p14="http://schemas.microsoft.com/office/powerpoint/2010/main" val="41472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1487488" y="9068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Etapas de la Metodología Prospectiva.</a:t>
            </a:r>
          </a:p>
        </p:txBody>
      </p:sp>
      <p:grpSp>
        <p:nvGrpSpPr>
          <p:cNvPr id="2" name="Grupo 1"/>
          <p:cNvGrpSpPr/>
          <p:nvPr/>
        </p:nvGrpSpPr>
        <p:grpSpPr>
          <a:xfrm>
            <a:off x="2853351" y="2057373"/>
            <a:ext cx="6563638" cy="4226882"/>
            <a:chOff x="5830532" y="2166430"/>
            <a:chExt cx="6192688" cy="4534597"/>
          </a:xfrm>
        </p:grpSpPr>
        <p:grpSp>
          <p:nvGrpSpPr>
            <p:cNvPr id="11" name="Grupo 10"/>
            <p:cNvGrpSpPr/>
            <p:nvPr/>
          </p:nvGrpSpPr>
          <p:grpSpPr>
            <a:xfrm>
              <a:off x="7870760" y="2166430"/>
              <a:ext cx="2064229" cy="1709146"/>
              <a:chOff x="2208245" y="-272212"/>
              <a:chExt cx="2208245" cy="1828395"/>
            </a:xfrm>
            <a:scene3d>
              <a:camera prst="orthographicFront"/>
              <a:lightRig rig="threePt" dir="t">
                <a:rot lat="0" lon="0" rev="7500000"/>
              </a:lightRig>
            </a:scene3d>
          </p:grpSpPr>
          <p:sp>
            <p:nvSpPr>
              <p:cNvPr id="13" name="Trapecio 12"/>
              <p:cNvSpPr/>
              <p:nvPr/>
            </p:nvSpPr>
            <p:spPr>
              <a:xfrm>
                <a:off x="2208245" y="-272212"/>
                <a:ext cx="2208245" cy="1684518"/>
              </a:xfrm>
              <a:prstGeom prst="trapezoid">
                <a:avLst>
                  <a:gd name="adj" fmla="val 77391"/>
                </a:avLst>
              </a:prstGeom>
              <a:solidFill>
                <a:srgbClr val="007A33"/>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sp>
          <p:sp>
            <p:nvSpPr>
              <p:cNvPr id="14" name="Trapecio 4"/>
              <p:cNvSpPr/>
              <p:nvPr/>
            </p:nvSpPr>
            <p:spPr>
              <a:xfrm>
                <a:off x="2208245" y="129509"/>
                <a:ext cx="2208245" cy="14266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612000" rIns="54610" bIns="0" numCol="1" spcCol="1270" anchor="ctr" anchorCtr="0">
                <a:noAutofit/>
              </a:bodyPr>
              <a:lstStyle/>
              <a:p>
                <a:pPr algn="ctr" defTabSz="1911350">
                  <a:lnSpc>
                    <a:spcPct val="90000"/>
                  </a:lnSpc>
                  <a:spcBef>
                    <a:spcPct val="0"/>
                  </a:spcBef>
                  <a:spcAft>
                    <a:spcPct val="35000"/>
                  </a:spcAft>
                </a:pPr>
                <a:r>
                  <a:rPr lang="es-MX" sz="3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Construir</a:t>
                </a:r>
              </a:p>
            </p:txBody>
          </p:sp>
        </p:grpSp>
        <p:grpSp>
          <p:nvGrpSpPr>
            <p:cNvPr id="15" name="Grupo 14"/>
            <p:cNvGrpSpPr/>
            <p:nvPr/>
          </p:nvGrpSpPr>
          <p:grpSpPr>
            <a:xfrm>
              <a:off x="6838644" y="3751554"/>
              <a:ext cx="4128458" cy="1562066"/>
              <a:chOff x="1104122" y="1426674"/>
              <a:chExt cx="4416490" cy="1671056"/>
            </a:xfrm>
            <a:scene3d>
              <a:camera prst="orthographicFront"/>
              <a:lightRig rig="threePt" dir="t">
                <a:rot lat="0" lon="0" rev="7500000"/>
              </a:lightRig>
            </a:scene3d>
          </p:grpSpPr>
          <p:sp>
            <p:nvSpPr>
              <p:cNvPr id="16" name="Trapecio 15"/>
              <p:cNvSpPr/>
              <p:nvPr/>
            </p:nvSpPr>
            <p:spPr>
              <a:xfrm>
                <a:off x="1104122" y="1426674"/>
                <a:ext cx="4416490" cy="1426674"/>
              </a:xfrm>
              <a:prstGeom prst="trapezoid">
                <a:avLst>
                  <a:gd name="adj" fmla="val 77391"/>
                </a:avLst>
              </a:prstGeom>
              <a:solidFill>
                <a:schemeClr val="accent6">
                  <a:lumMod val="60000"/>
                  <a:lumOff val="40000"/>
                </a:schemeClr>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sp>
          <p:sp>
            <p:nvSpPr>
              <p:cNvPr id="17" name="Trapecio 6"/>
              <p:cNvSpPr/>
              <p:nvPr/>
            </p:nvSpPr>
            <p:spPr>
              <a:xfrm>
                <a:off x="1877008" y="1671057"/>
                <a:ext cx="2870718" cy="14266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algn="ctr" defTabSz="1911350">
                  <a:lnSpc>
                    <a:spcPct val="90000"/>
                  </a:lnSpc>
                  <a:spcBef>
                    <a:spcPct val="0"/>
                  </a:spcBef>
                  <a:spcAft>
                    <a:spcPct val="35000"/>
                  </a:spcAft>
                </a:pPr>
                <a:r>
                  <a:rPr lang="es-MX" sz="36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Diseñar</a:t>
                </a:r>
              </a:p>
            </p:txBody>
          </p:sp>
        </p:grpSp>
        <p:grpSp>
          <p:nvGrpSpPr>
            <p:cNvPr id="18" name="Grupo 17"/>
            <p:cNvGrpSpPr/>
            <p:nvPr/>
          </p:nvGrpSpPr>
          <p:grpSpPr>
            <a:xfrm>
              <a:off x="5830532" y="5098650"/>
              <a:ext cx="6192688" cy="1602377"/>
              <a:chOff x="0" y="2853349"/>
              <a:chExt cx="6624736" cy="1714181"/>
            </a:xfrm>
            <a:scene3d>
              <a:camera prst="orthographicFront"/>
              <a:lightRig rig="threePt" dir="t">
                <a:rot lat="0" lon="0" rev="7500000"/>
              </a:lightRig>
            </a:scene3d>
          </p:grpSpPr>
          <p:sp>
            <p:nvSpPr>
              <p:cNvPr id="19" name="Trapecio 18"/>
              <p:cNvSpPr/>
              <p:nvPr/>
            </p:nvSpPr>
            <p:spPr>
              <a:xfrm>
                <a:off x="0" y="2853349"/>
                <a:ext cx="6624736" cy="1426674"/>
              </a:xfrm>
              <a:prstGeom prst="trapezoid">
                <a:avLst>
                  <a:gd name="adj" fmla="val 77391"/>
                </a:avLst>
              </a:prstGeom>
              <a:solidFill>
                <a:schemeClr val="accent6">
                  <a:lumMod val="40000"/>
                  <a:lumOff val="60000"/>
                </a:schemeClr>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sp>
          <p:sp>
            <p:nvSpPr>
              <p:cNvPr id="20" name="Trapecio 8"/>
              <p:cNvSpPr/>
              <p:nvPr/>
            </p:nvSpPr>
            <p:spPr>
              <a:xfrm>
                <a:off x="1159328" y="3140859"/>
                <a:ext cx="4306079" cy="1426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algn="ctr" defTabSz="1911350">
                  <a:lnSpc>
                    <a:spcPct val="90000"/>
                  </a:lnSpc>
                  <a:spcBef>
                    <a:spcPct val="0"/>
                  </a:spcBef>
                  <a:spcAft>
                    <a:spcPct val="35000"/>
                  </a:spcAft>
                </a:pPr>
                <a:r>
                  <a:rPr lang="es-MX" sz="36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a:t>
                </a:r>
              </a:p>
            </p:txBody>
          </p:sp>
        </p:grpSp>
      </p:grpSp>
    </p:spTree>
    <p:extLst>
      <p:ext uri="{BB962C8B-B14F-4D97-AF65-F5344CB8AC3E}">
        <p14:creationId xmlns:p14="http://schemas.microsoft.com/office/powerpoint/2010/main" val="37921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5595" y="1286228"/>
            <a:ext cx="6979139" cy="584775"/>
          </a:xfrm>
          <a:prstGeom prst="rect">
            <a:avLst/>
          </a:prstGeom>
        </p:spPr>
        <p:txBody>
          <a:bodyPr wrap="square">
            <a:spAutoFit/>
          </a:bodyPr>
          <a:lstStyle/>
          <a:p>
            <a:pPr>
              <a:spcAft>
                <a:spcPts val="0"/>
              </a:spcAft>
            </a:pPr>
            <a:r>
              <a:rPr lang="es-ES" sz="3200" dirty="0">
                <a:solidFill>
                  <a:schemeClr val="tx1">
                    <a:lumMod val="75000"/>
                    <a:lumOff val="25000"/>
                  </a:schemeClr>
                </a:solidFill>
                <a:latin typeface="Arial" panose="020B0604020202020204" pitchFamily="34" charset="0"/>
                <a:cs typeface="Arial" panose="020B0604020202020204" pitchFamily="34" charset="0"/>
              </a:rPr>
              <a:t>¿Qué son las reglas de operación?</a:t>
            </a:r>
            <a:endParaRPr lang="es-MX" sz="32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632956006"/>
              </p:ext>
            </p:extLst>
          </p:nvPr>
        </p:nvGraphicFramePr>
        <p:xfrm>
          <a:off x="675595" y="1561516"/>
          <a:ext cx="9216693" cy="4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redondeado 9"/>
          <p:cNvSpPr/>
          <p:nvPr/>
        </p:nvSpPr>
        <p:spPr>
          <a:xfrm>
            <a:off x="9301731" y="1578615"/>
            <a:ext cx="2019773" cy="1868883"/>
          </a:xfrm>
          <a:prstGeom prst="roundRect">
            <a:avLst/>
          </a:prstGeom>
          <a:solidFill>
            <a:srgbClr val="BA0C2F"/>
          </a:solidFill>
          <a:ln w="6350">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n>
                  <a:solidFill>
                    <a:schemeClr val="bg1"/>
                  </a:solidFill>
                </a:ln>
                <a:solidFill>
                  <a:schemeClr val="bg1"/>
                </a:solidFill>
                <a:latin typeface="Arial" panose="020B0604020202020204" pitchFamily="34" charset="0"/>
                <a:cs typeface="Arial" panose="020B0604020202020204" pitchFamily="34" charset="0"/>
              </a:rPr>
              <a:t>Diario Oficial de la Federación</a:t>
            </a:r>
          </a:p>
        </p:txBody>
      </p:sp>
      <p:pic>
        <p:nvPicPr>
          <p:cNvPr id="11" name="Imagen 10"/>
          <p:cNvPicPr/>
          <p:nvPr/>
        </p:nvPicPr>
        <p:blipFill rotWithShape="1">
          <a:blip r:embed="rId8"/>
          <a:srcRect l="33096" t="10259" r="30754" b="62583"/>
          <a:stretch/>
        </p:blipFill>
        <p:spPr bwMode="auto">
          <a:xfrm>
            <a:off x="9002647" y="3750921"/>
            <a:ext cx="2617939" cy="16301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22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Nuestro escenario futurible.</a:t>
            </a:r>
          </a:p>
        </p:txBody>
      </p:sp>
      <p:sp>
        <p:nvSpPr>
          <p:cNvPr id="22" name="CuadroTexto 21"/>
          <p:cNvSpPr txBox="1"/>
          <p:nvPr/>
        </p:nvSpPr>
        <p:spPr>
          <a:xfrm>
            <a:off x="9489704" y="5370037"/>
            <a:ext cx="2475358" cy="461665"/>
          </a:xfrm>
          <a:prstGeom prst="rect">
            <a:avLst/>
          </a:prstGeom>
          <a:solidFill>
            <a:srgbClr val="BA0C2F"/>
          </a:solidFill>
          <a:ln>
            <a:noFill/>
          </a:ln>
          <a:scene3d>
            <a:camera prst="orthographicFront"/>
            <a:lightRig rig="threePt" dir="t"/>
          </a:scene3d>
          <a:sp3d prstMaterial="plastic">
            <a:bevelT w="127000" h="25400"/>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wrap="none" rtlCol="0">
            <a:spAutoFit/>
          </a:bodyPr>
          <a:lstStyle/>
          <a:p>
            <a:pPr algn="ct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Autoevaluación</a:t>
            </a:r>
          </a:p>
        </p:txBody>
      </p:sp>
      <p:grpSp>
        <p:nvGrpSpPr>
          <p:cNvPr id="31" name="Grupo 30"/>
          <p:cNvGrpSpPr/>
          <p:nvPr/>
        </p:nvGrpSpPr>
        <p:grpSpPr>
          <a:xfrm>
            <a:off x="2502866" y="1916482"/>
            <a:ext cx="7177409" cy="4680923"/>
            <a:chOff x="5830532" y="2166430"/>
            <a:chExt cx="6192688" cy="4534597"/>
          </a:xfrm>
        </p:grpSpPr>
        <p:sp>
          <p:nvSpPr>
            <p:cNvPr id="39" name="Trapecio 38"/>
            <p:cNvSpPr/>
            <p:nvPr/>
          </p:nvSpPr>
          <p:spPr>
            <a:xfrm>
              <a:off x="7870760" y="2166430"/>
              <a:ext cx="2064229" cy="1574653"/>
            </a:xfrm>
            <a:prstGeom prst="trapezoid">
              <a:avLst>
                <a:gd name="adj" fmla="val 77391"/>
              </a:avLst>
            </a:prstGeom>
            <a:solidFill>
              <a:srgbClr val="007A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sp>
        <p:sp>
          <p:nvSpPr>
            <p:cNvPr id="37" name="Trapecio 36"/>
            <p:cNvSpPr/>
            <p:nvPr/>
          </p:nvSpPr>
          <p:spPr>
            <a:xfrm>
              <a:off x="6838644" y="3751554"/>
              <a:ext cx="4128458" cy="1333623"/>
            </a:xfrm>
            <a:prstGeom prst="trapezoid">
              <a:avLst>
                <a:gd name="adj" fmla="val 77391"/>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sp>
        <p:grpSp>
          <p:nvGrpSpPr>
            <p:cNvPr id="34" name="Grupo 33"/>
            <p:cNvGrpSpPr/>
            <p:nvPr/>
          </p:nvGrpSpPr>
          <p:grpSpPr>
            <a:xfrm>
              <a:off x="5830532" y="5098650"/>
              <a:ext cx="6192688" cy="1602377"/>
              <a:chOff x="0" y="2853349"/>
              <a:chExt cx="6624736" cy="1714181"/>
            </a:xfrm>
            <a:scene3d>
              <a:camera prst="orthographicFront"/>
              <a:lightRig rig="threePt" dir="t">
                <a:rot lat="0" lon="0" rev="7500000"/>
              </a:lightRig>
            </a:scene3d>
          </p:grpSpPr>
          <p:sp>
            <p:nvSpPr>
              <p:cNvPr id="35" name="Trapecio 34"/>
              <p:cNvSpPr/>
              <p:nvPr/>
            </p:nvSpPr>
            <p:spPr>
              <a:xfrm>
                <a:off x="0" y="2853349"/>
                <a:ext cx="6624736" cy="1426674"/>
              </a:xfrm>
              <a:prstGeom prst="trapezoid">
                <a:avLst>
                  <a:gd name="adj" fmla="val 77391"/>
                </a:avLst>
              </a:prstGeom>
              <a:solidFill>
                <a:schemeClr val="accent6">
                  <a:lumMod val="40000"/>
                  <a:lumOff val="60000"/>
                </a:schemeClr>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sp>
          <p:sp>
            <p:nvSpPr>
              <p:cNvPr id="36" name="Trapecio 8"/>
              <p:cNvSpPr/>
              <p:nvPr/>
            </p:nvSpPr>
            <p:spPr>
              <a:xfrm>
                <a:off x="1159328" y="3140859"/>
                <a:ext cx="4306079" cy="1426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algn="ctr" defTabSz="1911350">
                  <a:lnSpc>
                    <a:spcPct val="90000"/>
                  </a:lnSpc>
                  <a:spcBef>
                    <a:spcPct val="0"/>
                  </a:spcBef>
                  <a:spcAft>
                    <a:spcPct val="35000"/>
                  </a:spcAft>
                </a:pPr>
                <a:r>
                  <a:rPr lang="es-MX" sz="36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Conocer</a:t>
                </a:r>
              </a:p>
            </p:txBody>
          </p:sp>
        </p:grpSp>
      </p:grpSp>
    </p:spTree>
    <p:extLst>
      <p:ext uri="{BB962C8B-B14F-4D97-AF65-F5344CB8AC3E}">
        <p14:creationId xmlns:p14="http://schemas.microsoft.com/office/powerpoint/2010/main" val="21505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Nuestro escenario futurible.</a:t>
            </a:r>
          </a:p>
        </p:txBody>
      </p:sp>
      <p:grpSp>
        <p:nvGrpSpPr>
          <p:cNvPr id="31" name="Grupo 30"/>
          <p:cNvGrpSpPr/>
          <p:nvPr/>
        </p:nvGrpSpPr>
        <p:grpSpPr>
          <a:xfrm>
            <a:off x="2490181" y="1916482"/>
            <a:ext cx="7177409" cy="4403496"/>
            <a:chOff x="5830532" y="2166430"/>
            <a:chExt cx="6192688" cy="4265842"/>
          </a:xfrm>
        </p:grpSpPr>
        <p:sp>
          <p:nvSpPr>
            <p:cNvPr id="39" name="Trapecio 38"/>
            <p:cNvSpPr/>
            <p:nvPr/>
          </p:nvSpPr>
          <p:spPr>
            <a:xfrm>
              <a:off x="7870760" y="2166430"/>
              <a:ext cx="2064229" cy="1574653"/>
            </a:xfrm>
            <a:prstGeom prst="trapezoid">
              <a:avLst>
                <a:gd name="adj" fmla="val 77391"/>
              </a:avLst>
            </a:prstGeom>
            <a:solidFill>
              <a:srgbClr val="007A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sp>
        <p:grpSp>
          <p:nvGrpSpPr>
            <p:cNvPr id="33" name="Grupo 32"/>
            <p:cNvGrpSpPr/>
            <p:nvPr/>
          </p:nvGrpSpPr>
          <p:grpSpPr>
            <a:xfrm>
              <a:off x="6838644" y="3751554"/>
              <a:ext cx="4128458" cy="1562066"/>
              <a:chOff x="1104122" y="1426674"/>
              <a:chExt cx="4416490" cy="1671056"/>
            </a:xfrm>
            <a:scene3d>
              <a:camera prst="orthographicFront"/>
              <a:lightRig rig="threePt" dir="t">
                <a:rot lat="0" lon="0" rev="7500000"/>
              </a:lightRig>
            </a:scene3d>
          </p:grpSpPr>
          <p:sp>
            <p:nvSpPr>
              <p:cNvPr id="37" name="Trapecio 36"/>
              <p:cNvSpPr/>
              <p:nvPr/>
            </p:nvSpPr>
            <p:spPr>
              <a:xfrm>
                <a:off x="1104122" y="1426674"/>
                <a:ext cx="4416490" cy="1426674"/>
              </a:xfrm>
              <a:prstGeom prst="trapezoid">
                <a:avLst>
                  <a:gd name="adj" fmla="val 77391"/>
                </a:avLst>
              </a:prstGeom>
              <a:solidFill>
                <a:schemeClr val="accent6">
                  <a:lumMod val="60000"/>
                  <a:lumOff val="40000"/>
                </a:schemeClr>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sp>
          <p:sp>
            <p:nvSpPr>
              <p:cNvPr id="38" name="Trapecio 6"/>
              <p:cNvSpPr/>
              <p:nvPr/>
            </p:nvSpPr>
            <p:spPr>
              <a:xfrm>
                <a:off x="1877008" y="1671057"/>
                <a:ext cx="2870718" cy="14266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algn="ctr" defTabSz="1911350">
                  <a:lnSpc>
                    <a:spcPct val="90000"/>
                  </a:lnSpc>
                  <a:spcBef>
                    <a:spcPct val="0"/>
                  </a:spcBef>
                  <a:spcAft>
                    <a:spcPct val="35000"/>
                  </a:spcAft>
                </a:pPr>
                <a:r>
                  <a:rPr lang="es-MX" sz="36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Diseñar</a:t>
                </a:r>
              </a:p>
            </p:txBody>
          </p:sp>
        </p:grpSp>
        <p:sp>
          <p:nvSpPr>
            <p:cNvPr id="35" name="Trapecio 34"/>
            <p:cNvSpPr/>
            <p:nvPr/>
          </p:nvSpPr>
          <p:spPr>
            <a:xfrm>
              <a:off x="5830532" y="5098650"/>
              <a:ext cx="6192688" cy="1333622"/>
            </a:xfrm>
            <a:prstGeom prst="trapezoid">
              <a:avLst>
                <a:gd name="adj" fmla="val 77391"/>
              </a:avLst>
            </a:pr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sp>
      </p:grpSp>
      <p:sp>
        <p:nvSpPr>
          <p:cNvPr id="42" name="CuadroTexto 41"/>
          <p:cNvSpPr txBox="1"/>
          <p:nvPr/>
        </p:nvSpPr>
        <p:spPr>
          <a:xfrm>
            <a:off x="8530308" y="3979475"/>
            <a:ext cx="3012857" cy="461665"/>
          </a:xfrm>
          <a:prstGeom prst="rect">
            <a:avLst/>
          </a:prstGeom>
          <a:solidFill>
            <a:srgbClr val="BA0C2F"/>
          </a:solidFill>
          <a:ln>
            <a:noFill/>
          </a:ln>
          <a:scene3d>
            <a:camera prst="orthographicFront"/>
            <a:lightRig rig="threePt" dir="t"/>
          </a:scene3d>
          <a:sp3d prstMaterial="plastic">
            <a:bevelT w="127000" h="25400"/>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wrap="square" rtlCol="0">
            <a:spAutoFit/>
          </a:bodyPr>
          <a:lstStyle/>
          <a:p>
            <a:pPr algn="ct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Planeación</a:t>
            </a:r>
          </a:p>
        </p:txBody>
      </p:sp>
    </p:spTree>
    <p:extLst>
      <p:ext uri="{BB962C8B-B14F-4D97-AF65-F5344CB8AC3E}">
        <p14:creationId xmlns:p14="http://schemas.microsoft.com/office/powerpoint/2010/main" val="570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Nuestro escenario futurible.</a:t>
            </a:r>
          </a:p>
        </p:txBody>
      </p:sp>
      <p:grpSp>
        <p:nvGrpSpPr>
          <p:cNvPr id="31" name="Grupo 30"/>
          <p:cNvGrpSpPr/>
          <p:nvPr/>
        </p:nvGrpSpPr>
        <p:grpSpPr>
          <a:xfrm>
            <a:off x="2490181" y="1916482"/>
            <a:ext cx="7177409" cy="4403496"/>
            <a:chOff x="5830532" y="2166430"/>
            <a:chExt cx="6192688" cy="4265842"/>
          </a:xfrm>
        </p:grpSpPr>
        <p:grpSp>
          <p:nvGrpSpPr>
            <p:cNvPr id="32" name="Grupo 31"/>
            <p:cNvGrpSpPr/>
            <p:nvPr/>
          </p:nvGrpSpPr>
          <p:grpSpPr>
            <a:xfrm>
              <a:off x="7870760" y="2166430"/>
              <a:ext cx="2064229" cy="1709146"/>
              <a:chOff x="2208245" y="-272212"/>
              <a:chExt cx="2208245" cy="1828395"/>
            </a:xfrm>
            <a:scene3d>
              <a:camera prst="orthographicFront"/>
              <a:lightRig rig="threePt" dir="t">
                <a:rot lat="0" lon="0" rev="7500000"/>
              </a:lightRig>
            </a:scene3d>
          </p:grpSpPr>
          <p:sp>
            <p:nvSpPr>
              <p:cNvPr id="39" name="Trapecio 38"/>
              <p:cNvSpPr/>
              <p:nvPr/>
            </p:nvSpPr>
            <p:spPr>
              <a:xfrm>
                <a:off x="2208245" y="-272212"/>
                <a:ext cx="2208245" cy="1684518"/>
              </a:xfrm>
              <a:prstGeom prst="trapezoid">
                <a:avLst>
                  <a:gd name="adj" fmla="val 77391"/>
                </a:avLst>
              </a:prstGeom>
              <a:solidFill>
                <a:srgbClr val="007A33"/>
              </a:solidFill>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sp>
          <p:sp>
            <p:nvSpPr>
              <p:cNvPr id="40" name="Trapecio 4"/>
              <p:cNvSpPr/>
              <p:nvPr/>
            </p:nvSpPr>
            <p:spPr>
              <a:xfrm>
                <a:off x="2208245" y="129509"/>
                <a:ext cx="2208245" cy="14266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612000" rIns="54610" bIns="0" numCol="1" spcCol="1270" anchor="ctr" anchorCtr="0">
                <a:noAutofit/>
              </a:bodyPr>
              <a:lstStyle/>
              <a:p>
                <a:pPr algn="ctr" defTabSz="1911350">
                  <a:lnSpc>
                    <a:spcPct val="90000"/>
                  </a:lnSpc>
                  <a:spcBef>
                    <a:spcPct val="0"/>
                  </a:spcBef>
                  <a:spcAft>
                    <a:spcPct val="35000"/>
                  </a:spcAft>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Construir</a:t>
                </a:r>
              </a:p>
            </p:txBody>
          </p:sp>
        </p:grpSp>
        <p:sp>
          <p:nvSpPr>
            <p:cNvPr id="37" name="Trapecio 36"/>
            <p:cNvSpPr/>
            <p:nvPr/>
          </p:nvSpPr>
          <p:spPr>
            <a:xfrm>
              <a:off x="6838644" y="3751554"/>
              <a:ext cx="4128458" cy="1333623"/>
            </a:xfrm>
            <a:prstGeom prst="trapezoid">
              <a:avLst>
                <a:gd name="adj" fmla="val 77391"/>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sp>
        <p:sp>
          <p:nvSpPr>
            <p:cNvPr id="35" name="Trapecio 34"/>
            <p:cNvSpPr/>
            <p:nvPr/>
          </p:nvSpPr>
          <p:spPr>
            <a:xfrm>
              <a:off x="5830532" y="5098650"/>
              <a:ext cx="6192688" cy="1333622"/>
            </a:xfrm>
            <a:prstGeom prst="trapezoid">
              <a:avLst>
                <a:gd name="adj" fmla="val 77391"/>
              </a:avLst>
            </a:pr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sp>
      </p:grpSp>
      <p:sp>
        <p:nvSpPr>
          <p:cNvPr id="43" name="CuadroTexto 42"/>
          <p:cNvSpPr txBox="1"/>
          <p:nvPr/>
        </p:nvSpPr>
        <p:spPr>
          <a:xfrm>
            <a:off x="7316895" y="2333382"/>
            <a:ext cx="4180364" cy="461665"/>
          </a:xfrm>
          <a:prstGeom prst="rect">
            <a:avLst/>
          </a:prstGeom>
          <a:solidFill>
            <a:srgbClr val="BA0C2F"/>
          </a:solidFill>
          <a:ln>
            <a:noFill/>
          </a:ln>
          <a:scene3d>
            <a:camera prst="orthographicFront"/>
            <a:lightRig rig="threePt" dir="t"/>
          </a:scene3d>
          <a:sp3d prstMaterial="plastic">
            <a:bevelT w="127000" h="25400"/>
          </a:sp3d>
        </p:spPr>
        <p:style>
          <a:lnRef idx="0">
            <a:schemeClr val="lt1">
              <a:hueOff val="0"/>
              <a:satOff val="0"/>
              <a:lumOff val="0"/>
              <a:alphaOff val="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wrap="square" rtlCol="0">
            <a:spAutoFit/>
          </a:bodyPr>
          <a:lstStyle/>
          <a:p>
            <a:pPr algn="ct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Realizar proyecto integral</a:t>
            </a:r>
          </a:p>
        </p:txBody>
      </p:sp>
    </p:spTree>
    <p:extLst>
      <p:ext uri="{BB962C8B-B14F-4D97-AF65-F5344CB8AC3E}">
        <p14:creationId xmlns:p14="http://schemas.microsoft.com/office/powerpoint/2010/main" val="279268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5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Prospectiva.</a:t>
            </a:r>
          </a:p>
        </p:txBody>
      </p:sp>
      <p:sp>
        <p:nvSpPr>
          <p:cNvPr id="15" name="Elipse 14"/>
          <p:cNvSpPr/>
          <p:nvPr/>
        </p:nvSpPr>
        <p:spPr>
          <a:xfrm>
            <a:off x="9649598" y="2632803"/>
            <a:ext cx="2160000" cy="2160000"/>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MX" b="1" dirty="0">
                <a:latin typeface="Arial" panose="020B0604020202020204" pitchFamily="34" charset="0"/>
                <a:cs typeface="Arial" panose="020B0604020202020204" pitchFamily="34" charset="0"/>
              </a:rPr>
              <a:t>Ofrece políticas y acciones alternativas</a:t>
            </a:r>
          </a:p>
        </p:txBody>
      </p:sp>
      <p:sp>
        <p:nvSpPr>
          <p:cNvPr id="16" name="Elipse 15"/>
          <p:cNvSpPr/>
          <p:nvPr/>
        </p:nvSpPr>
        <p:spPr>
          <a:xfrm>
            <a:off x="4905654" y="2598570"/>
            <a:ext cx="2160000" cy="2160000"/>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lvl="1" algn="ctr"/>
            <a:r>
              <a:rPr lang="es-MX" b="1" dirty="0">
                <a:latin typeface="Arial" panose="020B0604020202020204" pitchFamily="34" charset="0"/>
                <a:cs typeface="Arial" panose="020B0604020202020204" pitchFamily="34" charset="0"/>
              </a:rPr>
              <a:t>Hace explícitos los escenarios</a:t>
            </a:r>
          </a:p>
        </p:txBody>
      </p:sp>
      <p:sp>
        <p:nvSpPr>
          <p:cNvPr id="17" name="Elipse 16"/>
          <p:cNvSpPr/>
          <p:nvPr/>
        </p:nvSpPr>
        <p:spPr>
          <a:xfrm>
            <a:off x="261743" y="2598570"/>
            <a:ext cx="2160000" cy="2160000"/>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MX" b="1" dirty="0">
                <a:latin typeface="Arial" panose="020B0604020202020204" pitchFamily="34" charset="0"/>
                <a:cs typeface="Arial" panose="020B0604020202020204" pitchFamily="34" charset="0"/>
              </a:rPr>
              <a:t>Toma de decisiones</a:t>
            </a:r>
          </a:p>
        </p:txBody>
      </p:sp>
      <p:sp>
        <p:nvSpPr>
          <p:cNvPr id="18" name="Elipse 17"/>
          <p:cNvSpPr/>
          <p:nvPr/>
        </p:nvSpPr>
        <p:spPr>
          <a:xfrm>
            <a:off x="2533682" y="2632803"/>
            <a:ext cx="2160000" cy="2160000"/>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MX" b="1" dirty="0">
                <a:latin typeface="Arial" panose="020B0604020202020204" pitchFamily="34" charset="0"/>
                <a:cs typeface="Arial" panose="020B0604020202020204" pitchFamily="34" charset="0"/>
              </a:rPr>
              <a:t>Impulsa el diseño del futuro</a:t>
            </a:r>
          </a:p>
        </p:txBody>
      </p:sp>
      <p:sp>
        <p:nvSpPr>
          <p:cNvPr id="19" name="Elipse 18"/>
          <p:cNvSpPr/>
          <p:nvPr/>
        </p:nvSpPr>
        <p:spPr>
          <a:xfrm>
            <a:off x="7265720" y="2598570"/>
            <a:ext cx="2160000" cy="2160000"/>
          </a:xfrm>
          <a:prstGeom prst="ellipse">
            <a:avLst/>
          </a:prstGeom>
          <a:solidFill>
            <a:srgbClr val="BA0C2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lIns="0" tIns="72000" rIns="0" rtlCol="0" anchor="ctr"/>
          <a:lstStyle/>
          <a:p>
            <a:pPr marL="0" lvl="1" algn="ctr"/>
            <a:r>
              <a:rPr lang="es-MX" b="1" dirty="0">
                <a:latin typeface="Arial" panose="020B0604020202020204" pitchFamily="34" charset="0"/>
                <a:cs typeface="Arial" panose="020B0604020202020204" pitchFamily="34" charset="0"/>
              </a:rPr>
              <a:t>Identifica peligros y </a:t>
            </a:r>
            <a:r>
              <a:rPr lang="es-MX" sz="1700" b="1" dirty="0">
                <a:latin typeface="Arial" panose="020B0604020202020204" pitchFamily="34" charset="0"/>
                <a:cs typeface="Arial" panose="020B0604020202020204" pitchFamily="34" charset="0"/>
              </a:rPr>
              <a:t>oportunidades</a:t>
            </a:r>
          </a:p>
        </p:txBody>
      </p:sp>
    </p:spTree>
    <p:extLst>
      <p:ext uri="{BB962C8B-B14F-4D97-AF65-F5344CB8AC3E}">
        <p14:creationId xmlns:p14="http://schemas.microsoft.com/office/powerpoint/2010/main" val="36813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animBg="1"/>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chemeClr val="tx1">
                    <a:lumMod val="75000"/>
                    <a:lumOff val="25000"/>
                  </a:schemeClr>
                </a:solidFill>
                <a:latin typeface="Arial" panose="020B0604020202020204" pitchFamily="34" charset="0"/>
                <a:ea typeface="+mn-ea"/>
                <a:cs typeface="Arial" panose="020B0604020202020204" pitchFamily="34" charset="0"/>
              </a:rPr>
              <a:t>Enfoque de la Planeación Prospectiva.</a:t>
            </a:r>
          </a:p>
        </p:txBody>
      </p:sp>
      <p:grpSp>
        <p:nvGrpSpPr>
          <p:cNvPr id="3" name="Grupo 2"/>
          <p:cNvGrpSpPr/>
          <p:nvPr/>
        </p:nvGrpSpPr>
        <p:grpSpPr>
          <a:xfrm>
            <a:off x="3211293" y="1894104"/>
            <a:ext cx="5780296" cy="4332514"/>
            <a:chOff x="3211293" y="1894104"/>
            <a:chExt cx="5780296" cy="4332514"/>
          </a:xfrm>
        </p:grpSpPr>
        <p:sp>
          <p:nvSpPr>
            <p:cNvPr id="4" name="Conector 3"/>
            <p:cNvSpPr/>
            <p:nvPr/>
          </p:nvSpPr>
          <p:spPr>
            <a:xfrm>
              <a:off x="3211293" y="4060350"/>
              <a:ext cx="2166257" cy="2166257"/>
            </a:xfrm>
            <a:prstGeom prst="flowChartConnector">
              <a:avLst/>
            </a:prstGeom>
            <a:solidFill>
              <a:srgbClr val="007A33"/>
            </a:solidFill>
            <a:ln>
              <a:solidFill>
                <a:srgbClr val="00B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solidFill>
                    <a:schemeClr val="bg1"/>
                  </a:solidFill>
                  <a:latin typeface="Arial" panose="020B0604020202020204" pitchFamily="34" charset="0"/>
                  <a:cs typeface="Arial" panose="020B0604020202020204" pitchFamily="34" charset="0"/>
                </a:rPr>
                <a:t>Participativo</a:t>
              </a:r>
            </a:p>
          </p:txBody>
        </p:sp>
        <p:sp>
          <p:nvSpPr>
            <p:cNvPr id="11" name="Conector 10"/>
            <p:cNvSpPr/>
            <p:nvPr/>
          </p:nvSpPr>
          <p:spPr>
            <a:xfrm>
              <a:off x="6825332" y="4060361"/>
              <a:ext cx="2166257" cy="2166257"/>
            </a:xfrm>
            <a:prstGeom prst="flowChartConnector">
              <a:avLst/>
            </a:prstGeom>
            <a:solidFill>
              <a:srgbClr val="007A33"/>
            </a:solidFill>
            <a:ln>
              <a:solidFill>
                <a:srgbClr val="00B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solidFill>
                    <a:schemeClr val="bg1"/>
                  </a:solidFill>
                  <a:latin typeface="Arial" panose="020B0604020202020204" pitchFamily="34" charset="0"/>
                  <a:cs typeface="Arial" panose="020B0604020202020204" pitchFamily="34" charset="0"/>
                </a:rPr>
                <a:t>Holístico</a:t>
              </a:r>
            </a:p>
          </p:txBody>
        </p:sp>
        <p:grpSp>
          <p:nvGrpSpPr>
            <p:cNvPr id="2" name="Grupo 1"/>
            <p:cNvGrpSpPr/>
            <p:nvPr/>
          </p:nvGrpSpPr>
          <p:grpSpPr>
            <a:xfrm>
              <a:off x="4294422" y="1894104"/>
              <a:ext cx="3614039" cy="3249386"/>
              <a:chOff x="4294422" y="1894104"/>
              <a:chExt cx="3614039" cy="3249386"/>
            </a:xfrm>
          </p:grpSpPr>
          <p:sp>
            <p:nvSpPr>
              <p:cNvPr id="10" name="Conector 9"/>
              <p:cNvSpPr/>
              <p:nvPr/>
            </p:nvSpPr>
            <p:spPr>
              <a:xfrm>
                <a:off x="5018313" y="1894104"/>
                <a:ext cx="2166257" cy="2166257"/>
              </a:xfrm>
              <a:prstGeom prst="flowChartConnector">
                <a:avLst/>
              </a:prstGeom>
              <a:solidFill>
                <a:srgbClr val="007A33"/>
              </a:solidFill>
              <a:ln>
                <a:solidFill>
                  <a:srgbClr val="00B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900" dirty="0">
                    <a:solidFill>
                      <a:schemeClr val="bg1"/>
                    </a:solidFill>
                    <a:latin typeface="Arial" panose="020B0604020202020204" pitchFamily="34" charset="0"/>
                    <a:cs typeface="Arial" panose="020B0604020202020204" pitchFamily="34" charset="0"/>
                  </a:rPr>
                  <a:t>Sistémico</a:t>
                </a:r>
              </a:p>
            </p:txBody>
          </p:sp>
          <p:cxnSp>
            <p:nvCxnSpPr>
              <p:cNvPr id="14" name="Conector recto 13"/>
              <p:cNvCxnSpPr>
                <a:stCxn id="10" idx="6"/>
                <a:endCxn id="11" idx="0"/>
              </p:cNvCxnSpPr>
              <p:nvPr/>
            </p:nvCxnSpPr>
            <p:spPr>
              <a:xfrm>
                <a:off x="7184570" y="2977233"/>
                <a:ext cx="723891" cy="1083128"/>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a:stCxn id="11" idx="2"/>
                <a:endCxn id="4" idx="6"/>
              </p:cNvCxnSpPr>
              <p:nvPr/>
            </p:nvCxnSpPr>
            <p:spPr>
              <a:xfrm flipH="1" flipV="1">
                <a:off x="5377550" y="5143479"/>
                <a:ext cx="1447782" cy="11"/>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4" idx="0"/>
                <a:endCxn id="10" idx="2"/>
              </p:cNvCxnSpPr>
              <p:nvPr/>
            </p:nvCxnSpPr>
            <p:spPr>
              <a:xfrm flipV="1">
                <a:off x="4294422" y="2977233"/>
                <a:ext cx="723891" cy="1083117"/>
              </a:xfrm>
              <a:prstGeom prst="line">
                <a:avLst/>
              </a:prstGeom>
              <a:ln w="28575">
                <a:solidFill>
                  <a:srgbClr val="BA0C2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4547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343616" y="3537855"/>
            <a:ext cx="10025743" cy="1587921"/>
          </a:xfrm>
          <a:prstGeom prst="rightArrow">
            <a:avLst/>
          </a:prstGeom>
          <a:solidFill>
            <a:srgbClr val="007A33"/>
          </a:solidFill>
          <a:ln>
            <a:solidFill>
              <a:srgbClr val="00B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5" name="CuadroTexto 4"/>
          <p:cNvSpPr txBox="1"/>
          <p:nvPr/>
        </p:nvSpPr>
        <p:spPr>
          <a:xfrm>
            <a:off x="343615" y="3058883"/>
            <a:ext cx="1443169" cy="430887"/>
          </a:xfrm>
          <a:prstGeom prst="rect">
            <a:avLst/>
          </a:prstGeom>
          <a:noFill/>
        </p:spPr>
        <p:txBody>
          <a:bodyPr wrap="square" rtlCol="0">
            <a:spAutoFit/>
          </a:bodyPr>
          <a:lstStyle/>
          <a:p>
            <a:r>
              <a:rPr lang="es-MX" sz="2200" i="1" dirty="0">
                <a:solidFill>
                  <a:schemeClr val="tx1">
                    <a:lumMod val="65000"/>
                    <a:lumOff val="35000"/>
                  </a:schemeClr>
                </a:solidFill>
                <a:latin typeface="Arial" panose="020B0604020202020204" pitchFamily="34" charset="0"/>
                <a:cs typeface="Arial" panose="020B0604020202020204" pitchFamily="34" charset="0"/>
              </a:rPr>
              <a:t>Análisis</a:t>
            </a:r>
          </a:p>
        </p:txBody>
      </p:sp>
      <p:sp>
        <p:nvSpPr>
          <p:cNvPr id="6" name="CuadroTexto 5"/>
          <p:cNvSpPr txBox="1"/>
          <p:nvPr/>
        </p:nvSpPr>
        <p:spPr>
          <a:xfrm>
            <a:off x="2043308" y="2891875"/>
            <a:ext cx="2231572" cy="769441"/>
          </a:xfrm>
          <a:prstGeom prst="rect">
            <a:avLst/>
          </a:prstGeom>
          <a:noFill/>
        </p:spPr>
        <p:txBody>
          <a:bodyPr wrap="square" rtlCol="0">
            <a:spAutoFit/>
          </a:bodyPr>
          <a:lstStyle/>
          <a:p>
            <a:pPr algn="ctr"/>
            <a:r>
              <a:rPr lang="es-MX" sz="2200" i="1" dirty="0">
                <a:solidFill>
                  <a:schemeClr val="tx1">
                    <a:lumMod val="65000"/>
                    <a:lumOff val="35000"/>
                  </a:schemeClr>
                </a:solidFill>
                <a:latin typeface="Arial" panose="020B0604020202020204" pitchFamily="34" charset="0"/>
                <a:cs typeface="Arial" panose="020B0604020202020204" pitchFamily="34" charset="0"/>
              </a:rPr>
              <a:t>Identificar elementos clave</a:t>
            </a:r>
          </a:p>
        </p:txBody>
      </p:sp>
      <p:sp>
        <p:nvSpPr>
          <p:cNvPr id="7" name="CuadroTexto 6"/>
          <p:cNvSpPr txBox="1"/>
          <p:nvPr/>
        </p:nvSpPr>
        <p:spPr>
          <a:xfrm>
            <a:off x="4831571" y="2884174"/>
            <a:ext cx="2817457" cy="769441"/>
          </a:xfrm>
          <a:prstGeom prst="rect">
            <a:avLst/>
          </a:prstGeom>
          <a:noFill/>
        </p:spPr>
        <p:txBody>
          <a:bodyPr wrap="square" rtlCol="0">
            <a:spAutoFit/>
          </a:bodyPr>
          <a:lstStyle/>
          <a:p>
            <a:pPr algn="ctr"/>
            <a:r>
              <a:rPr lang="es-MX" sz="2200" i="1" dirty="0">
                <a:solidFill>
                  <a:schemeClr val="tx1">
                    <a:lumMod val="65000"/>
                    <a:lumOff val="35000"/>
                  </a:schemeClr>
                </a:solidFill>
                <a:latin typeface="Arial" panose="020B0604020202020204" pitchFamily="34" charset="0"/>
                <a:cs typeface="Arial" panose="020B0604020202020204" pitchFamily="34" charset="0"/>
              </a:rPr>
              <a:t>Diseño de Escenarios posibles</a:t>
            </a:r>
          </a:p>
        </p:txBody>
      </p:sp>
      <p:sp>
        <p:nvSpPr>
          <p:cNvPr id="8" name="CuadroTexto 7"/>
          <p:cNvSpPr txBox="1"/>
          <p:nvPr/>
        </p:nvSpPr>
        <p:spPr>
          <a:xfrm>
            <a:off x="8089767" y="2891875"/>
            <a:ext cx="1634804" cy="769441"/>
          </a:xfrm>
          <a:prstGeom prst="rect">
            <a:avLst/>
          </a:prstGeom>
          <a:noFill/>
        </p:spPr>
        <p:txBody>
          <a:bodyPr wrap="square" rtlCol="0">
            <a:spAutoFit/>
          </a:bodyPr>
          <a:lstStyle/>
          <a:p>
            <a:pPr algn="ctr"/>
            <a:r>
              <a:rPr lang="es-MX" sz="2200" i="1" dirty="0">
                <a:solidFill>
                  <a:schemeClr val="tx1">
                    <a:lumMod val="65000"/>
                    <a:lumOff val="35000"/>
                  </a:schemeClr>
                </a:solidFill>
                <a:latin typeface="Arial" panose="020B0604020202020204" pitchFamily="34" charset="0"/>
                <a:cs typeface="Arial" panose="020B0604020202020204" pitchFamily="34" charset="0"/>
              </a:rPr>
              <a:t>Toma</a:t>
            </a:r>
            <a:r>
              <a:rPr lang="es-MX" i="1" dirty="0">
                <a:latin typeface="Arial" panose="020B0604020202020204" pitchFamily="34" charset="0"/>
                <a:cs typeface="Arial" panose="020B0604020202020204" pitchFamily="34" charset="0"/>
              </a:rPr>
              <a:t> </a:t>
            </a:r>
            <a:r>
              <a:rPr lang="es-MX" sz="2200" i="1" dirty="0">
                <a:solidFill>
                  <a:schemeClr val="tx1">
                    <a:lumMod val="65000"/>
                    <a:lumOff val="35000"/>
                  </a:schemeClr>
                </a:solidFill>
                <a:latin typeface="Arial" panose="020B0604020202020204" pitchFamily="34" charset="0"/>
                <a:cs typeface="Arial" panose="020B0604020202020204" pitchFamily="34" charset="0"/>
              </a:rPr>
              <a:t>de decisiones</a:t>
            </a:r>
          </a:p>
        </p:txBody>
      </p:sp>
      <p:sp>
        <p:nvSpPr>
          <p:cNvPr id="9" name="CuadroTexto 8"/>
          <p:cNvSpPr txBox="1"/>
          <p:nvPr/>
        </p:nvSpPr>
        <p:spPr>
          <a:xfrm>
            <a:off x="10283056" y="3854761"/>
            <a:ext cx="1908944" cy="954107"/>
          </a:xfrm>
          <a:prstGeom prst="rect">
            <a:avLst/>
          </a:prstGeom>
          <a:noFill/>
        </p:spPr>
        <p:txBody>
          <a:bodyPr wrap="square" rtlCol="0">
            <a:spAutoFit/>
          </a:bodyPr>
          <a:lstStyle/>
          <a:p>
            <a:pPr algn="ctr"/>
            <a:r>
              <a:rPr lang="es-MX" sz="2800" b="1" dirty="0">
                <a:solidFill>
                  <a:schemeClr val="tx1">
                    <a:lumMod val="65000"/>
                    <a:lumOff val="35000"/>
                  </a:schemeClr>
                </a:solidFill>
                <a:latin typeface="Arial" panose="020B0604020202020204" pitchFamily="34" charset="0"/>
                <a:cs typeface="Arial" panose="020B0604020202020204" pitchFamily="34" charset="0"/>
              </a:rPr>
              <a:t>Futuro deseado</a:t>
            </a:r>
          </a:p>
        </p:txBody>
      </p:sp>
      <p:sp>
        <p:nvSpPr>
          <p:cNvPr id="15"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chemeClr val="tx1">
                    <a:lumMod val="75000"/>
                    <a:lumOff val="25000"/>
                  </a:schemeClr>
                </a:solidFill>
                <a:latin typeface="Arial" panose="020B0604020202020204" pitchFamily="34" charset="0"/>
                <a:ea typeface="+mn-ea"/>
                <a:cs typeface="Arial" panose="020B0604020202020204" pitchFamily="34" charset="0"/>
              </a:rPr>
              <a:t>Planeación Prospectiva.</a:t>
            </a:r>
          </a:p>
        </p:txBody>
      </p:sp>
    </p:spTree>
    <p:extLst>
      <p:ext uri="{BB962C8B-B14F-4D97-AF65-F5344CB8AC3E}">
        <p14:creationId xmlns:p14="http://schemas.microsoft.com/office/powerpoint/2010/main" val="38692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356752" y="858611"/>
            <a:ext cx="115302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chemeClr val="tx1">
                    <a:lumMod val="75000"/>
                    <a:lumOff val="25000"/>
                  </a:schemeClr>
                </a:solidFill>
                <a:latin typeface="Arial" panose="020B0604020202020204" pitchFamily="34" charset="0"/>
                <a:ea typeface="+mn-ea"/>
                <a:cs typeface="Arial" panose="020B0604020202020204" pitchFamily="34" charset="0"/>
              </a:rPr>
              <a:t>Características de la Planeación Prospectiva.</a:t>
            </a:r>
          </a:p>
        </p:txBody>
      </p:sp>
      <p:sp>
        <p:nvSpPr>
          <p:cNvPr id="4" name="Flecha derecha 3"/>
          <p:cNvSpPr/>
          <p:nvPr/>
        </p:nvSpPr>
        <p:spPr>
          <a:xfrm>
            <a:off x="1222828" y="1989169"/>
            <a:ext cx="9746343" cy="4385726"/>
          </a:xfrm>
          <a:prstGeom prst="rightArrow">
            <a:avLst/>
          </a:prstGeom>
          <a:solidFill>
            <a:srgbClr val="BA0C2F"/>
          </a:solidFill>
          <a:effectLst>
            <a:softEdge rad="63500"/>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grpSp>
        <p:nvGrpSpPr>
          <p:cNvPr id="5" name="Grupo 4"/>
          <p:cNvGrpSpPr/>
          <p:nvPr/>
        </p:nvGrpSpPr>
        <p:grpSpPr>
          <a:xfrm>
            <a:off x="366216" y="3304886"/>
            <a:ext cx="2022276" cy="1754290"/>
            <a:chOff x="3359" y="1315717"/>
            <a:chExt cx="2022276" cy="1754290"/>
          </a:xfrm>
        </p:grpSpPr>
        <p:sp>
          <p:nvSpPr>
            <p:cNvPr id="19" name="Rectángulo redondeado 18"/>
            <p:cNvSpPr/>
            <p:nvPr/>
          </p:nvSpPr>
          <p:spPr>
            <a:xfrm>
              <a:off x="3359" y="1315717"/>
              <a:ext cx="2022276" cy="1754290"/>
            </a:xfrm>
            <a:prstGeom prst="roundRect">
              <a:avLst/>
            </a:prstGeom>
            <a:solidFill>
              <a:srgbClr val="00B050"/>
            </a:solidFill>
            <a:ln>
              <a:solidFill>
                <a:srgbClr val="00B050"/>
              </a:solidFill>
            </a:ln>
            <a:effectLst>
              <a:softEdge rad="63500"/>
            </a:effectLst>
          </p:spPr>
          <p:style>
            <a:lnRef idx="2">
              <a:scrgbClr r="0" g="0" b="0"/>
            </a:lnRef>
            <a:fillRef idx="1">
              <a:scrgbClr r="0" g="0" b="0"/>
            </a:fillRef>
            <a:effectRef idx="0">
              <a:scrgbClr r="0" g="0" b="0"/>
            </a:effectRef>
            <a:fontRef idx="minor">
              <a:schemeClr val="lt1"/>
            </a:fontRef>
          </p:style>
        </p:sp>
        <p:sp>
          <p:nvSpPr>
            <p:cNvPr id="20" name="Rectángulo 19"/>
            <p:cNvSpPr/>
            <p:nvPr/>
          </p:nvSpPr>
          <p:spPr>
            <a:xfrm>
              <a:off x="88996" y="1401354"/>
              <a:ext cx="1851002" cy="158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a:latin typeface="Arial" panose="020B0604020202020204" pitchFamily="34" charset="0"/>
                  <a:cs typeface="Arial" panose="020B0604020202020204" pitchFamily="34" charset="0"/>
                </a:rPr>
                <a:t>Creatividad</a:t>
              </a:r>
            </a:p>
          </p:txBody>
        </p:sp>
      </p:grpSp>
      <p:grpSp>
        <p:nvGrpSpPr>
          <p:cNvPr id="6" name="Grupo 5"/>
          <p:cNvGrpSpPr/>
          <p:nvPr/>
        </p:nvGrpSpPr>
        <p:grpSpPr>
          <a:xfrm>
            <a:off x="2725539" y="3304886"/>
            <a:ext cx="2022276" cy="1754290"/>
            <a:chOff x="2362682" y="1315717"/>
            <a:chExt cx="2022276" cy="1754290"/>
          </a:xfrm>
        </p:grpSpPr>
        <p:sp>
          <p:nvSpPr>
            <p:cNvPr id="17" name="Rectángulo redondeado 16"/>
            <p:cNvSpPr/>
            <p:nvPr/>
          </p:nvSpPr>
          <p:spPr>
            <a:xfrm>
              <a:off x="2362682" y="1315717"/>
              <a:ext cx="2022276" cy="1754290"/>
            </a:xfrm>
            <a:prstGeom prst="roundRect">
              <a:avLst/>
            </a:prstGeom>
            <a:solidFill>
              <a:srgbClr val="00B050"/>
            </a:solidFill>
            <a:ln>
              <a:solidFill>
                <a:srgbClr val="00B050"/>
              </a:solidFill>
            </a:ln>
            <a:effectLst>
              <a:softEdge rad="63500"/>
            </a:effectLst>
          </p:spPr>
          <p:style>
            <a:lnRef idx="2">
              <a:scrgbClr r="0" g="0" b="0"/>
            </a:lnRef>
            <a:fillRef idx="1">
              <a:scrgbClr r="0" g="0" b="0"/>
            </a:fillRef>
            <a:effectRef idx="0">
              <a:scrgbClr r="0" g="0" b="0"/>
            </a:effectRef>
            <a:fontRef idx="minor">
              <a:schemeClr val="lt1"/>
            </a:fontRef>
          </p:style>
        </p:sp>
        <p:sp>
          <p:nvSpPr>
            <p:cNvPr id="18" name="Rectángulo 17"/>
            <p:cNvSpPr/>
            <p:nvPr/>
          </p:nvSpPr>
          <p:spPr>
            <a:xfrm>
              <a:off x="2448319" y="1401354"/>
              <a:ext cx="1851002" cy="158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a:latin typeface="Arial" panose="020B0604020202020204" pitchFamily="34" charset="0"/>
                  <a:cs typeface="Arial" panose="020B0604020202020204" pitchFamily="34" charset="0"/>
                </a:rPr>
                <a:t>Participación Activa</a:t>
              </a:r>
            </a:p>
          </p:txBody>
        </p:sp>
      </p:grpSp>
      <p:grpSp>
        <p:nvGrpSpPr>
          <p:cNvPr id="7" name="Grupo 6"/>
          <p:cNvGrpSpPr/>
          <p:nvPr/>
        </p:nvGrpSpPr>
        <p:grpSpPr>
          <a:xfrm>
            <a:off x="5084862" y="3304886"/>
            <a:ext cx="2022276" cy="1754290"/>
            <a:chOff x="4722005" y="1315717"/>
            <a:chExt cx="2022276" cy="1754290"/>
          </a:xfrm>
        </p:grpSpPr>
        <p:sp>
          <p:nvSpPr>
            <p:cNvPr id="14" name="Rectángulo redondeado 13"/>
            <p:cNvSpPr/>
            <p:nvPr/>
          </p:nvSpPr>
          <p:spPr>
            <a:xfrm>
              <a:off x="4722005" y="1315717"/>
              <a:ext cx="2022276" cy="1754290"/>
            </a:xfrm>
            <a:prstGeom prst="roundRect">
              <a:avLst/>
            </a:prstGeom>
            <a:solidFill>
              <a:srgbClr val="00B050"/>
            </a:solidFill>
            <a:ln>
              <a:solidFill>
                <a:srgbClr val="00B050"/>
              </a:solidFill>
            </a:ln>
            <a:effectLst>
              <a:softEdge rad="63500"/>
            </a:effectLst>
          </p:spPr>
          <p:style>
            <a:lnRef idx="2">
              <a:scrgbClr r="0" g="0" b="0"/>
            </a:lnRef>
            <a:fillRef idx="1">
              <a:scrgbClr r="0" g="0" b="0"/>
            </a:fillRef>
            <a:effectRef idx="0">
              <a:scrgbClr r="0" g="0" b="0"/>
            </a:effectRef>
            <a:fontRef idx="minor">
              <a:schemeClr val="lt1"/>
            </a:fontRef>
          </p:style>
        </p:sp>
        <p:sp>
          <p:nvSpPr>
            <p:cNvPr id="16" name="Rectángulo 15"/>
            <p:cNvSpPr/>
            <p:nvPr/>
          </p:nvSpPr>
          <p:spPr>
            <a:xfrm>
              <a:off x="4807642" y="1401354"/>
              <a:ext cx="1851002" cy="158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a:latin typeface="Arial" panose="020B0604020202020204" pitchFamily="34" charset="0"/>
                  <a:cs typeface="Arial" panose="020B0604020202020204" pitchFamily="34" charset="0"/>
                </a:rPr>
                <a:t>Pluralismo</a:t>
              </a:r>
            </a:p>
          </p:txBody>
        </p:sp>
      </p:grpSp>
      <p:grpSp>
        <p:nvGrpSpPr>
          <p:cNvPr id="8" name="Grupo 7"/>
          <p:cNvGrpSpPr/>
          <p:nvPr/>
        </p:nvGrpSpPr>
        <p:grpSpPr>
          <a:xfrm>
            <a:off x="7444185" y="3304886"/>
            <a:ext cx="2022276" cy="1754290"/>
            <a:chOff x="7081328" y="1315717"/>
            <a:chExt cx="2022276" cy="1754290"/>
          </a:xfrm>
        </p:grpSpPr>
        <p:sp>
          <p:nvSpPr>
            <p:cNvPr id="12" name="Rectángulo redondeado 11"/>
            <p:cNvSpPr/>
            <p:nvPr/>
          </p:nvSpPr>
          <p:spPr>
            <a:xfrm>
              <a:off x="7081328" y="1315717"/>
              <a:ext cx="2022276" cy="1754290"/>
            </a:xfrm>
            <a:prstGeom prst="roundRect">
              <a:avLst/>
            </a:prstGeom>
            <a:solidFill>
              <a:srgbClr val="00B050"/>
            </a:solidFill>
            <a:ln>
              <a:solidFill>
                <a:srgbClr val="00B050"/>
              </a:solidFill>
            </a:ln>
            <a:effectLst>
              <a:softEdge rad="63500"/>
            </a:effectLst>
          </p:spPr>
          <p:style>
            <a:lnRef idx="2">
              <a:scrgbClr r="0" g="0" b="0"/>
            </a:lnRef>
            <a:fillRef idx="1">
              <a:scrgbClr r="0" g="0" b="0"/>
            </a:fillRef>
            <a:effectRef idx="0">
              <a:scrgbClr r="0" g="0" b="0"/>
            </a:effectRef>
            <a:fontRef idx="minor">
              <a:schemeClr val="lt1"/>
            </a:fontRef>
          </p:style>
        </p:sp>
        <p:sp>
          <p:nvSpPr>
            <p:cNvPr id="13" name="Rectángulo 12"/>
            <p:cNvSpPr/>
            <p:nvPr/>
          </p:nvSpPr>
          <p:spPr>
            <a:xfrm>
              <a:off x="7166965" y="1401354"/>
              <a:ext cx="1851002" cy="158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0" kern="1200" dirty="0">
                  <a:latin typeface="Arial" panose="020B0604020202020204" pitchFamily="34" charset="0"/>
                  <a:cs typeface="Arial" panose="020B0604020202020204" pitchFamily="34" charset="0"/>
                </a:rPr>
                <a:t>Proceso</a:t>
              </a:r>
              <a:r>
                <a:rPr lang="es-MX" sz="2300" kern="1200" dirty="0">
                  <a:latin typeface="Arial" panose="020B0604020202020204" pitchFamily="34" charset="0"/>
                  <a:cs typeface="Arial" panose="020B0604020202020204" pitchFamily="34" charset="0"/>
                </a:rPr>
                <a:t> y producto</a:t>
              </a:r>
            </a:p>
          </p:txBody>
        </p:sp>
      </p:grpSp>
      <p:grpSp>
        <p:nvGrpSpPr>
          <p:cNvPr id="9" name="Grupo 8"/>
          <p:cNvGrpSpPr/>
          <p:nvPr/>
        </p:nvGrpSpPr>
        <p:grpSpPr>
          <a:xfrm>
            <a:off x="9803507" y="3304886"/>
            <a:ext cx="2022276" cy="1754290"/>
            <a:chOff x="9440650" y="1315717"/>
            <a:chExt cx="2022276" cy="1754290"/>
          </a:xfrm>
        </p:grpSpPr>
        <p:sp>
          <p:nvSpPr>
            <p:cNvPr id="10" name="Rectángulo redondeado 9"/>
            <p:cNvSpPr/>
            <p:nvPr/>
          </p:nvSpPr>
          <p:spPr>
            <a:xfrm>
              <a:off x="9440650" y="1315717"/>
              <a:ext cx="2022276" cy="1754290"/>
            </a:xfrm>
            <a:prstGeom prst="roundRect">
              <a:avLst/>
            </a:prstGeom>
            <a:solidFill>
              <a:srgbClr val="00B050"/>
            </a:solidFill>
            <a:ln>
              <a:solidFill>
                <a:srgbClr val="00B050"/>
              </a:solidFill>
            </a:ln>
            <a:effectLst>
              <a:softEdge rad="63500"/>
            </a:effectLst>
          </p:spPr>
          <p:style>
            <a:lnRef idx="2">
              <a:scrgbClr r="0" g="0" b="0"/>
            </a:lnRef>
            <a:fillRef idx="1">
              <a:scrgbClr r="0" g="0" b="0"/>
            </a:fillRef>
            <a:effectRef idx="0">
              <a:scrgbClr r="0" g="0" b="0"/>
            </a:effectRef>
            <a:fontRef idx="minor">
              <a:schemeClr val="lt1"/>
            </a:fontRef>
          </p:style>
        </p:sp>
        <p:sp>
          <p:nvSpPr>
            <p:cNvPr id="11" name="Rectángulo 10"/>
            <p:cNvSpPr/>
            <p:nvPr/>
          </p:nvSpPr>
          <p:spPr>
            <a:xfrm>
              <a:off x="9526287" y="1401354"/>
              <a:ext cx="1851002" cy="158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a:latin typeface="Arial" panose="020B0604020202020204" pitchFamily="34" charset="0"/>
                  <a:cs typeface="Arial" panose="020B0604020202020204" pitchFamily="34" charset="0"/>
                </a:rPr>
                <a:t>Holística</a:t>
              </a:r>
            </a:p>
          </p:txBody>
        </p:sp>
      </p:grpSp>
    </p:spTree>
    <p:extLst>
      <p:ext uri="{BB962C8B-B14F-4D97-AF65-F5344CB8AC3E}">
        <p14:creationId xmlns:p14="http://schemas.microsoft.com/office/powerpoint/2010/main" val="2238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199" y="858611"/>
            <a:ext cx="10918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Ventajas de la Planeación Prospectiva.</a:t>
            </a:r>
          </a:p>
        </p:txBody>
      </p:sp>
      <p:grpSp>
        <p:nvGrpSpPr>
          <p:cNvPr id="20" name="Grupo 19"/>
          <p:cNvGrpSpPr/>
          <p:nvPr/>
        </p:nvGrpSpPr>
        <p:grpSpPr>
          <a:xfrm rot="21245641">
            <a:off x="5440489" y="2300088"/>
            <a:ext cx="2789515" cy="2727466"/>
            <a:chOff x="3273095" y="238642"/>
            <a:chExt cx="2123675" cy="2123675"/>
          </a:xfrm>
          <a:solidFill>
            <a:srgbClr val="007A33"/>
          </a:solidFill>
          <a:scene3d>
            <a:camera prst="orthographicFront"/>
            <a:lightRig rig="flat" dir="t"/>
          </a:scene3d>
        </p:grpSpPr>
        <p:sp>
          <p:nvSpPr>
            <p:cNvPr id="21" name="Forma 20"/>
            <p:cNvSpPr/>
            <p:nvPr/>
          </p:nvSpPr>
          <p:spPr>
            <a:xfrm rot="20700000">
              <a:off x="3273095" y="238642"/>
              <a:ext cx="2123675" cy="2123675"/>
            </a:xfrm>
            <a:prstGeom prst="gear6">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Forma 4"/>
            <p:cNvSpPr/>
            <p:nvPr/>
          </p:nvSpPr>
          <p:spPr>
            <a:xfrm rot="1125885">
              <a:off x="3744081" y="886844"/>
              <a:ext cx="1202100" cy="91355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750" dirty="0">
                  <a:latin typeface="Arial" panose="020B0604020202020204" pitchFamily="34" charset="0"/>
                  <a:cs typeface="Arial" panose="020B0604020202020204" pitchFamily="34" charset="0"/>
                </a:rPr>
                <a:t>Permite tomar riesgos entendiendo sus consecuencias</a:t>
              </a:r>
              <a:endParaRPr lang="es-MX" sz="1750" kern="1200" dirty="0">
                <a:latin typeface="Arial" panose="020B0604020202020204" pitchFamily="34" charset="0"/>
                <a:cs typeface="Arial" panose="020B0604020202020204" pitchFamily="34" charset="0"/>
              </a:endParaRPr>
            </a:p>
          </p:txBody>
        </p:sp>
      </p:grpSp>
      <p:grpSp>
        <p:nvGrpSpPr>
          <p:cNvPr id="25" name="Grupo 24"/>
          <p:cNvGrpSpPr/>
          <p:nvPr/>
        </p:nvGrpSpPr>
        <p:grpSpPr>
          <a:xfrm rot="603019">
            <a:off x="7970913" y="2890842"/>
            <a:ext cx="2845374" cy="2534077"/>
            <a:chOff x="6666174" y="2471102"/>
            <a:chExt cx="1872273" cy="1872273"/>
          </a:xfrm>
          <a:solidFill>
            <a:srgbClr val="BA0C2F"/>
          </a:solidFill>
          <a:scene3d>
            <a:camera prst="orthographicFront"/>
            <a:lightRig rig="flat" dir="t"/>
          </a:scene3d>
        </p:grpSpPr>
        <p:sp>
          <p:nvSpPr>
            <p:cNvPr id="27" name="Forma 26"/>
            <p:cNvSpPr/>
            <p:nvPr/>
          </p:nvSpPr>
          <p:spPr>
            <a:xfrm>
              <a:off x="6666174" y="2471102"/>
              <a:ext cx="1872273" cy="1872273"/>
            </a:xfrm>
            <a:prstGeom prst="gear6">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Forma 4"/>
            <p:cNvSpPr/>
            <p:nvPr/>
          </p:nvSpPr>
          <p:spPr>
            <a:xfrm>
              <a:off x="7137524" y="2945300"/>
              <a:ext cx="978130" cy="92387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750" kern="1200" dirty="0">
                  <a:latin typeface="Arial" panose="020B0604020202020204" pitchFamily="34" charset="0"/>
                  <a:cs typeface="Arial" panose="020B0604020202020204" pitchFamily="34" charset="0"/>
                </a:rPr>
                <a:t>Ordena percepciones para tomar decisiones</a:t>
              </a:r>
            </a:p>
          </p:txBody>
        </p:sp>
      </p:grpSp>
      <p:grpSp>
        <p:nvGrpSpPr>
          <p:cNvPr id="33" name="Grupo 32"/>
          <p:cNvGrpSpPr/>
          <p:nvPr/>
        </p:nvGrpSpPr>
        <p:grpSpPr>
          <a:xfrm rot="21132633">
            <a:off x="3462106" y="2446225"/>
            <a:ext cx="2148015" cy="2166113"/>
            <a:chOff x="3444103" y="1497819"/>
            <a:chExt cx="1872274" cy="1872274"/>
          </a:xfrm>
          <a:solidFill>
            <a:srgbClr val="C00000"/>
          </a:solidFill>
          <a:scene3d>
            <a:camera prst="orthographicFront"/>
            <a:lightRig rig="flat" dir="t"/>
          </a:scene3d>
        </p:grpSpPr>
        <p:sp>
          <p:nvSpPr>
            <p:cNvPr id="34" name="Forma 33"/>
            <p:cNvSpPr/>
            <p:nvPr/>
          </p:nvSpPr>
          <p:spPr>
            <a:xfrm>
              <a:off x="3444103" y="1497819"/>
              <a:ext cx="1872274" cy="1872274"/>
            </a:xfrm>
            <a:prstGeom prst="gear6">
              <a:avLst/>
            </a:prstGeom>
            <a:solidFill>
              <a:srgbClr val="BA0C2F"/>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Forma 4"/>
            <p:cNvSpPr/>
            <p:nvPr/>
          </p:nvSpPr>
          <p:spPr>
            <a:xfrm>
              <a:off x="3804067" y="1974969"/>
              <a:ext cx="1062530" cy="923876"/>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750" kern="1200" dirty="0">
                  <a:latin typeface="Arial" panose="020B0604020202020204" pitchFamily="34" charset="0"/>
                  <a:cs typeface="Arial" panose="020B0604020202020204" pitchFamily="34" charset="0"/>
                </a:rPr>
                <a:t>Hace visible lo invisible</a:t>
              </a:r>
            </a:p>
          </p:txBody>
        </p:sp>
      </p:grpSp>
      <p:grpSp>
        <p:nvGrpSpPr>
          <p:cNvPr id="36" name="Grupo 35"/>
          <p:cNvGrpSpPr/>
          <p:nvPr/>
        </p:nvGrpSpPr>
        <p:grpSpPr>
          <a:xfrm rot="21054875">
            <a:off x="1515409" y="3613925"/>
            <a:ext cx="2574376" cy="2574376"/>
            <a:chOff x="6368779" y="1136060"/>
            <a:chExt cx="2574376" cy="2574376"/>
          </a:xfrm>
          <a:solidFill>
            <a:srgbClr val="007A33"/>
          </a:solidFill>
          <a:scene3d>
            <a:camera prst="orthographicFront"/>
            <a:lightRig rig="flat" dir="t"/>
          </a:scene3d>
        </p:grpSpPr>
        <p:sp>
          <p:nvSpPr>
            <p:cNvPr id="38" name="Forma 37"/>
            <p:cNvSpPr/>
            <p:nvPr/>
          </p:nvSpPr>
          <p:spPr>
            <a:xfrm>
              <a:off x="6368779" y="1136060"/>
              <a:ext cx="2574376" cy="2574376"/>
            </a:xfrm>
            <a:prstGeom prst="gear9">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Forma 4"/>
            <p:cNvSpPr/>
            <p:nvPr/>
          </p:nvSpPr>
          <p:spPr>
            <a:xfrm>
              <a:off x="6872252" y="1736842"/>
              <a:ext cx="1485444" cy="132328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750" kern="1200" dirty="0">
                  <a:latin typeface="Arial" panose="020B0604020202020204" pitchFamily="34" charset="0"/>
                  <a:cs typeface="Arial" panose="020B0604020202020204" pitchFamily="34" charset="0"/>
                </a:rPr>
                <a:t>Anticipa el futuro en</a:t>
              </a:r>
              <a:r>
                <a:rPr lang="es-MX" sz="1750" dirty="0">
                  <a:latin typeface="Arial" panose="020B0604020202020204" pitchFamily="34" charset="0"/>
                  <a:cs typeface="Arial" panose="020B0604020202020204" pitchFamily="34" charset="0"/>
                </a:rPr>
                <a:t> </a:t>
              </a:r>
              <a:r>
                <a:rPr lang="es-MX" sz="1750" kern="1200" dirty="0">
                  <a:latin typeface="Arial" panose="020B0604020202020204" pitchFamily="34" charset="0"/>
                  <a:cs typeface="Arial" panose="020B0604020202020204" pitchFamily="34" charset="0"/>
                </a:rPr>
                <a:t>un mundo de gran incertidumbre</a:t>
              </a:r>
            </a:p>
          </p:txBody>
        </p:sp>
      </p:grpSp>
    </p:spTree>
    <p:extLst>
      <p:ext uri="{BB962C8B-B14F-4D97-AF65-F5344CB8AC3E}">
        <p14:creationId xmlns:p14="http://schemas.microsoft.com/office/powerpoint/2010/main" val="11642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4626430" y="2547258"/>
            <a:ext cx="2971798" cy="2859541"/>
          </a:xfrm>
          <a:prstGeom prst="ellipse">
            <a:avLst/>
          </a:prstGeom>
          <a:solidFill>
            <a:srgbClr val="007A33"/>
          </a:solidFill>
          <a:ln>
            <a:solidFill>
              <a:srgbClr val="00B05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bg1"/>
                </a:solidFill>
                <a:latin typeface="Arial" panose="020B0604020202020204" pitchFamily="34" charset="0"/>
                <a:cs typeface="Arial" panose="020B0604020202020204" pitchFamily="34" charset="0"/>
              </a:rPr>
              <a:t>Beneficios.</a:t>
            </a:r>
          </a:p>
        </p:txBody>
      </p:sp>
      <p:sp>
        <p:nvSpPr>
          <p:cNvPr id="6" name="CuadroTexto 5"/>
          <p:cNvSpPr txBox="1"/>
          <p:nvPr/>
        </p:nvSpPr>
        <p:spPr>
          <a:xfrm>
            <a:off x="4907513" y="1998189"/>
            <a:ext cx="2409634" cy="461665"/>
          </a:xfrm>
          <a:prstGeom prst="rect">
            <a:avLst/>
          </a:prstGeom>
          <a:noFill/>
        </p:spPr>
        <p:txBody>
          <a:bodyPr wrap="non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Proyecto común</a:t>
            </a:r>
          </a:p>
        </p:txBody>
      </p:sp>
      <p:sp>
        <p:nvSpPr>
          <p:cNvPr id="7" name="CuadroTexto 6"/>
          <p:cNvSpPr txBox="1"/>
          <p:nvPr/>
        </p:nvSpPr>
        <p:spPr>
          <a:xfrm>
            <a:off x="7619652" y="2653548"/>
            <a:ext cx="2947090" cy="830997"/>
          </a:xfrm>
          <a:prstGeom prst="rect">
            <a:avLst/>
          </a:prstGeom>
          <a:noFill/>
        </p:spPr>
        <p:txBody>
          <a:bodyPr wrap="squar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Respeto y pluralismo</a:t>
            </a:r>
          </a:p>
        </p:txBody>
      </p:sp>
      <p:sp>
        <p:nvSpPr>
          <p:cNvPr id="8" name="CuadroTexto 7"/>
          <p:cNvSpPr txBox="1"/>
          <p:nvPr/>
        </p:nvSpPr>
        <p:spPr>
          <a:xfrm>
            <a:off x="7598228" y="4127027"/>
            <a:ext cx="2968514" cy="461665"/>
          </a:xfrm>
          <a:prstGeom prst="rect">
            <a:avLst/>
          </a:prstGeom>
          <a:noFill/>
        </p:spPr>
        <p:txBody>
          <a:bodyPr wrap="squar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Genera confianza</a:t>
            </a:r>
          </a:p>
        </p:txBody>
      </p:sp>
      <p:sp>
        <p:nvSpPr>
          <p:cNvPr id="9" name="CuadroTexto 8"/>
          <p:cNvSpPr txBox="1"/>
          <p:nvPr/>
        </p:nvSpPr>
        <p:spPr>
          <a:xfrm>
            <a:off x="4472239" y="5494203"/>
            <a:ext cx="3280180" cy="830997"/>
          </a:xfrm>
          <a:prstGeom prst="rect">
            <a:avLst/>
          </a:prstGeom>
          <a:noFill/>
        </p:spPr>
        <p:txBody>
          <a:bodyPr wrap="squar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Rompe con paradigmas obsoletos</a:t>
            </a:r>
          </a:p>
        </p:txBody>
      </p:sp>
      <p:sp>
        <p:nvSpPr>
          <p:cNvPr id="10" name="CuadroTexto 9"/>
          <p:cNvSpPr txBox="1"/>
          <p:nvPr/>
        </p:nvSpPr>
        <p:spPr>
          <a:xfrm>
            <a:off x="1338255" y="4071343"/>
            <a:ext cx="2947089" cy="830997"/>
          </a:xfrm>
          <a:prstGeom prst="rect">
            <a:avLst/>
          </a:prstGeom>
          <a:noFill/>
        </p:spPr>
        <p:txBody>
          <a:bodyPr wrap="squar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Permite generar acuerdos</a:t>
            </a:r>
          </a:p>
        </p:txBody>
      </p:sp>
      <p:sp>
        <p:nvSpPr>
          <p:cNvPr id="11" name="CuadroTexto 10"/>
          <p:cNvSpPr txBox="1"/>
          <p:nvPr/>
        </p:nvSpPr>
        <p:spPr>
          <a:xfrm>
            <a:off x="1338255" y="2838215"/>
            <a:ext cx="2947089" cy="461665"/>
          </a:xfrm>
          <a:prstGeom prst="rect">
            <a:avLst/>
          </a:prstGeom>
          <a:noFill/>
        </p:spPr>
        <p:txBody>
          <a:bodyPr wrap="none" rtlCol="0">
            <a:spAutoFit/>
          </a:bodyPr>
          <a:lstStyle/>
          <a:p>
            <a:pPr algn="ctr"/>
            <a:r>
              <a:rPr lang="es-MX" sz="2400" dirty="0">
                <a:solidFill>
                  <a:schemeClr val="tx1">
                    <a:lumMod val="75000"/>
                    <a:lumOff val="25000"/>
                  </a:schemeClr>
                </a:solidFill>
                <a:latin typeface="Arial" panose="020B0604020202020204" pitchFamily="34" charset="0"/>
                <a:cs typeface="Arial" panose="020B0604020202020204" pitchFamily="34" charset="0"/>
              </a:rPr>
              <a:t>Mejor comunicación</a:t>
            </a:r>
          </a:p>
        </p:txBody>
      </p:sp>
      <p:sp>
        <p:nvSpPr>
          <p:cNvPr id="17" name="Título 1"/>
          <p:cNvSpPr txBox="1">
            <a:spLocks/>
          </p:cNvSpPr>
          <p:nvPr/>
        </p:nvSpPr>
        <p:spPr>
          <a:xfrm>
            <a:off x="838199" y="858611"/>
            <a:ext cx="10918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Beneficios de la Planeación Prospectiva.</a:t>
            </a:r>
          </a:p>
        </p:txBody>
      </p:sp>
    </p:spTree>
    <p:extLst>
      <p:ext uri="{BB962C8B-B14F-4D97-AF65-F5344CB8AC3E}">
        <p14:creationId xmlns:p14="http://schemas.microsoft.com/office/powerpoint/2010/main" val="40652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4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801687" y="3050275"/>
            <a:ext cx="10515601" cy="830997"/>
          </a:xfrm>
          <a:prstGeom prst="rect">
            <a:avLst/>
          </a:prstGeom>
        </p:spPr>
        <p:txBody>
          <a:bodyPr wrap="square">
            <a:spAutoFit/>
          </a:bodyPr>
          <a:lstStyle/>
          <a:p>
            <a:pPr algn="ctr"/>
            <a:r>
              <a:rPr lang="es-MX" sz="4800" b="1" dirty="0">
                <a:solidFill>
                  <a:schemeClr val="tx1">
                    <a:lumMod val="75000"/>
                    <a:lumOff val="25000"/>
                  </a:schemeClr>
                </a:solidFill>
                <a:latin typeface="Arial" panose="020B0604020202020204" pitchFamily="34" charset="0"/>
                <a:cs typeface="Arial" panose="020B0604020202020204" pitchFamily="34" charset="0"/>
              </a:rPr>
              <a:t>Conclusión.</a:t>
            </a:r>
          </a:p>
        </p:txBody>
      </p:sp>
    </p:spTree>
    <p:extLst>
      <p:ext uri="{BB962C8B-B14F-4D97-AF65-F5344CB8AC3E}">
        <p14:creationId xmlns:p14="http://schemas.microsoft.com/office/powerpoint/2010/main" val="36568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707924" y="1304205"/>
            <a:ext cx="10477720" cy="584775"/>
          </a:xfrm>
          <a:prstGeom prst="rect">
            <a:avLst/>
          </a:prstGeom>
        </p:spPr>
        <p:txBody>
          <a:bodyPr wrap="square">
            <a:spAutoFit/>
          </a:bodyPr>
          <a:lstStyle/>
          <a:p>
            <a:pPr>
              <a:spcAft>
                <a:spcPts val="0"/>
              </a:spcAft>
            </a:pPr>
            <a:r>
              <a:rPr lang="es-ES" sz="3200" dirty="0">
                <a:solidFill>
                  <a:schemeClr val="tx1">
                    <a:lumMod val="75000"/>
                    <a:lumOff val="25000"/>
                  </a:schemeClr>
                </a:solidFill>
                <a:latin typeface="Arial" panose="020B0604020202020204" pitchFamily="34" charset="0"/>
                <a:cs typeface="Arial" panose="020B0604020202020204" pitchFamily="34" charset="0"/>
              </a:rPr>
              <a:t>¿Cuál es la importancia de las Reglas de Operación?</a:t>
            </a:r>
            <a:endParaRPr lang="es-MX"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Estrella de 6 puntas 12"/>
          <p:cNvSpPr/>
          <p:nvPr/>
        </p:nvSpPr>
        <p:spPr>
          <a:xfrm>
            <a:off x="4609386" y="2763055"/>
            <a:ext cx="3206665" cy="3106455"/>
          </a:xfrm>
          <a:prstGeom prst="star6">
            <a:avLst>
              <a:gd name="adj" fmla="val 16060"/>
              <a:gd name="hf" fmla="val 115470"/>
            </a:avLst>
          </a:prstGeom>
          <a:solidFill>
            <a:srgbClr val="BA0C2F"/>
          </a:solidFill>
          <a:ln w="6350">
            <a:noFill/>
          </a:ln>
          <a:effectLst>
            <a:outerShdw blurRad="107950" dist="12700" dir="5400000" algn="ctr">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ln>
                  <a:solidFill>
                    <a:schemeClr val="bg1"/>
                  </a:solidFill>
                </a:ln>
                <a:solidFill>
                  <a:schemeClr val="bg1"/>
                </a:solidFill>
                <a:latin typeface="Arial" panose="020B0604020202020204" pitchFamily="34" charset="0"/>
                <a:cs typeface="Arial" panose="020B0604020202020204" pitchFamily="34" charset="0"/>
              </a:rPr>
              <a:t>Reglas de Operación</a:t>
            </a:r>
          </a:p>
        </p:txBody>
      </p:sp>
      <p:sp>
        <p:nvSpPr>
          <p:cNvPr id="14" name="CuadroTexto 13"/>
          <p:cNvSpPr txBox="1"/>
          <p:nvPr/>
        </p:nvSpPr>
        <p:spPr>
          <a:xfrm>
            <a:off x="5383029" y="2357343"/>
            <a:ext cx="1659378" cy="400110"/>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Difusión</a:t>
            </a:r>
          </a:p>
        </p:txBody>
      </p:sp>
      <p:sp>
        <p:nvSpPr>
          <p:cNvPr id="15" name="CuadroTexto 14"/>
          <p:cNvSpPr txBox="1"/>
          <p:nvPr/>
        </p:nvSpPr>
        <p:spPr>
          <a:xfrm>
            <a:off x="7793355" y="3276622"/>
            <a:ext cx="2279111"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Convocatoria</a:t>
            </a:r>
          </a:p>
        </p:txBody>
      </p:sp>
      <p:sp>
        <p:nvSpPr>
          <p:cNvPr id="16" name="CuadroTexto 15"/>
          <p:cNvSpPr txBox="1"/>
          <p:nvPr/>
        </p:nvSpPr>
        <p:spPr>
          <a:xfrm>
            <a:off x="7894449" y="4861133"/>
            <a:ext cx="1650191"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Selección</a:t>
            </a:r>
          </a:p>
        </p:txBody>
      </p:sp>
      <p:sp>
        <p:nvSpPr>
          <p:cNvPr id="17" name="CuadroTexto 16"/>
          <p:cNvSpPr txBox="1"/>
          <p:nvPr/>
        </p:nvSpPr>
        <p:spPr>
          <a:xfrm>
            <a:off x="4646079" y="5869510"/>
            <a:ext cx="4684733"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Evaluación y </a:t>
            </a:r>
            <a:r>
              <a:rPr lang="es-MX" sz="2000" dirty="0" err="1">
                <a:latin typeface="Arial" panose="020B0604020202020204" pitchFamily="34" charset="0"/>
                <a:cs typeface="Arial" panose="020B0604020202020204" pitchFamily="34" charset="0"/>
              </a:rPr>
              <a:t>Dictaminación</a:t>
            </a:r>
            <a:endParaRPr lang="es-MX" sz="2000" dirty="0">
              <a:latin typeface="Arial" panose="020B0604020202020204" pitchFamily="34" charset="0"/>
              <a:cs typeface="Arial" panose="020B0604020202020204" pitchFamily="34" charset="0"/>
            </a:endParaRPr>
          </a:p>
        </p:txBody>
      </p:sp>
      <p:sp>
        <p:nvSpPr>
          <p:cNvPr id="18" name="CuadroTexto 17"/>
          <p:cNvSpPr txBox="1"/>
          <p:nvPr/>
        </p:nvSpPr>
        <p:spPr>
          <a:xfrm>
            <a:off x="2655943" y="3245825"/>
            <a:ext cx="2501962"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Transparencia</a:t>
            </a:r>
          </a:p>
        </p:txBody>
      </p:sp>
      <p:sp>
        <p:nvSpPr>
          <p:cNvPr id="19" name="CuadroTexto 18"/>
          <p:cNvSpPr txBox="1"/>
          <p:nvPr/>
        </p:nvSpPr>
        <p:spPr>
          <a:xfrm>
            <a:off x="2941993" y="4861133"/>
            <a:ext cx="1929863" cy="400110"/>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Asignación</a:t>
            </a:r>
          </a:p>
        </p:txBody>
      </p:sp>
    </p:spTree>
    <p:extLst>
      <p:ext uri="{BB962C8B-B14F-4D97-AF65-F5344CB8AC3E}">
        <p14:creationId xmlns:p14="http://schemas.microsoft.com/office/powerpoint/2010/main" val="38483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5" grpId="0"/>
      <p:bldP spid="16" grpId="0"/>
      <p:bldP spid="17" grpId="0"/>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838200" y="8586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Etapas de la Planeación Prospectiva.</a:t>
            </a:r>
          </a:p>
        </p:txBody>
      </p:sp>
      <p:sp>
        <p:nvSpPr>
          <p:cNvPr id="11" name="Forma 10"/>
          <p:cNvSpPr/>
          <p:nvPr/>
        </p:nvSpPr>
        <p:spPr>
          <a:xfrm>
            <a:off x="1803876" y="1866378"/>
            <a:ext cx="8698902" cy="4434214"/>
          </a:xfrm>
          <a:prstGeom prst="swooshArrow">
            <a:avLst>
              <a:gd name="adj1" fmla="val 25000"/>
              <a:gd name="adj2" fmla="val 25000"/>
            </a:avLst>
          </a:prstGeom>
          <a:solidFill>
            <a:srgbClr val="BA0C2F"/>
          </a:solidFill>
          <a:scene3d>
            <a:camera prst="orthographicFront"/>
            <a:lightRig rig="flat" dir="t"/>
          </a:scene3d>
          <a:sp3d z="-190500" extrusionH="12700" prstMaterial="plastic">
            <a:bevelT w="50800" h="50800"/>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Elipse 12"/>
          <p:cNvSpPr/>
          <p:nvPr/>
        </p:nvSpPr>
        <p:spPr>
          <a:xfrm>
            <a:off x="3250995" y="4591507"/>
            <a:ext cx="417547" cy="340547"/>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Elipse 13"/>
          <p:cNvSpPr/>
          <p:nvPr/>
        </p:nvSpPr>
        <p:spPr>
          <a:xfrm>
            <a:off x="4251341" y="3945789"/>
            <a:ext cx="539331" cy="439874"/>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Elipse 14"/>
          <p:cNvSpPr/>
          <p:nvPr/>
        </p:nvSpPr>
        <p:spPr>
          <a:xfrm>
            <a:off x="5418414" y="3459847"/>
            <a:ext cx="583536" cy="475927"/>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Elipse 15"/>
          <p:cNvSpPr/>
          <p:nvPr/>
        </p:nvSpPr>
        <p:spPr>
          <a:xfrm>
            <a:off x="6802949" y="2999391"/>
            <a:ext cx="704402" cy="574503"/>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Elipse 16"/>
          <p:cNvSpPr/>
          <p:nvPr/>
        </p:nvSpPr>
        <p:spPr>
          <a:xfrm>
            <a:off x="8609226" y="2561170"/>
            <a:ext cx="844657" cy="688894"/>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7 CuadroTexto"/>
          <p:cNvSpPr txBox="1"/>
          <p:nvPr/>
        </p:nvSpPr>
        <p:spPr>
          <a:xfrm>
            <a:off x="1498265" y="5933472"/>
            <a:ext cx="5226923" cy="400110"/>
          </a:xfrm>
          <a:prstGeom prst="rect">
            <a:avLst/>
          </a:prstGeom>
          <a:noFill/>
        </p:spPr>
        <p:txBody>
          <a:bodyPr wrap="square" rtlCol="0">
            <a:spAutoFit/>
          </a:bodyPr>
          <a:lstStyle>
            <a:defPPr>
              <a:defRPr lang="es-MX"/>
            </a:defPPr>
            <a:lvl1pPr algn="ctr">
              <a:defRPr sz="1200" b="1">
                <a:solidFill>
                  <a:schemeClr val="tx1">
                    <a:lumMod val="65000"/>
                    <a:lumOff val="35000"/>
                  </a:schemeClr>
                </a:solidFill>
                <a:effectLst>
                  <a:outerShdw blurRad="38100" dist="38100" dir="2700000" algn="tl">
                    <a:srgbClr val="000000">
                      <a:alpha val="43137"/>
                    </a:srgbClr>
                  </a:outerShdw>
                </a:effectLst>
                <a:latin typeface="Soberana Titular" pitchFamily="50" charset="0"/>
              </a:defRPr>
            </a:lvl1pPr>
          </a:lstStyle>
          <a:p>
            <a:r>
              <a:rPr lang="es-MX" sz="2000" dirty="0">
                <a:solidFill>
                  <a:schemeClr val="tx1">
                    <a:lumMod val="75000"/>
                    <a:lumOff val="25000"/>
                  </a:schemeClr>
                </a:solidFill>
                <a:effectLst/>
                <a:latin typeface="Arial" panose="020B0604020202020204" pitchFamily="34" charset="0"/>
                <a:cs typeface="Arial" panose="020B0604020202020204" pitchFamily="34" charset="0"/>
              </a:rPr>
              <a:t>Identificar de futuros posibles</a:t>
            </a:r>
          </a:p>
        </p:txBody>
      </p:sp>
      <p:sp>
        <p:nvSpPr>
          <p:cNvPr id="19" name="7 CuadroTexto"/>
          <p:cNvSpPr txBox="1"/>
          <p:nvPr/>
        </p:nvSpPr>
        <p:spPr>
          <a:xfrm>
            <a:off x="2920181" y="5330097"/>
            <a:ext cx="4811466" cy="400110"/>
          </a:xfrm>
          <a:prstGeom prst="rect">
            <a:avLst/>
          </a:prstGeom>
          <a:noFill/>
        </p:spPr>
        <p:txBody>
          <a:bodyPr wrap="square" rtlCol="0">
            <a:spAutoFit/>
          </a:bodyPr>
          <a:lstStyle>
            <a:defPPr>
              <a:defRPr lang="es-MX"/>
            </a:defPPr>
            <a:lvl1pPr algn="ctr">
              <a:defRPr sz="1200" b="1">
                <a:solidFill>
                  <a:schemeClr val="tx1">
                    <a:lumMod val="65000"/>
                    <a:lumOff val="35000"/>
                  </a:schemeClr>
                </a:solidFill>
                <a:latin typeface="Soberana Titular" pitchFamily="50" charset="0"/>
              </a:defRPr>
            </a:lvl1pPr>
          </a:lstStyle>
          <a:p>
            <a:pPr algn="l"/>
            <a:r>
              <a:rPr lang="es-MX" sz="2000" dirty="0">
                <a:solidFill>
                  <a:schemeClr val="tx1">
                    <a:lumMod val="75000"/>
                    <a:lumOff val="25000"/>
                  </a:schemeClr>
                </a:solidFill>
                <a:latin typeface="Arial" panose="020B0604020202020204" pitchFamily="34" charset="0"/>
                <a:cs typeface="Arial" panose="020B0604020202020204" pitchFamily="34" charset="0"/>
              </a:rPr>
              <a:t>Ordenar y evaluar futuros</a:t>
            </a:r>
          </a:p>
        </p:txBody>
      </p:sp>
      <p:sp>
        <p:nvSpPr>
          <p:cNvPr id="20" name="7 CuadroTexto"/>
          <p:cNvSpPr txBox="1"/>
          <p:nvPr/>
        </p:nvSpPr>
        <p:spPr>
          <a:xfrm>
            <a:off x="3974153" y="4800449"/>
            <a:ext cx="5602165" cy="400110"/>
          </a:xfrm>
          <a:prstGeom prst="rect">
            <a:avLst/>
          </a:prstGeom>
          <a:noFill/>
        </p:spPr>
        <p:txBody>
          <a:bodyPr wrap="square" rtlCol="0">
            <a:spAutoFit/>
          </a:bodyPr>
          <a:lstStyle>
            <a:defPPr>
              <a:defRPr lang="es-MX"/>
            </a:defPPr>
            <a:lvl1pPr algn="ctr">
              <a:defRPr sz="1200" b="1">
                <a:solidFill>
                  <a:schemeClr val="tx1">
                    <a:lumMod val="65000"/>
                    <a:lumOff val="35000"/>
                  </a:schemeClr>
                </a:solidFill>
                <a:effectLst>
                  <a:outerShdw blurRad="38100" dist="38100" dir="2700000" algn="tl">
                    <a:srgbClr val="000000">
                      <a:alpha val="43137"/>
                    </a:srgbClr>
                  </a:outerShdw>
                </a:effectLst>
                <a:latin typeface="Soberana Titular" pitchFamily="50" charset="0"/>
              </a:defRPr>
            </a:lvl1pPr>
          </a:lstStyle>
          <a:p>
            <a:pPr algn="l"/>
            <a:r>
              <a:rPr lang="es-MX" sz="2000" dirty="0">
                <a:solidFill>
                  <a:schemeClr val="tx1">
                    <a:lumMod val="75000"/>
                    <a:lumOff val="25000"/>
                  </a:schemeClr>
                </a:solidFill>
                <a:effectLst/>
                <a:latin typeface="Arial" panose="020B0604020202020204" pitchFamily="34" charset="0"/>
                <a:cs typeface="Arial" panose="020B0604020202020204" pitchFamily="34" charset="0"/>
              </a:rPr>
              <a:t>Socializar / Consultar/ Consensuar </a:t>
            </a:r>
          </a:p>
        </p:txBody>
      </p:sp>
      <p:sp>
        <p:nvSpPr>
          <p:cNvPr id="21" name="7 CuadroTexto"/>
          <p:cNvSpPr txBox="1"/>
          <p:nvPr/>
        </p:nvSpPr>
        <p:spPr>
          <a:xfrm>
            <a:off x="1754287" y="3228945"/>
            <a:ext cx="3751303" cy="400110"/>
          </a:xfrm>
          <a:prstGeom prst="rect">
            <a:avLst/>
          </a:prstGeom>
          <a:noFill/>
        </p:spPr>
        <p:txBody>
          <a:bodyPr wrap="square" rtlCol="0">
            <a:spAutoFit/>
          </a:bodyPr>
          <a:lstStyle>
            <a:defPPr>
              <a:defRPr lang="es-MX"/>
            </a:defPPr>
            <a:lvl1pPr algn="ctr">
              <a:defRPr sz="1400" b="1">
                <a:solidFill>
                  <a:schemeClr val="tx1">
                    <a:lumMod val="65000"/>
                    <a:lumOff val="35000"/>
                  </a:schemeClr>
                </a:solidFill>
                <a:latin typeface="Soberana Titular" pitchFamily="50" charset="0"/>
              </a:defRPr>
            </a:lvl1pPr>
          </a:lstStyle>
          <a:p>
            <a:r>
              <a:rPr lang="es-MX" sz="2000" dirty="0">
                <a:solidFill>
                  <a:schemeClr val="tx1">
                    <a:lumMod val="75000"/>
                    <a:lumOff val="25000"/>
                  </a:schemeClr>
                </a:solidFill>
                <a:latin typeface="Arial" panose="020B0604020202020204" pitchFamily="34" charset="0"/>
                <a:cs typeface="Arial" panose="020B0604020202020204" pitchFamily="34" charset="0"/>
              </a:rPr>
              <a:t>Ejecutar el futurible</a:t>
            </a:r>
          </a:p>
        </p:txBody>
      </p:sp>
      <p:sp>
        <p:nvSpPr>
          <p:cNvPr id="22" name="7 CuadroTexto"/>
          <p:cNvSpPr txBox="1"/>
          <p:nvPr/>
        </p:nvSpPr>
        <p:spPr>
          <a:xfrm>
            <a:off x="4581268" y="4242265"/>
            <a:ext cx="3240221" cy="400110"/>
          </a:xfrm>
          <a:prstGeom prst="rect">
            <a:avLst/>
          </a:prstGeom>
          <a:noFill/>
        </p:spPr>
        <p:txBody>
          <a:bodyPr wrap="square" rtlCol="0">
            <a:spAutoFit/>
          </a:bodyPr>
          <a:lstStyle>
            <a:defPPr>
              <a:defRPr lang="es-MX"/>
            </a:defPPr>
            <a:lvl1pPr algn="ctr">
              <a:defRPr sz="1400" b="1">
                <a:solidFill>
                  <a:schemeClr val="tx1">
                    <a:lumMod val="65000"/>
                    <a:lumOff val="35000"/>
                  </a:schemeClr>
                </a:solidFill>
                <a:latin typeface="Soberana Titular" pitchFamily="50" charset="0"/>
              </a:defRPr>
            </a:lvl1pPr>
          </a:lstStyle>
          <a:p>
            <a:r>
              <a:rPr lang="es-MX" sz="2000" dirty="0">
                <a:solidFill>
                  <a:schemeClr val="tx1">
                    <a:lumMod val="75000"/>
                    <a:lumOff val="25000"/>
                  </a:schemeClr>
                </a:solidFill>
                <a:latin typeface="Arial" panose="020B0604020202020204" pitchFamily="34" charset="0"/>
                <a:cs typeface="Arial" panose="020B0604020202020204" pitchFamily="34" charset="0"/>
              </a:rPr>
              <a:t>Diseñar el futurible</a:t>
            </a:r>
          </a:p>
        </p:txBody>
      </p:sp>
      <p:sp>
        <p:nvSpPr>
          <p:cNvPr id="23" name="7 CuadroTexto"/>
          <p:cNvSpPr txBox="1"/>
          <p:nvPr/>
        </p:nvSpPr>
        <p:spPr>
          <a:xfrm>
            <a:off x="3280598" y="2662598"/>
            <a:ext cx="3780668" cy="398931"/>
          </a:xfrm>
          <a:prstGeom prst="rect">
            <a:avLst/>
          </a:prstGeom>
          <a:noFill/>
        </p:spPr>
        <p:txBody>
          <a:bodyPr wrap="square" rtlCol="0">
            <a:spAutoFit/>
          </a:bodyPr>
          <a:lstStyle>
            <a:defPPr>
              <a:defRPr lang="es-MX"/>
            </a:defPPr>
            <a:lvl1pPr algn="ctr">
              <a:defRPr sz="1400" b="1">
                <a:solidFill>
                  <a:schemeClr val="tx1">
                    <a:lumMod val="65000"/>
                    <a:lumOff val="35000"/>
                  </a:schemeClr>
                </a:solidFill>
                <a:latin typeface="Soberana Titular" pitchFamily="50" charset="0"/>
              </a:defRPr>
            </a:lvl1pPr>
          </a:lstStyle>
          <a:p>
            <a:r>
              <a:rPr lang="es-MX" sz="2000" dirty="0">
                <a:solidFill>
                  <a:schemeClr val="tx1">
                    <a:lumMod val="75000"/>
                    <a:lumOff val="25000"/>
                  </a:schemeClr>
                </a:solidFill>
                <a:latin typeface="Arial" panose="020B0604020202020204" pitchFamily="34" charset="0"/>
                <a:cs typeface="Arial" panose="020B0604020202020204" pitchFamily="34" charset="0"/>
              </a:rPr>
              <a:t>Evaluar/ Aprender</a:t>
            </a:r>
          </a:p>
        </p:txBody>
      </p:sp>
      <p:sp>
        <p:nvSpPr>
          <p:cNvPr id="24" name="7 CuadroTexto"/>
          <p:cNvSpPr txBox="1"/>
          <p:nvPr/>
        </p:nvSpPr>
        <p:spPr>
          <a:xfrm>
            <a:off x="5825371" y="2244226"/>
            <a:ext cx="3110721" cy="400110"/>
          </a:xfrm>
          <a:prstGeom prst="rect">
            <a:avLst/>
          </a:prstGeom>
          <a:noFill/>
        </p:spPr>
        <p:txBody>
          <a:bodyPr wrap="square" rtlCol="0">
            <a:spAutoFit/>
          </a:bodyPr>
          <a:lstStyle/>
          <a:p>
            <a:pPr algn="ctr"/>
            <a:r>
              <a:rPr lang="es-MX" sz="2000" b="1" dirty="0">
                <a:solidFill>
                  <a:schemeClr val="tx1">
                    <a:lumMod val="75000"/>
                    <a:lumOff val="25000"/>
                  </a:schemeClr>
                </a:solidFill>
                <a:latin typeface="Arial" panose="020B0604020202020204" pitchFamily="34" charset="0"/>
                <a:cs typeface="Arial" panose="020B0604020202020204" pitchFamily="34" charset="0"/>
              </a:rPr>
              <a:t>Retroalimentar</a:t>
            </a:r>
          </a:p>
        </p:txBody>
      </p:sp>
      <p:sp>
        <p:nvSpPr>
          <p:cNvPr id="25" name="Elipse 24"/>
          <p:cNvSpPr/>
          <p:nvPr/>
        </p:nvSpPr>
        <p:spPr>
          <a:xfrm>
            <a:off x="2432692" y="5280750"/>
            <a:ext cx="313160" cy="255410"/>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Elipse 25"/>
          <p:cNvSpPr/>
          <p:nvPr/>
        </p:nvSpPr>
        <p:spPr>
          <a:xfrm>
            <a:off x="1883110" y="5919203"/>
            <a:ext cx="200074" cy="163178"/>
          </a:xfrm>
          <a:prstGeom prst="ellipse">
            <a:avLst/>
          </a:prstGeom>
          <a:solidFill>
            <a:srgbClr val="007A33"/>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529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5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5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52713" y="960211"/>
            <a:ext cx="10918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Planeación Prospectiva.</a:t>
            </a:r>
          </a:p>
        </p:txBody>
      </p:sp>
      <p:sp>
        <p:nvSpPr>
          <p:cNvPr id="10" name="1 Rectángulo"/>
          <p:cNvSpPr/>
          <p:nvPr/>
        </p:nvSpPr>
        <p:spPr>
          <a:xfrm>
            <a:off x="1060704" y="2873176"/>
            <a:ext cx="10070592" cy="2308324"/>
          </a:xfrm>
          <a:prstGeom prst="rect">
            <a:avLst/>
          </a:prstGeom>
        </p:spPr>
        <p:txBody>
          <a:bodyPr wrap="square">
            <a:spAutoFit/>
          </a:bodyPr>
          <a:lstStyle/>
          <a:p>
            <a:r>
              <a:rPr lang="es-MX" sz="2400" dirty="0">
                <a:solidFill>
                  <a:schemeClr val="tx1">
                    <a:lumMod val="75000"/>
                    <a:lumOff val="25000"/>
                  </a:schemeClr>
                </a:solidFill>
                <a:latin typeface="Arial" panose="020B0604020202020204" pitchFamily="34" charset="0"/>
                <a:cs typeface="Arial" panose="020B0604020202020204" pitchFamily="34" charset="0"/>
              </a:rPr>
              <a:t>La prospectiva pretende construir el futuro a partir de la </a:t>
            </a:r>
            <a:r>
              <a:rPr lang="es-MX" sz="2400" b="1" dirty="0">
                <a:solidFill>
                  <a:schemeClr val="tx1">
                    <a:lumMod val="75000"/>
                    <a:lumOff val="25000"/>
                  </a:schemeClr>
                </a:solidFill>
                <a:latin typeface="Arial" panose="020B0604020202020204" pitchFamily="34" charset="0"/>
                <a:cs typeface="Arial" panose="020B0604020202020204" pitchFamily="34" charset="0"/>
              </a:rPr>
              <a:t>realidad</a:t>
            </a:r>
            <a:r>
              <a:rPr lang="es-MX" sz="2400" dirty="0">
                <a:solidFill>
                  <a:schemeClr val="tx1">
                    <a:lumMod val="75000"/>
                    <a:lumOff val="25000"/>
                  </a:schemeClr>
                </a:solidFill>
                <a:latin typeface="Arial" panose="020B0604020202020204" pitchFamily="34" charset="0"/>
                <a:cs typeface="Arial" panose="020B0604020202020204" pitchFamily="34" charset="0"/>
              </a:rPr>
              <a:t>.</a:t>
            </a:r>
          </a:p>
          <a:p>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Siempre en función de la selección de aquellos futuros que hemos diseñado y calificado como </a:t>
            </a:r>
            <a:r>
              <a:rPr lang="es-MX" sz="2400" b="1" dirty="0">
                <a:solidFill>
                  <a:schemeClr val="tx1">
                    <a:lumMod val="75000"/>
                    <a:lumOff val="25000"/>
                  </a:schemeClr>
                </a:solidFill>
                <a:latin typeface="Arial" panose="020B0604020202020204" pitchFamily="34" charset="0"/>
                <a:cs typeface="Arial" panose="020B0604020202020204" pitchFamily="34" charset="0"/>
              </a:rPr>
              <a:t>probables,</a:t>
            </a:r>
            <a:r>
              <a:rPr lang="es-MX" sz="2400" dirty="0">
                <a:solidFill>
                  <a:schemeClr val="tx1">
                    <a:lumMod val="75000"/>
                    <a:lumOff val="25000"/>
                  </a:schemeClr>
                </a:solidFill>
                <a:latin typeface="Arial" panose="020B0604020202020204" pitchFamily="34" charset="0"/>
                <a:cs typeface="Arial" panose="020B0604020202020204" pitchFamily="34" charset="0"/>
              </a:rPr>
              <a:t> </a:t>
            </a:r>
            <a:r>
              <a:rPr lang="es-MX" sz="2400" b="1" dirty="0">
                <a:solidFill>
                  <a:schemeClr val="tx1">
                    <a:lumMod val="75000"/>
                    <a:lumOff val="25000"/>
                  </a:schemeClr>
                </a:solidFill>
                <a:latin typeface="Arial" panose="020B0604020202020204" pitchFamily="34" charset="0"/>
                <a:cs typeface="Arial" panose="020B0604020202020204" pitchFamily="34" charset="0"/>
              </a:rPr>
              <a:t>posibles y deseables,  a estos se les llama FUTURIBLES</a:t>
            </a:r>
            <a:r>
              <a:rPr lang="es-MX" sz="2400" dirty="0">
                <a:solidFill>
                  <a:schemeClr val="tx1">
                    <a:lumMod val="75000"/>
                    <a:lumOff val="25000"/>
                  </a:schemeClr>
                </a:solidFill>
                <a:latin typeface="Arial" panose="020B0604020202020204" pitchFamily="34" charset="0"/>
                <a:cs typeface="Arial" panose="020B0604020202020204" pitchFamily="34" charset="0"/>
              </a:rPr>
              <a:t>, los cuales se utilizan para </a:t>
            </a:r>
            <a:r>
              <a:rPr lang="es-MX" sz="2400" b="1" dirty="0">
                <a:solidFill>
                  <a:schemeClr val="tx1">
                    <a:lumMod val="75000"/>
                    <a:lumOff val="25000"/>
                  </a:schemeClr>
                </a:solidFill>
                <a:latin typeface="Arial" panose="020B0604020202020204" pitchFamily="34" charset="0"/>
                <a:cs typeface="Arial" panose="020B0604020202020204" pitchFamily="34" charset="0"/>
              </a:rPr>
              <a:t>construir la Visión.</a:t>
            </a:r>
          </a:p>
        </p:txBody>
      </p:sp>
    </p:spTree>
    <p:extLst>
      <p:ext uri="{BB962C8B-B14F-4D97-AF65-F5344CB8AC3E}">
        <p14:creationId xmlns:p14="http://schemas.microsoft.com/office/powerpoint/2010/main" val="38135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838199" y="989239"/>
            <a:ext cx="10918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Bibliografía</a:t>
            </a:r>
          </a:p>
        </p:txBody>
      </p:sp>
      <p:sp>
        <p:nvSpPr>
          <p:cNvPr id="2" name="Rectángulo 1"/>
          <p:cNvSpPr/>
          <p:nvPr/>
        </p:nvSpPr>
        <p:spPr>
          <a:xfrm>
            <a:off x="838199" y="2428537"/>
            <a:ext cx="10341432" cy="3323987"/>
          </a:xfrm>
          <a:prstGeom prst="rect">
            <a:avLst/>
          </a:prstGeom>
        </p:spPr>
        <p:txBody>
          <a:bodyPr wrap="square">
            <a:spAutoFit/>
          </a:bodyPr>
          <a:lstStyle/>
          <a:p>
            <a:pPr marL="342900" indent="-342900" algn="just">
              <a:buFont typeface="Arial" panose="020B0604020202020204" pitchFamily="34" charset="0"/>
              <a:buChar char="•"/>
            </a:pPr>
            <a:r>
              <a:rPr lang="es-MX" sz="2100" dirty="0">
                <a:solidFill>
                  <a:schemeClr val="tx1">
                    <a:lumMod val="75000"/>
                    <a:lumOff val="25000"/>
                  </a:schemeClr>
                </a:solidFill>
                <a:latin typeface="Arial" panose="020B0604020202020204" pitchFamily="34" charset="0"/>
                <a:cs typeface="Arial" panose="020B0604020202020204" pitchFamily="34" charset="0"/>
              </a:rPr>
              <a:t>Tomás </a:t>
            </a:r>
            <a:r>
              <a:rPr lang="es-MX" sz="2100" dirty="0" err="1">
                <a:solidFill>
                  <a:schemeClr val="tx1">
                    <a:lumMod val="75000"/>
                    <a:lumOff val="25000"/>
                  </a:schemeClr>
                </a:solidFill>
                <a:latin typeface="Arial" panose="020B0604020202020204" pitchFamily="34" charset="0"/>
                <a:cs typeface="Arial" panose="020B0604020202020204" pitchFamily="34" charset="0"/>
              </a:rPr>
              <a:t>Miklos</a:t>
            </a:r>
            <a:r>
              <a:rPr lang="es-MX" sz="2100" dirty="0">
                <a:solidFill>
                  <a:schemeClr val="tx1">
                    <a:lumMod val="75000"/>
                    <a:lumOff val="25000"/>
                  </a:schemeClr>
                </a:solidFill>
                <a:latin typeface="Arial" panose="020B0604020202020204" pitchFamily="34" charset="0"/>
                <a:cs typeface="Arial" panose="020B0604020202020204" pitchFamily="34" charset="0"/>
              </a:rPr>
              <a:t> y María Elena Tello. </a:t>
            </a:r>
            <a:r>
              <a:rPr lang="es-MX" sz="2100" i="1" dirty="0">
                <a:solidFill>
                  <a:schemeClr val="tx1">
                    <a:lumMod val="75000"/>
                    <a:lumOff val="25000"/>
                  </a:schemeClr>
                </a:solidFill>
                <a:latin typeface="Arial" panose="020B0604020202020204" pitchFamily="34" charset="0"/>
                <a:cs typeface="Arial" panose="020B0604020202020204" pitchFamily="34" charset="0"/>
              </a:rPr>
              <a:t>Planeación prospectiva. Una estrategia para el diseño del futuro</a:t>
            </a:r>
            <a:r>
              <a:rPr lang="es-MX" sz="2100" dirty="0">
                <a:solidFill>
                  <a:schemeClr val="tx1">
                    <a:lumMod val="75000"/>
                    <a:lumOff val="25000"/>
                  </a:schemeClr>
                </a:solidFill>
                <a:latin typeface="Arial" panose="020B0604020202020204" pitchFamily="34" charset="0"/>
                <a:cs typeface="Arial" panose="020B0604020202020204" pitchFamily="34" charset="0"/>
              </a:rPr>
              <a:t>, </a:t>
            </a:r>
            <a:r>
              <a:rPr lang="es-MX" sz="2100" dirty="0" err="1">
                <a:solidFill>
                  <a:schemeClr val="tx1">
                    <a:lumMod val="75000"/>
                    <a:lumOff val="25000"/>
                  </a:schemeClr>
                </a:solidFill>
                <a:latin typeface="Arial" panose="020B0604020202020204" pitchFamily="34" charset="0"/>
                <a:cs typeface="Arial" panose="020B0604020202020204" pitchFamily="34" charset="0"/>
              </a:rPr>
              <a:t>Limusa</a:t>
            </a:r>
            <a:r>
              <a:rPr lang="es-MX" sz="2100" dirty="0">
                <a:solidFill>
                  <a:schemeClr val="tx1">
                    <a:lumMod val="75000"/>
                    <a:lumOff val="25000"/>
                  </a:schemeClr>
                </a:solidFill>
                <a:latin typeface="Arial" panose="020B0604020202020204" pitchFamily="34" charset="0"/>
                <a:cs typeface="Arial" panose="020B0604020202020204" pitchFamily="34" charset="0"/>
              </a:rPr>
              <a:t>, México 2011.</a:t>
            </a:r>
          </a:p>
          <a:p>
            <a:pPr marL="342900" indent="-342900" algn="just">
              <a:buFont typeface="Arial" panose="020B0604020202020204" pitchFamily="34" charset="0"/>
              <a:buChar char="•"/>
            </a:pPr>
            <a:r>
              <a:rPr lang="es-MX" sz="2100" dirty="0">
                <a:solidFill>
                  <a:schemeClr val="tx1">
                    <a:lumMod val="75000"/>
                    <a:lumOff val="25000"/>
                  </a:schemeClr>
                </a:solidFill>
                <a:latin typeface="Arial" panose="020B0604020202020204" pitchFamily="34" charset="0"/>
                <a:cs typeface="Arial" panose="020B0604020202020204" pitchFamily="34" charset="0"/>
              </a:rPr>
              <a:t>Tomás </a:t>
            </a:r>
            <a:r>
              <a:rPr lang="es-MX" sz="2100" dirty="0" err="1">
                <a:solidFill>
                  <a:schemeClr val="tx1">
                    <a:lumMod val="75000"/>
                    <a:lumOff val="25000"/>
                  </a:schemeClr>
                </a:solidFill>
                <a:latin typeface="Arial" panose="020B0604020202020204" pitchFamily="34" charset="0"/>
                <a:cs typeface="Arial" panose="020B0604020202020204" pitchFamily="34" charset="0"/>
              </a:rPr>
              <a:t>Miklos</a:t>
            </a:r>
            <a:r>
              <a:rPr lang="es-MX" sz="2100" dirty="0">
                <a:solidFill>
                  <a:schemeClr val="tx1">
                    <a:lumMod val="75000"/>
                    <a:lumOff val="25000"/>
                  </a:schemeClr>
                </a:solidFill>
                <a:latin typeface="Arial" panose="020B0604020202020204" pitchFamily="34" charset="0"/>
                <a:cs typeface="Arial" panose="020B0604020202020204" pitchFamily="34" charset="0"/>
              </a:rPr>
              <a:t> y Margarita Arroyo. </a:t>
            </a:r>
            <a:r>
              <a:rPr lang="es-MX" sz="2100" i="1" dirty="0">
                <a:solidFill>
                  <a:schemeClr val="tx1">
                    <a:lumMod val="75000"/>
                    <a:lumOff val="25000"/>
                  </a:schemeClr>
                </a:solidFill>
                <a:latin typeface="Arial" panose="020B0604020202020204" pitchFamily="34" charset="0"/>
                <a:cs typeface="Arial" panose="020B0604020202020204" pitchFamily="34" charset="0"/>
              </a:rPr>
              <a:t>Prospectiva y escenarios para el cambio social</a:t>
            </a:r>
            <a:r>
              <a:rPr lang="es-MX" sz="2100" dirty="0">
                <a:solidFill>
                  <a:schemeClr val="tx1">
                    <a:lumMod val="75000"/>
                    <a:lumOff val="25000"/>
                  </a:schemeClr>
                </a:solidFill>
                <a:latin typeface="Arial" panose="020B0604020202020204" pitchFamily="34" charset="0"/>
                <a:cs typeface="Arial" panose="020B0604020202020204" pitchFamily="34" charset="0"/>
              </a:rPr>
              <a:t> en: </a:t>
            </a:r>
            <a:r>
              <a:rPr lang="es-MX" sz="2100" dirty="0">
                <a:solidFill>
                  <a:schemeClr val="tx1">
                    <a:lumMod val="75000"/>
                    <a:lumOff val="25000"/>
                  </a:schemeClr>
                </a:solidFill>
                <a:latin typeface="Arial" panose="020B0604020202020204" pitchFamily="34" charset="0"/>
                <a:cs typeface="Arial" panose="020B0604020202020204" pitchFamily="34" charset="0"/>
                <a:hlinkClick r:id="rId2"/>
              </a:rPr>
              <a:t>http://ceadug.ugto.mx/iglu/Iglu09/Modulo3/docs/Mikos%20y%20Margarita.pdf</a:t>
            </a:r>
            <a:r>
              <a:rPr lang="es-MX" sz="2100" dirty="0">
                <a:solidFill>
                  <a:schemeClr val="tx1">
                    <a:lumMod val="75000"/>
                    <a:lumOff val="25000"/>
                  </a:schemeClr>
                </a:solidFill>
                <a:latin typeface="Arial" panose="020B0604020202020204" pitchFamily="34" charset="0"/>
                <a:cs typeface="Arial" panose="020B0604020202020204" pitchFamily="34" charset="0"/>
              </a:rPr>
              <a:t>   Abril 2008</a:t>
            </a:r>
          </a:p>
          <a:p>
            <a:pPr marL="342900" indent="-342900" algn="just">
              <a:buFont typeface="Arial" panose="020B0604020202020204" pitchFamily="34" charset="0"/>
              <a:buChar char="•"/>
            </a:pPr>
            <a:r>
              <a:rPr lang="es-MX" sz="2100" dirty="0">
                <a:solidFill>
                  <a:schemeClr val="tx1">
                    <a:lumMod val="75000"/>
                    <a:lumOff val="25000"/>
                  </a:schemeClr>
                </a:solidFill>
                <a:latin typeface="Arial" panose="020B0604020202020204" pitchFamily="34" charset="0"/>
                <a:cs typeface="Arial" panose="020B0604020202020204" pitchFamily="34" charset="0"/>
              </a:rPr>
              <a:t>George A. Steiner. </a:t>
            </a:r>
            <a:r>
              <a:rPr lang="es-MX" sz="2100" i="1" dirty="0">
                <a:solidFill>
                  <a:schemeClr val="tx1">
                    <a:lumMod val="75000"/>
                    <a:lumOff val="25000"/>
                  </a:schemeClr>
                </a:solidFill>
                <a:latin typeface="Arial" panose="020B0604020202020204" pitchFamily="34" charset="0"/>
                <a:cs typeface="Arial" panose="020B0604020202020204" pitchFamily="34" charset="0"/>
              </a:rPr>
              <a:t>Planeación estratégica. Lo que todo director debe sabe</a:t>
            </a:r>
            <a:r>
              <a:rPr lang="es-MX" sz="2100" dirty="0">
                <a:solidFill>
                  <a:schemeClr val="tx1">
                    <a:lumMod val="75000"/>
                    <a:lumOff val="25000"/>
                  </a:schemeClr>
                </a:solidFill>
                <a:latin typeface="Arial" panose="020B0604020202020204" pitchFamily="34" charset="0"/>
                <a:cs typeface="Arial" panose="020B0604020202020204" pitchFamily="34" charset="0"/>
              </a:rPr>
              <a:t>r, CECSA, México, 1983</a:t>
            </a:r>
          </a:p>
          <a:p>
            <a:pPr marL="342900" indent="-342900" algn="just">
              <a:buFont typeface="Arial" panose="020B0604020202020204" pitchFamily="34" charset="0"/>
              <a:buChar char="•"/>
            </a:pPr>
            <a:r>
              <a:rPr lang="es-MX" sz="2100" dirty="0">
                <a:solidFill>
                  <a:schemeClr val="tx1">
                    <a:lumMod val="75000"/>
                    <a:lumOff val="25000"/>
                  </a:schemeClr>
                </a:solidFill>
                <a:latin typeface="Arial" panose="020B0604020202020204" pitchFamily="34" charset="0"/>
                <a:cs typeface="Arial" panose="020B0604020202020204" pitchFamily="34" charset="0"/>
              </a:rPr>
              <a:t>Alma Herrera Márquez y Axel </a:t>
            </a:r>
            <a:r>
              <a:rPr lang="es-MX" sz="2100" dirty="0" err="1">
                <a:solidFill>
                  <a:schemeClr val="tx1">
                    <a:lumMod val="75000"/>
                    <a:lumOff val="25000"/>
                  </a:schemeClr>
                </a:solidFill>
                <a:latin typeface="Arial" panose="020B0604020202020204" pitchFamily="34" charset="0"/>
                <a:cs typeface="Arial" panose="020B0604020202020204" pitchFamily="34" charset="0"/>
              </a:rPr>
              <a:t>Didriksson</a:t>
            </a:r>
            <a:r>
              <a:rPr lang="es-MX" sz="2100" dirty="0">
                <a:solidFill>
                  <a:schemeClr val="tx1">
                    <a:lumMod val="75000"/>
                    <a:lumOff val="25000"/>
                  </a:schemeClr>
                </a:solidFill>
                <a:latin typeface="Arial" panose="020B0604020202020204" pitchFamily="34" charset="0"/>
                <a:cs typeface="Arial" panose="020B0604020202020204" pitchFamily="34" charset="0"/>
              </a:rPr>
              <a:t> </a:t>
            </a:r>
            <a:r>
              <a:rPr lang="es-MX" sz="2100" dirty="0" err="1">
                <a:solidFill>
                  <a:schemeClr val="tx1">
                    <a:lumMod val="75000"/>
                    <a:lumOff val="25000"/>
                  </a:schemeClr>
                </a:solidFill>
                <a:latin typeface="Arial" panose="020B0604020202020204" pitchFamily="34" charset="0"/>
                <a:cs typeface="Arial" panose="020B0604020202020204" pitchFamily="34" charset="0"/>
              </a:rPr>
              <a:t>Takayanagui</a:t>
            </a:r>
            <a:r>
              <a:rPr lang="es-MX" sz="2100" dirty="0">
                <a:solidFill>
                  <a:schemeClr val="tx1">
                    <a:lumMod val="75000"/>
                    <a:lumOff val="25000"/>
                  </a:schemeClr>
                </a:solidFill>
                <a:latin typeface="Arial" panose="020B0604020202020204" pitchFamily="34" charset="0"/>
                <a:cs typeface="Arial" panose="020B0604020202020204" pitchFamily="34" charset="0"/>
              </a:rPr>
              <a:t>.  </a:t>
            </a:r>
            <a:r>
              <a:rPr lang="es-MX" sz="2100" i="1" dirty="0">
                <a:solidFill>
                  <a:schemeClr val="tx1">
                    <a:lumMod val="75000"/>
                    <a:lumOff val="25000"/>
                  </a:schemeClr>
                </a:solidFill>
                <a:latin typeface="Arial" panose="020B0604020202020204" pitchFamily="34" charset="0"/>
                <a:cs typeface="Arial" panose="020B0604020202020204" pitchFamily="34" charset="0"/>
              </a:rPr>
              <a:t>Manual de planeación prospectiva su aplicación a instituciones de educación superior. </a:t>
            </a:r>
            <a:r>
              <a:rPr lang="es-MX" sz="2100" dirty="0">
                <a:solidFill>
                  <a:schemeClr val="tx1">
                    <a:lumMod val="75000"/>
                    <a:lumOff val="25000"/>
                  </a:schemeClr>
                </a:solidFill>
                <a:latin typeface="Arial" panose="020B0604020202020204" pitchFamily="34" charset="0"/>
                <a:cs typeface="Arial" panose="020B0604020202020204" pitchFamily="34" charset="0"/>
              </a:rPr>
              <a:t>UNAM</a:t>
            </a:r>
          </a:p>
          <a:p>
            <a:pPr marL="342900" indent="-342900" algn="just">
              <a:buFont typeface="Arial" panose="020B0604020202020204" pitchFamily="34" charset="0"/>
              <a:buChar char="•"/>
            </a:pPr>
            <a:r>
              <a:rPr lang="es-MX" sz="2100" dirty="0">
                <a:solidFill>
                  <a:schemeClr val="tx1">
                    <a:lumMod val="75000"/>
                    <a:lumOff val="25000"/>
                  </a:schemeClr>
                </a:solidFill>
                <a:latin typeface="Arial" panose="020B0604020202020204" pitchFamily="34" charset="0"/>
                <a:cs typeface="Arial" panose="020B0604020202020204" pitchFamily="34" charset="0"/>
                <a:hlinkClick r:id="rId3"/>
              </a:rPr>
              <a:t>http://www.cipae.edu.mx/</a:t>
            </a:r>
            <a:r>
              <a:rPr lang="es-MX" sz="2100" dirty="0">
                <a:solidFill>
                  <a:schemeClr val="tx1">
                    <a:lumMod val="75000"/>
                    <a:lumOff val="25000"/>
                  </a:schemeClr>
                </a:solidFill>
                <a:latin typeface="Arial" panose="020B0604020202020204" pitchFamily="34" charset="0"/>
                <a:cs typeface="Arial" panose="020B0604020202020204" pitchFamily="34" charset="0"/>
              </a:rPr>
              <a:t> Centro Internacional de </a:t>
            </a:r>
            <a:r>
              <a:rPr lang="es-MX" sz="2100" dirty="0" err="1">
                <a:solidFill>
                  <a:schemeClr val="tx1">
                    <a:lumMod val="75000"/>
                    <a:lumOff val="25000"/>
                  </a:schemeClr>
                </a:solidFill>
                <a:latin typeface="Arial" panose="020B0604020202020204" pitchFamily="34" charset="0"/>
                <a:cs typeface="Arial" panose="020B0604020202020204" pitchFamily="34" charset="0"/>
              </a:rPr>
              <a:t>Porspectiva</a:t>
            </a:r>
            <a:r>
              <a:rPr lang="es-MX" sz="2100" dirty="0">
                <a:solidFill>
                  <a:schemeClr val="tx1">
                    <a:lumMod val="75000"/>
                    <a:lumOff val="25000"/>
                  </a:schemeClr>
                </a:solidFill>
                <a:latin typeface="Arial" panose="020B0604020202020204" pitchFamily="34" charset="0"/>
                <a:cs typeface="Arial" panose="020B0604020202020204" pitchFamily="34" charset="0"/>
              </a:rPr>
              <a:t> y Altos Estudios. </a:t>
            </a:r>
          </a:p>
        </p:txBody>
      </p:sp>
    </p:spTree>
    <p:extLst>
      <p:ext uri="{BB962C8B-B14F-4D97-AF65-F5344CB8AC3E}">
        <p14:creationId xmlns:p14="http://schemas.microsoft.com/office/powerpoint/2010/main" val="18291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C72AE3-B855-4EB9-AC83-B75005C51D37}"/>
              </a:ext>
            </a:extLst>
          </p:cNvPr>
          <p:cNvSpPr txBox="1"/>
          <p:nvPr/>
        </p:nvSpPr>
        <p:spPr>
          <a:xfrm>
            <a:off x="1297880" y="3249539"/>
            <a:ext cx="9610928" cy="646331"/>
          </a:xfrm>
          <a:prstGeom prst="rect">
            <a:avLst/>
          </a:prstGeom>
          <a:noFill/>
        </p:spPr>
        <p:txBody>
          <a:bodyPr wrap="square" rtlCol="0">
            <a:spAutoFit/>
          </a:bodyPr>
          <a:lstStyle/>
          <a:p>
            <a:pPr algn="ctr"/>
            <a:r>
              <a:rPr lang="es-MX" sz="3600" dirty="0">
                <a:solidFill>
                  <a:schemeClr val="tx1">
                    <a:lumMod val="75000"/>
                    <a:lumOff val="25000"/>
                  </a:schemeClr>
                </a:solidFill>
                <a:latin typeface="Arial" panose="020B0604020202020204" pitchFamily="34" charset="0"/>
                <a:cs typeface="Arial" panose="020B0604020202020204" pitchFamily="34" charset="0"/>
              </a:rPr>
              <a:t>Desarrollo de futuribles</a:t>
            </a:r>
          </a:p>
        </p:txBody>
      </p:sp>
      <p:sp>
        <p:nvSpPr>
          <p:cNvPr id="4" name="Rectángulo 3"/>
          <p:cNvSpPr/>
          <p:nvPr/>
        </p:nvSpPr>
        <p:spPr>
          <a:xfrm>
            <a:off x="799388" y="1274314"/>
            <a:ext cx="4860976" cy="707886"/>
          </a:xfrm>
          <a:prstGeom prst="rect">
            <a:avLst/>
          </a:prstGeom>
        </p:spPr>
        <p:txBody>
          <a:bodyPr wrap="square">
            <a:spAutoFit/>
          </a:bodyPr>
          <a:lstStyle/>
          <a:p>
            <a:r>
              <a:rPr lang="es-MX" sz="4000" dirty="0">
                <a:solidFill>
                  <a:srgbClr val="007A33"/>
                </a:solidFill>
                <a:latin typeface="Arial" panose="020B0604020202020204" pitchFamily="34" charset="0"/>
                <a:cs typeface="Arial" panose="020B0604020202020204" pitchFamily="34" charset="0"/>
              </a:rPr>
              <a:t>Actividad 2</a:t>
            </a:r>
          </a:p>
        </p:txBody>
      </p:sp>
    </p:spTree>
    <p:extLst>
      <p:ext uri="{BB962C8B-B14F-4D97-AF65-F5344CB8AC3E}">
        <p14:creationId xmlns:p14="http://schemas.microsoft.com/office/powerpoint/2010/main" val="1767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92125" y="2597150"/>
            <a:ext cx="11699875" cy="2387600"/>
          </a:xfrm>
        </p:spPr>
        <p:txBody>
          <a:bodyPr>
            <a:noAutofit/>
          </a:bodyPr>
          <a:lstStyle/>
          <a:p>
            <a:pPr algn="ctr"/>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MODULO  I</a:t>
            </a:r>
            <a:b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br>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Descripción del proceso llevado a cabo para la planeación</a:t>
            </a: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 </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4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ángulo 52"/>
          <p:cNvSpPr/>
          <p:nvPr/>
        </p:nvSpPr>
        <p:spPr>
          <a:xfrm>
            <a:off x="2858619" y="576923"/>
            <a:ext cx="5686118" cy="79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21"/>
          <p:cNvSpPr/>
          <p:nvPr/>
        </p:nvSpPr>
        <p:spPr>
          <a:xfrm>
            <a:off x="2521269" y="5853717"/>
            <a:ext cx="5686118" cy="79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redondeado 68"/>
          <p:cNvSpPr/>
          <p:nvPr/>
        </p:nvSpPr>
        <p:spPr>
          <a:xfrm>
            <a:off x="188145" y="3333490"/>
            <a:ext cx="8019241" cy="3445391"/>
          </a:xfrm>
          <a:prstGeom prst="roundRect">
            <a:avLst/>
          </a:prstGeom>
          <a:solidFill>
            <a:schemeClr val="accent6">
              <a:lumMod val="60000"/>
              <a:lumOff val="40000"/>
            </a:schemeClr>
          </a:solidFill>
          <a:ln>
            <a:noFill/>
          </a:ln>
          <a:effectLst>
            <a:softEdge rad="3175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s-MX" sz="2000" dirty="0">
                <a:solidFill>
                  <a:srgbClr val="00B050"/>
                </a:solidFill>
                <a:latin typeface="Trebuchet MS" panose="020B0603020202020204" pitchFamily="34" charset="0"/>
              </a:rPr>
              <a:t>    </a:t>
            </a: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a:p>
            <a:r>
              <a:rPr kumimoji="1" lang="es-MX" sz="2000" dirty="0">
                <a:solidFill>
                  <a:srgbClr val="00B050"/>
                </a:solidFill>
                <a:latin typeface="Trebuchet MS" panose="020B0603020202020204" pitchFamily="34" charset="0"/>
              </a:rPr>
              <a:t>Ámbito Institucional</a:t>
            </a:r>
          </a:p>
          <a:p>
            <a:endParaRPr kumimoji="1" lang="es-MX" sz="2000" dirty="0">
              <a:solidFill>
                <a:srgbClr val="00B050"/>
              </a:solidFill>
              <a:latin typeface="Trebuchet MS" panose="020B0603020202020204" pitchFamily="34" charset="0"/>
            </a:endParaRPr>
          </a:p>
          <a:p>
            <a:endParaRPr kumimoji="1" lang="es-MX" sz="2000" dirty="0">
              <a:solidFill>
                <a:srgbClr val="00B050"/>
              </a:solidFill>
              <a:latin typeface="Trebuchet MS" panose="020B0603020202020204" pitchFamily="34" charset="0"/>
            </a:endParaRPr>
          </a:p>
        </p:txBody>
      </p:sp>
      <p:sp>
        <p:nvSpPr>
          <p:cNvPr id="72" name="Rectángulo redondeado 71"/>
          <p:cNvSpPr/>
          <p:nvPr/>
        </p:nvSpPr>
        <p:spPr>
          <a:xfrm>
            <a:off x="188144" y="1759739"/>
            <a:ext cx="8019242" cy="1493223"/>
          </a:xfrm>
          <a:prstGeom prst="roundRect">
            <a:avLst/>
          </a:prstGeom>
          <a:solidFill>
            <a:schemeClr val="accent6">
              <a:lumMod val="60000"/>
              <a:lumOff val="40000"/>
            </a:schemeClr>
          </a:solidFill>
          <a:ln>
            <a:noFill/>
          </a:ln>
          <a:effectLst>
            <a:softEdge rad="31750"/>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s-MX" sz="2000" dirty="0">
                <a:solidFill>
                  <a:srgbClr val="00B050"/>
                </a:solidFill>
                <a:latin typeface="Trebuchet MS" panose="020B0603020202020204" pitchFamily="34" charset="0"/>
              </a:rPr>
              <a:t>Ámbito Estatal</a:t>
            </a:r>
          </a:p>
          <a:p>
            <a:endParaRPr kumimoji="1" lang="es-MX" sz="2000" dirty="0">
              <a:solidFill>
                <a:srgbClr val="00B050"/>
              </a:solidFill>
              <a:latin typeface="Trebuchet MS" panose="020B0603020202020204" pitchFamily="34" charset="0"/>
            </a:endParaRPr>
          </a:p>
          <a:p>
            <a:pPr defTabSz="981075"/>
            <a:endParaRPr kumimoji="1" lang="es-MX" sz="2000" dirty="0">
              <a:solidFill>
                <a:srgbClr val="00B050"/>
              </a:solidFill>
              <a:latin typeface="Trebuchet MS" panose="020B0603020202020204" pitchFamily="34" charset="0"/>
            </a:endParaRPr>
          </a:p>
          <a:p>
            <a:endParaRPr kumimoji="1" lang="es-MX" dirty="0">
              <a:solidFill>
                <a:srgbClr val="00B050"/>
              </a:solidFill>
              <a:latin typeface="Trebuchet MS" panose="020B0603020202020204" pitchFamily="34" charset="0"/>
            </a:endParaRPr>
          </a:p>
          <a:p>
            <a:endParaRPr kumimoji="1" lang="es-MX" dirty="0">
              <a:solidFill>
                <a:srgbClr val="00B050"/>
              </a:solidFill>
              <a:latin typeface="Trebuchet MS" panose="020B0603020202020204" pitchFamily="34" charset="0"/>
            </a:endParaRPr>
          </a:p>
        </p:txBody>
      </p:sp>
      <p:sp>
        <p:nvSpPr>
          <p:cNvPr id="2" name="Cubo 1"/>
          <p:cNvSpPr/>
          <p:nvPr/>
        </p:nvSpPr>
        <p:spPr>
          <a:xfrm>
            <a:off x="3925793" y="640316"/>
            <a:ext cx="3983694" cy="793394"/>
          </a:xfrm>
          <a:prstGeom prst="cub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s-MX" altLang="es-MX" dirty="0">
                <a:solidFill>
                  <a:schemeClr val="bg1"/>
                </a:solidFill>
                <a:latin typeface="Trebuchet MS" panose="020B0603020202020204" pitchFamily="34" charset="0"/>
              </a:rPr>
              <a:t>Insumos </a:t>
            </a:r>
            <a:endParaRPr kumimoji="1" lang="es-MX" altLang="es-MX" sz="1400" dirty="0">
              <a:solidFill>
                <a:schemeClr val="bg1"/>
              </a:solidFill>
              <a:latin typeface="Trebuchet MS" panose="020B0603020202020204" pitchFamily="34" charset="0"/>
            </a:endParaRPr>
          </a:p>
          <a:p>
            <a:pPr algn="r"/>
            <a:r>
              <a:rPr kumimoji="1" lang="es-MX" altLang="es-MX" sz="1400" dirty="0">
                <a:solidFill>
                  <a:schemeClr val="bg1"/>
                </a:solidFill>
                <a:latin typeface="Trebuchet MS" panose="020B0603020202020204" pitchFamily="34" charset="0"/>
              </a:rPr>
              <a:t>para la planeación de la educación normal </a:t>
            </a:r>
            <a:endParaRPr kumimoji="1" lang="es-ES" altLang="es-MX" sz="1400" dirty="0">
              <a:solidFill>
                <a:schemeClr val="bg1"/>
              </a:solidFill>
              <a:latin typeface="Trebuchet MS" panose="020B0603020202020204" pitchFamily="34" charset="0"/>
            </a:endParaRPr>
          </a:p>
        </p:txBody>
      </p:sp>
      <p:sp>
        <p:nvSpPr>
          <p:cNvPr id="4" name="Bisel 3"/>
          <p:cNvSpPr/>
          <p:nvPr/>
        </p:nvSpPr>
        <p:spPr>
          <a:xfrm>
            <a:off x="361268" y="2460775"/>
            <a:ext cx="2160000" cy="658906"/>
          </a:xfrm>
          <a:prstGeom prst="bevel">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dirty="0">
                <a:latin typeface="Trebuchet MS" panose="020B0603020202020204" pitchFamily="34" charset="0"/>
              </a:rPr>
              <a:t>Políticas Estatales</a:t>
            </a:r>
            <a:endParaRPr kumimoji="1" lang="es-ES" altLang="es-MX" dirty="0">
              <a:latin typeface="Trebuchet MS" panose="020B0603020202020204" pitchFamily="34" charset="0"/>
            </a:endParaRPr>
          </a:p>
        </p:txBody>
      </p:sp>
      <p:cxnSp>
        <p:nvCxnSpPr>
          <p:cNvPr id="11" name="Conector recto de flecha 10"/>
          <p:cNvCxnSpPr>
            <a:stCxn id="2" idx="3"/>
          </p:cNvCxnSpPr>
          <p:nvPr/>
        </p:nvCxnSpPr>
        <p:spPr>
          <a:xfrm flipH="1">
            <a:off x="5815013" y="1433710"/>
            <a:ext cx="3453" cy="3683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Abrir llave 25"/>
          <p:cNvSpPr/>
          <p:nvPr/>
        </p:nvSpPr>
        <p:spPr>
          <a:xfrm>
            <a:off x="2706219" y="3379436"/>
            <a:ext cx="389966" cy="3370988"/>
          </a:xfrm>
          <a:prstGeom prst="leftBrace">
            <a:avLst>
              <a:gd name="adj1" fmla="val 44884"/>
              <a:gd name="adj2" fmla="val 42175"/>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9" name="Rectángulo redondeado 58"/>
          <p:cNvSpPr/>
          <p:nvPr/>
        </p:nvSpPr>
        <p:spPr>
          <a:xfrm>
            <a:off x="3030257" y="5059892"/>
            <a:ext cx="4822078" cy="1587651"/>
          </a:xfrm>
          <a:prstGeom prst="roundRect">
            <a:avLst/>
          </a:prstGeom>
          <a:solidFill>
            <a:schemeClr val="tx1">
              <a:lumMod val="50000"/>
              <a:lumOff val="5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sz="2000" dirty="0">
                <a:solidFill>
                  <a:schemeClr val="bg1"/>
                </a:solidFill>
                <a:latin typeface="Trebuchet MS" panose="020B0603020202020204" pitchFamily="34" charset="0"/>
              </a:rPr>
              <a:t>Planeación </a:t>
            </a:r>
            <a:r>
              <a:rPr kumimoji="1" lang="es-MX" altLang="es-MX" sz="1600" dirty="0">
                <a:solidFill>
                  <a:schemeClr val="bg1"/>
                </a:solidFill>
                <a:latin typeface="Trebuchet MS" panose="020B0603020202020204" pitchFamily="34" charset="0"/>
              </a:rPr>
              <a:t>de cada escuela, de sus licenciaturas y academias</a:t>
            </a:r>
          </a:p>
          <a:p>
            <a:pPr algn="ctr"/>
            <a:endParaRPr kumimoji="1" lang="es-MX" altLang="es-MX" sz="1600" dirty="0">
              <a:solidFill>
                <a:schemeClr val="bg1"/>
              </a:solidFill>
              <a:latin typeface="Trebuchet MS" panose="020B0603020202020204" pitchFamily="34" charset="0"/>
            </a:endParaRPr>
          </a:p>
          <a:p>
            <a:pPr algn="ctr"/>
            <a:endParaRPr kumimoji="1" lang="es-MX" altLang="es-MX" sz="1600" dirty="0">
              <a:solidFill>
                <a:schemeClr val="bg1"/>
              </a:solidFill>
              <a:latin typeface="Trebuchet MS" panose="020B0603020202020204" pitchFamily="34" charset="0"/>
            </a:endParaRPr>
          </a:p>
          <a:p>
            <a:pPr algn="ctr"/>
            <a:endParaRPr kumimoji="1" lang="es-MX" altLang="es-MX" sz="1600" dirty="0">
              <a:solidFill>
                <a:schemeClr val="bg1"/>
              </a:solidFill>
              <a:latin typeface="Trebuchet MS" panose="020B0603020202020204" pitchFamily="34" charset="0"/>
            </a:endParaRPr>
          </a:p>
          <a:p>
            <a:pPr algn="ctr"/>
            <a:endParaRPr kumimoji="1" lang="es-MX" altLang="es-MX" sz="1600" dirty="0">
              <a:solidFill>
                <a:schemeClr val="bg1"/>
              </a:solidFill>
              <a:latin typeface="Trebuchet MS" panose="020B0603020202020204" pitchFamily="34" charset="0"/>
            </a:endParaRPr>
          </a:p>
        </p:txBody>
      </p:sp>
      <p:sp>
        <p:nvSpPr>
          <p:cNvPr id="33" name="Bisel 32"/>
          <p:cNvSpPr/>
          <p:nvPr/>
        </p:nvSpPr>
        <p:spPr>
          <a:xfrm>
            <a:off x="361268" y="4480395"/>
            <a:ext cx="2160000" cy="658906"/>
          </a:xfrm>
          <a:prstGeom prst="bevel">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dirty="0">
                <a:latin typeface="Trebuchet MS" panose="020B0603020202020204" pitchFamily="34" charset="0"/>
              </a:rPr>
              <a:t>Políticas Institucionales</a:t>
            </a:r>
            <a:endParaRPr kumimoji="1" lang="es-ES" altLang="es-MX" dirty="0">
              <a:latin typeface="Trebuchet MS" panose="020B0603020202020204" pitchFamily="34" charset="0"/>
            </a:endParaRPr>
          </a:p>
        </p:txBody>
      </p:sp>
      <p:cxnSp>
        <p:nvCxnSpPr>
          <p:cNvPr id="35" name="Conector recto de flecha 34"/>
          <p:cNvCxnSpPr>
            <a:stCxn id="4" idx="2"/>
            <a:endCxn id="33" idx="6"/>
          </p:cNvCxnSpPr>
          <p:nvPr/>
        </p:nvCxnSpPr>
        <p:spPr>
          <a:xfrm>
            <a:off x="1441268" y="3119681"/>
            <a:ext cx="0" cy="1360714"/>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Abrir llave 37"/>
          <p:cNvSpPr/>
          <p:nvPr/>
        </p:nvSpPr>
        <p:spPr>
          <a:xfrm>
            <a:off x="2663636" y="1813840"/>
            <a:ext cx="389966" cy="1385526"/>
          </a:xfrm>
          <a:prstGeom prst="leftBrace">
            <a:avLst>
              <a:gd name="adj1" fmla="val 66833"/>
              <a:gd name="adj2" fmla="val 66505"/>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4" name="Rectángulo redondeado 53"/>
          <p:cNvSpPr/>
          <p:nvPr/>
        </p:nvSpPr>
        <p:spPr>
          <a:xfrm>
            <a:off x="3420223" y="5802416"/>
            <a:ext cx="4248523" cy="710165"/>
          </a:xfrm>
          <a:prstGeom prst="roundRect">
            <a:avLst/>
          </a:prstGeom>
          <a:solidFill>
            <a:schemeClr val="bg1">
              <a:lumMod val="85000"/>
            </a:schemeClr>
          </a:solidFill>
          <a:ln>
            <a:solidFill>
              <a:schemeClr val="accent6">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MX" dirty="0">
              <a:solidFill>
                <a:schemeClr val="tx1">
                  <a:lumMod val="65000"/>
                  <a:lumOff val="35000"/>
                </a:schemeClr>
              </a:solidFill>
              <a:latin typeface="Trebuchet MS" panose="020B0603020202020204" pitchFamily="34" charset="0"/>
            </a:endParaRPr>
          </a:p>
          <a:p>
            <a:pPr algn="ctr"/>
            <a:r>
              <a:rPr kumimoji="1" lang="es-MX" dirty="0">
                <a:solidFill>
                  <a:schemeClr val="tx1">
                    <a:lumMod val="65000"/>
                    <a:lumOff val="35000"/>
                  </a:schemeClr>
                </a:solidFill>
                <a:latin typeface="Trebuchet MS" panose="020B0603020202020204" pitchFamily="34" charset="0"/>
              </a:rPr>
              <a:t>PROYECTO INTEGRAL</a:t>
            </a:r>
          </a:p>
          <a:p>
            <a:pPr algn="ctr"/>
            <a:endParaRPr kumimoji="1" lang="es-MX" dirty="0">
              <a:solidFill>
                <a:schemeClr val="tx1">
                  <a:lumMod val="65000"/>
                  <a:lumOff val="35000"/>
                </a:schemeClr>
              </a:solidFill>
              <a:latin typeface="Trebuchet MS" panose="020B0603020202020204" pitchFamily="34" charset="0"/>
            </a:endParaRPr>
          </a:p>
          <a:p>
            <a:pPr algn="ctr"/>
            <a:endParaRPr kumimoji="1" lang="es-MX" dirty="0">
              <a:solidFill>
                <a:schemeClr val="tx1">
                  <a:lumMod val="65000"/>
                  <a:lumOff val="35000"/>
                </a:schemeClr>
              </a:solidFill>
              <a:latin typeface="Trebuchet MS" panose="020B0603020202020204" pitchFamily="34" charset="0"/>
            </a:endParaRPr>
          </a:p>
        </p:txBody>
      </p:sp>
      <p:sp>
        <p:nvSpPr>
          <p:cNvPr id="48" name="Rectángulo redondeado 47"/>
          <p:cNvSpPr/>
          <p:nvPr/>
        </p:nvSpPr>
        <p:spPr>
          <a:xfrm>
            <a:off x="3621602" y="6126059"/>
            <a:ext cx="1162469" cy="27077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a:latin typeface="Trebuchet MS" panose="020B0603020202020204" pitchFamily="34" charset="0"/>
              </a:rPr>
              <a:t>ProFEN 1</a:t>
            </a:r>
          </a:p>
        </p:txBody>
      </p:sp>
      <p:sp>
        <p:nvSpPr>
          <p:cNvPr id="51" name="Rectángulo redondeado 50"/>
          <p:cNvSpPr/>
          <p:nvPr/>
        </p:nvSpPr>
        <p:spPr>
          <a:xfrm>
            <a:off x="4876521" y="6126975"/>
            <a:ext cx="1160975" cy="270772"/>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a:latin typeface="Trebuchet MS" panose="020B0603020202020204" pitchFamily="34" charset="0"/>
              </a:rPr>
              <a:t>ProFEN 2</a:t>
            </a:r>
          </a:p>
        </p:txBody>
      </p:sp>
      <p:sp>
        <p:nvSpPr>
          <p:cNvPr id="52" name="Rectángulo redondeado 51"/>
          <p:cNvSpPr/>
          <p:nvPr/>
        </p:nvSpPr>
        <p:spPr>
          <a:xfrm>
            <a:off x="6103052" y="6126975"/>
            <a:ext cx="1363848" cy="256408"/>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err="1">
                <a:latin typeface="Trebuchet MS" panose="020B0603020202020204" pitchFamily="34" charset="0"/>
              </a:rPr>
              <a:t>ProFEN..n</a:t>
            </a:r>
            <a:endParaRPr kumimoji="1" lang="es-MX" dirty="0">
              <a:latin typeface="Trebuchet MS" panose="020B0603020202020204" pitchFamily="34" charset="0"/>
            </a:endParaRPr>
          </a:p>
        </p:txBody>
      </p:sp>
      <p:sp>
        <p:nvSpPr>
          <p:cNvPr id="55" name="Rectángulo redondeado 54"/>
          <p:cNvSpPr/>
          <p:nvPr/>
        </p:nvSpPr>
        <p:spPr>
          <a:xfrm>
            <a:off x="3110754" y="1882587"/>
            <a:ext cx="4804710" cy="629296"/>
          </a:xfrm>
          <a:prstGeom prst="roundRect">
            <a:avLst/>
          </a:prstGeom>
          <a:solidFill>
            <a:schemeClr val="tx1">
              <a:lumMod val="65000"/>
              <a:lumOff val="3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ES" altLang="es-MX" sz="1600" dirty="0">
                <a:solidFill>
                  <a:schemeClr val="bg1"/>
                </a:solidFill>
                <a:latin typeface="Trebuchet MS" panose="020B0603020202020204" pitchFamily="34" charset="0"/>
              </a:rPr>
              <a:t>Proceso de </a:t>
            </a:r>
            <a:r>
              <a:rPr kumimoji="1" lang="es-ES" altLang="es-MX" sz="2000" dirty="0">
                <a:solidFill>
                  <a:schemeClr val="bg1"/>
                </a:solidFill>
                <a:latin typeface="Trebuchet MS" panose="020B0603020202020204" pitchFamily="34" charset="0"/>
              </a:rPr>
              <a:t>autoevaluación estatal </a:t>
            </a:r>
            <a:r>
              <a:rPr kumimoji="1" lang="es-ES" altLang="es-MX" sz="1600" dirty="0">
                <a:solidFill>
                  <a:schemeClr val="bg1"/>
                </a:solidFill>
                <a:latin typeface="Trebuchet MS" panose="020B0603020202020204" pitchFamily="34" charset="0"/>
              </a:rPr>
              <a:t>de la educación normal</a:t>
            </a:r>
          </a:p>
        </p:txBody>
      </p:sp>
      <p:sp>
        <p:nvSpPr>
          <p:cNvPr id="56" name="Rectángulo redondeado 55"/>
          <p:cNvSpPr/>
          <p:nvPr/>
        </p:nvSpPr>
        <p:spPr>
          <a:xfrm>
            <a:off x="3104777" y="2829494"/>
            <a:ext cx="4804710" cy="282005"/>
          </a:xfrm>
          <a:prstGeom prst="roundRect">
            <a:avLst/>
          </a:prstGeom>
          <a:solidFill>
            <a:schemeClr val="tx1">
              <a:lumMod val="65000"/>
              <a:lumOff val="3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sz="2000" dirty="0">
                <a:solidFill>
                  <a:schemeClr val="bg1"/>
                </a:solidFill>
                <a:latin typeface="Trebuchet MS" panose="020B0603020202020204" pitchFamily="34" charset="0"/>
              </a:rPr>
              <a:t>Planeación </a:t>
            </a:r>
            <a:r>
              <a:rPr kumimoji="1" lang="es-MX" altLang="es-MX" sz="1600" dirty="0">
                <a:solidFill>
                  <a:schemeClr val="bg1"/>
                </a:solidFill>
                <a:latin typeface="Trebuchet MS" panose="020B0603020202020204" pitchFamily="34" charset="0"/>
              </a:rPr>
              <a:t>de la educación normal</a:t>
            </a:r>
          </a:p>
        </p:txBody>
      </p:sp>
      <p:sp>
        <p:nvSpPr>
          <p:cNvPr id="57" name="Rectángulo redondeado 56"/>
          <p:cNvSpPr/>
          <p:nvPr/>
        </p:nvSpPr>
        <p:spPr>
          <a:xfrm>
            <a:off x="3047625" y="3468972"/>
            <a:ext cx="4804710" cy="629296"/>
          </a:xfrm>
          <a:prstGeom prst="roundRect">
            <a:avLst/>
          </a:prstGeom>
          <a:solidFill>
            <a:schemeClr val="tx1">
              <a:lumMod val="50000"/>
              <a:lumOff val="5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sz="2000" dirty="0">
                <a:solidFill>
                  <a:schemeClr val="bg1"/>
                </a:solidFill>
                <a:latin typeface="Trebuchet MS" panose="020B0603020202020204" pitchFamily="34" charset="0"/>
              </a:rPr>
              <a:t>PDI</a:t>
            </a:r>
            <a:endParaRPr kumimoji="1" lang="es-MX" altLang="es-MX" sz="1600" dirty="0">
              <a:solidFill>
                <a:schemeClr val="bg1"/>
              </a:solidFill>
              <a:latin typeface="Trebuchet MS" panose="020B0603020202020204" pitchFamily="34" charset="0"/>
            </a:endParaRPr>
          </a:p>
          <a:p>
            <a:pPr algn="ctr"/>
            <a:r>
              <a:rPr kumimoji="1" lang="es-MX" altLang="es-MX" sz="1600" dirty="0">
                <a:solidFill>
                  <a:schemeClr val="bg1"/>
                </a:solidFill>
                <a:latin typeface="Trebuchet MS" panose="020B0603020202020204" pitchFamily="34" charset="0"/>
              </a:rPr>
              <a:t>Plan de Desarrollo Institucional</a:t>
            </a:r>
          </a:p>
        </p:txBody>
      </p:sp>
      <p:sp>
        <p:nvSpPr>
          <p:cNvPr id="58" name="Rectángulo redondeado 57"/>
          <p:cNvSpPr/>
          <p:nvPr/>
        </p:nvSpPr>
        <p:spPr>
          <a:xfrm>
            <a:off x="3071905" y="4176610"/>
            <a:ext cx="4804710" cy="761248"/>
          </a:xfrm>
          <a:prstGeom prst="roundRect">
            <a:avLst/>
          </a:prstGeom>
          <a:solidFill>
            <a:schemeClr val="tx1">
              <a:lumMod val="50000"/>
              <a:lumOff val="5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altLang="es-MX" sz="1600" dirty="0">
                <a:solidFill>
                  <a:schemeClr val="bg1"/>
                </a:solidFill>
                <a:latin typeface="Trebuchet MS" panose="020B0603020202020204" pitchFamily="34" charset="0"/>
              </a:rPr>
              <a:t>Proceso de </a:t>
            </a:r>
            <a:r>
              <a:rPr kumimoji="1" lang="es-MX" altLang="es-MX" sz="2000" dirty="0">
                <a:solidFill>
                  <a:schemeClr val="bg1"/>
                </a:solidFill>
                <a:effectLst>
                  <a:outerShdw blurRad="38100" dist="38100" dir="2700000" algn="tl">
                    <a:srgbClr val="000000">
                      <a:alpha val="43137"/>
                    </a:srgbClr>
                  </a:outerShdw>
                </a:effectLst>
                <a:latin typeface="Trebuchet MS" panose="020B0603020202020204" pitchFamily="34" charset="0"/>
              </a:rPr>
              <a:t>autoevaluación</a:t>
            </a:r>
            <a:r>
              <a:rPr kumimoji="1" lang="es-MX" altLang="es-MX" sz="2800" dirty="0">
                <a:solidFill>
                  <a:schemeClr val="bg1"/>
                </a:solidFill>
                <a:latin typeface="Trebuchet MS" panose="020B0603020202020204" pitchFamily="34" charset="0"/>
              </a:rPr>
              <a:t> </a:t>
            </a:r>
            <a:r>
              <a:rPr kumimoji="1" lang="es-MX" altLang="es-MX" sz="1600" dirty="0">
                <a:solidFill>
                  <a:schemeClr val="bg1"/>
                </a:solidFill>
                <a:latin typeface="Trebuchet MS" panose="020B0603020202020204" pitchFamily="34" charset="0"/>
              </a:rPr>
              <a:t>de cada escuela normal</a:t>
            </a:r>
            <a:r>
              <a:rPr kumimoji="1" lang="es-MX" altLang="es-MX" sz="2000" dirty="0">
                <a:solidFill>
                  <a:schemeClr val="bg1"/>
                </a:solidFill>
                <a:latin typeface="Trebuchet MS" panose="020B0603020202020204" pitchFamily="34" charset="0"/>
              </a:rPr>
              <a:t> </a:t>
            </a:r>
            <a:r>
              <a:rPr kumimoji="1" lang="es-MX" altLang="es-MX" sz="1600" dirty="0">
                <a:solidFill>
                  <a:schemeClr val="bg1"/>
                </a:solidFill>
                <a:latin typeface="Trebuchet MS" panose="020B0603020202020204" pitchFamily="34" charset="0"/>
              </a:rPr>
              <a:t>y de sus licenciaturas y academias</a:t>
            </a:r>
          </a:p>
        </p:txBody>
      </p:sp>
      <p:sp>
        <p:nvSpPr>
          <p:cNvPr id="60" name="Elipse 59"/>
          <p:cNvSpPr/>
          <p:nvPr/>
        </p:nvSpPr>
        <p:spPr>
          <a:xfrm>
            <a:off x="8552330" y="2850789"/>
            <a:ext cx="3039448" cy="3039448"/>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MX">
              <a:latin typeface="Trebuchet MS" panose="020B0603020202020204" pitchFamily="34" charset="0"/>
            </a:endParaRPr>
          </a:p>
        </p:txBody>
      </p:sp>
      <p:sp>
        <p:nvSpPr>
          <p:cNvPr id="61" name="Rectángulo redondeado 60"/>
          <p:cNvSpPr/>
          <p:nvPr/>
        </p:nvSpPr>
        <p:spPr>
          <a:xfrm>
            <a:off x="8797662" y="3994898"/>
            <a:ext cx="1440000" cy="360000"/>
          </a:xfrm>
          <a:prstGeom prst="roundRect">
            <a:avLst/>
          </a:prstGeom>
          <a:solidFill>
            <a:schemeClr val="bg1">
              <a:lumMod val="95000"/>
            </a:schemeClr>
          </a:soli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a:solidFill>
                  <a:schemeClr val="tx1">
                    <a:lumMod val="65000"/>
                    <a:lumOff val="35000"/>
                  </a:schemeClr>
                </a:solidFill>
                <a:latin typeface="Trebuchet MS" panose="020B0603020202020204" pitchFamily="34" charset="0"/>
              </a:rPr>
              <a:t>ProFEN 1</a:t>
            </a:r>
          </a:p>
        </p:txBody>
      </p:sp>
      <p:sp>
        <p:nvSpPr>
          <p:cNvPr id="62" name="Rectángulo redondeado 61"/>
          <p:cNvSpPr/>
          <p:nvPr/>
        </p:nvSpPr>
        <p:spPr>
          <a:xfrm>
            <a:off x="9963174" y="4464053"/>
            <a:ext cx="1440000" cy="360000"/>
          </a:xfrm>
          <a:prstGeom prst="roundRect">
            <a:avLst/>
          </a:prstGeom>
          <a:solidFill>
            <a:schemeClr val="bg1">
              <a:lumMod val="95000"/>
            </a:schemeClr>
          </a:soli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a:solidFill>
                  <a:schemeClr val="tx1">
                    <a:lumMod val="65000"/>
                    <a:lumOff val="35000"/>
                  </a:schemeClr>
                </a:solidFill>
                <a:latin typeface="Trebuchet MS" panose="020B0603020202020204" pitchFamily="34" charset="0"/>
              </a:rPr>
              <a:t>ProFEN 2</a:t>
            </a:r>
          </a:p>
        </p:txBody>
      </p:sp>
      <p:sp>
        <p:nvSpPr>
          <p:cNvPr id="63" name="Rectángulo redondeado 62"/>
          <p:cNvSpPr/>
          <p:nvPr/>
        </p:nvSpPr>
        <p:spPr>
          <a:xfrm>
            <a:off x="9034229" y="4992699"/>
            <a:ext cx="1440000" cy="360000"/>
          </a:xfrm>
          <a:prstGeom prst="roundRect">
            <a:avLst/>
          </a:prstGeom>
          <a:solidFill>
            <a:schemeClr val="bg1">
              <a:lumMod val="95000"/>
            </a:schemeClr>
          </a:solidFill>
          <a:ln>
            <a:solidFill>
              <a:schemeClr val="accent6">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err="1">
                <a:solidFill>
                  <a:schemeClr val="tx1">
                    <a:lumMod val="65000"/>
                    <a:lumOff val="35000"/>
                  </a:schemeClr>
                </a:solidFill>
                <a:latin typeface="Trebuchet MS" panose="020B0603020202020204" pitchFamily="34" charset="0"/>
              </a:rPr>
              <a:t>ProFEN..n</a:t>
            </a:r>
            <a:endParaRPr kumimoji="1" lang="es-MX" dirty="0">
              <a:solidFill>
                <a:schemeClr val="tx1">
                  <a:lumMod val="65000"/>
                  <a:lumOff val="35000"/>
                </a:schemeClr>
              </a:solidFill>
              <a:latin typeface="Trebuchet MS" panose="020B0603020202020204" pitchFamily="34" charset="0"/>
            </a:endParaRPr>
          </a:p>
        </p:txBody>
      </p:sp>
      <p:sp>
        <p:nvSpPr>
          <p:cNvPr id="65" name="Rectángulo redondeado 64"/>
          <p:cNvSpPr/>
          <p:nvPr/>
        </p:nvSpPr>
        <p:spPr>
          <a:xfrm>
            <a:off x="9419850" y="3165028"/>
            <a:ext cx="1620000" cy="540000"/>
          </a:xfrm>
          <a:prstGeom prst="roundRect">
            <a:avLst/>
          </a:prstGeom>
          <a:solidFill>
            <a:schemeClr val="bg1">
              <a:lumMod val="50000"/>
            </a:schemeClr>
          </a:solidFill>
          <a:ln>
            <a:solidFill>
              <a:schemeClr val="accent6">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MX" dirty="0">
                <a:solidFill>
                  <a:schemeClr val="bg1"/>
                </a:solidFill>
                <a:latin typeface="Trebuchet MS" panose="020B0603020202020204" pitchFamily="34" charset="0"/>
              </a:rPr>
              <a:t>ProGEN</a:t>
            </a:r>
          </a:p>
        </p:txBody>
      </p:sp>
      <p:pic>
        <p:nvPicPr>
          <p:cNvPr id="66" name="Imagen 65"/>
          <p:cNvPicPr>
            <a:picLocks noChangeAspect="1"/>
          </p:cNvPicPr>
          <p:nvPr/>
        </p:nvPicPr>
        <p:blipFill rotWithShape="1">
          <a:blip r:embed="rId2" cstate="print">
            <a:extLst>
              <a:ext uri="{28A0092B-C50C-407E-A947-70E740481C1C}">
                <a14:useLocalDpi xmlns:a14="http://schemas.microsoft.com/office/drawing/2010/main" val="0"/>
              </a:ext>
            </a:extLst>
          </a:blip>
          <a:srcRect l="17020" r="22993" b="10092"/>
          <a:stretch/>
        </p:blipFill>
        <p:spPr>
          <a:xfrm>
            <a:off x="9893087" y="900706"/>
            <a:ext cx="1694329" cy="1480965"/>
          </a:xfrm>
          <a:prstGeom prst="rect">
            <a:avLst/>
          </a:prstGeom>
          <a:effectLst>
            <a:outerShdw blurRad="50800" dist="38100" dir="5400000" algn="t" rotWithShape="0">
              <a:prstClr val="black">
                <a:alpha val="40000"/>
              </a:prstClr>
            </a:outerShdw>
          </a:effectLst>
        </p:spPr>
      </p:pic>
      <p:cxnSp>
        <p:nvCxnSpPr>
          <p:cNvPr id="90" name="Conector angular 89"/>
          <p:cNvCxnSpPr>
            <a:stCxn id="63" idx="3"/>
            <a:endCxn id="62" idx="3"/>
          </p:cNvCxnSpPr>
          <p:nvPr/>
        </p:nvCxnSpPr>
        <p:spPr>
          <a:xfrm flipV="1">
            <a:off x="10474229" y="4644053"/>
            <a:ext cx="928945" cy="528646"/>
          </a:xfrm>
          <a:prstGeom prst="bentConnector3">
            <a:avLst>
              <a:gd name="adj1" fmla="val 110133"/>
            </a:avLst>
          </a:prstGeom>
          <a:ln w="12700">
            <a:solidFill>
              <a:schemeClr val="bg2"/>
            </a:solidFill>
            <a:prstDash val="lgDashDotDot"/>
          </a:ln>
        </p:spPr>
        <p:style>
          <a:lnRef idx="1">
            <a:schemeClr val="accent1"/>
          </a:lnRef>
          <a:fillRef idx="0">
            <a:schemeClr val="accent1"/>
          </a:fillRef>
          <a:effectRef idx="0">
            <a:schemeClr val="accent1"/>
          </a:effectRef>
          <a:fontRef idx="minor">
            <a:schemeClr val="tx1"/>
          </a:fontRef>
        </p:style>
      </p:cxnSp>
      <p:cxnSp>
        <p:nvCxnSpPr>
          <p:cNvPr id="94" name="Conector angular 93"/>
          <p:cNvCxnSpPr>
            <a:stCxn id="62" idx="1"/>
            <a:endCxn id="61" idx="1"/>
          </p:cNvCxnSpPr>
          <p:nvPr/>
        </p:nvCxnSpPr>
        <p:spPr>
          <a:xfrm rot="10800000">
            <a:off x="8797662" y="4174899"/>
            <a:ext cx="1165512" cy="469155"/>
          </a:xfrm>
          <a:prstGeom prst="bentConnector3">
            <a:avLst>
              <a:gd name="adj1" fmla="val 109230"/>
            </a:avLst>
          </a:prstGeom>
          <a:ln w="12700">
            <a:solidFill>
              <a:schemeClr val="bg2"/>
            </a:solidFill>
            <a:prstDash val="lgDashDotDot"/>
          </a:ln>
        </p:spPr>
        <p:style>
          <a:lnRef idx="1">
            <a:schemeClr val="accent1"/>
          </a:lnRef>
          <a:fillRef idx="0">
            <a:schemeClr val="accent1"/>
          </a:fillRef>
          <a:effectRef idx="0">
            <a:schemeClr val="accent1"/>
          </a:effectRef>
          <a:fontRef idx="minor">
            <a:schemeClr val="tx1"/>
          </a:fontRef>
        </p:style>
      </p:cxnSp>
      <p:cxnSp>
        <p:nvCxnSpPr>
          <p:cNvPr id="99" name="Conector angular 98"/>
          <p:cNvCxnSpPr>
            <a:stCxn id="61" idx="3"/>
            <a:endCxn id="65" idx="3"/>
          </p:cNvCxnSpPr>
          <p:nvPr/>
        </p:nvCxnSpPr>
        <p:spPr>
          <a:xfrm flipV="1">
            <a:off x="10237662" y="3435028"/>
            <a:ext cx="802188" cy="739870"/>
          </a:xfrm>
          <a:prstGeom prst="bentConnector3">
            <a:avLst>
              <a:gd name="adj1" fmla="val 128497"/>
            </a:avLst>
          </a:prstGeom>
          <a:ln w="12700">
            <a:solidFill>
              <a:schemeClr val="bg2"/>
            </a:solidFill>
            <a:prstDash val="lgDashDotDot"/>
          </a:ln>
        </p:spPr>
        <p:style>
          <a:lnRef idx="1">
            <a:schemeClr val="accent1"/>
          </a:lnRef>
          <a:fillRef idx="0">
            <a:schemeClr val="accent1"/>
          </a:fillRef>
          <a:effectRef idx="0">
            <a:schemeClr val="accent1"/>
          </a:effectRef>
          <a:fontRef idx="minor">
            <a:schemeClr val="tx1"/>
          </a:fontRef>
        </p:style>
      </p:cxnSp>
      <p:cxnSp>
        <p:nvCxnSpPr>
          <p:cNvPr id="106" name="Conector angular 105"/>
          <p:cNvCxnSpPr>
            <a:stCxn id="54" idx="3"/>
            <a:endCxn id="63" idx="1"/>
          </p:cNvCxnSpPr>
          <p:nvPr/>
        </p:nvCxnSpPr>
        <p:spPr>
          <a:xfrm flipV="1">
            <a:off x="7668746" y="5172699"/>
            <a:ext cx="1365483" cy="984800"/>
          </a:xfrm>
          <a:prstGeom prst="bent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angular 114"/>
          <p:cNvCxnSpPr>
            <a:stCxn id="60" idx="7"/>
            <a:endCxn id="66" idx="2"/>
          </p:cNvCxnSpPr>
          <p:nvPr/>
        </p:nvCxnSpPr>
        <p:spPr>
          <a:xfrm rot="16200000" flipV="1">
            <a:off x="10486340" y="2635584"/>
            <a:ext cx="914235" cy="406409"/>
          </a:xfrm>
          <a:prstGeom prst="bent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ector recto de flecha 124"/>
          <p:cNvCxnSpPr>
            <a:stCxn id="55" idx="2"/>
            <a:endCxn id="56" idx="0"/>
          </p:cNvCxnSpPr>
          <p:nvPr/>
        </p:nvCxnSpPr>
        <p:spPr>
          <a:xfrm flipH="1">
            <a:off x="5507132" y="2511883"/>
            <a:ext cx="5977" cy="317611"/>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Rectangle 71"/>
          <p:cNvSpPr>
            <a:spLocks noChangeArrowheads="1"/>
          </p:cNvSpPr>
          <p:nvPr/>
        </p:nvSpPr>
        <p:spPr bwMode="auto">
          <a:xfrm>
            <a:off x="8392337" y="6058881"/>
            <a:ext cx="3708522" cy="720000"/>
          </a:xfrm>
          <a:prstGeom prst="rect">
            <a:avLst/>
          </a:prstGeom>
          <a:solidFill>
            <a:schemeClr val="tx1">
              <a:lumMod val="85000"/>
              <a:lumOff val="15000"/>
            </a:schemeClr>
          </a:solidFill>
          <a:ln>
            <a:noFill/>
          </a:ln>
          <a:effectLst>
            <a:softEdge rad="50800"/>
          </a:effectLst>
          <a:extLst/>
        </p:spPr>
        <p:txBody>
          <a:bodyPr wrap="none" anchor="ctr"/>
          <a:lstStyle/>
          <a:p>
            <a:pPr algn="r" eaLnBrk="1" hangingPunct="1"/>
            <a:r>
              <a:rPr lang="es-MX" altLang="es-MX" sz="1200" b="1" dirty="0">
                <a:solidFill>
                  <a:srgbClr val="00B050"/>
                </a:solidFill>
                <a:latin typeface="Trebuchet MS" panose="020B0603020202020204" pitchFamily="34" charset="0"/>
              </a:rPr>
              <a:t>ProFEN </a:t>
            </a:r>
            <a:endParaRPr lang="es-MX" altLang="es-MX" sz="1050" b="1" dirty="0">
              <a:solidFill>
                <a:srgbClr val="00B050"/>
              </a:solidFill>
              <a:latin typeface="Trebuchet MS" panose="020B0603020202020204" pitchFamily="34" charset="0"/>
            </a:endParaRPr>
          </a:p>
          <a:p>
            <a:pPr algn="r" eaLnBrk="1" hangingPunct="1"/>
            <a:r>
              <a:rPr lang="es-MX" altLang="es-MX" sz="900" dirty="0">
                <a:solidFill>
                  <a:srgbClr val="FFFFFF"/>
                </a:solidFill>
                <a:latin typeface="Trebuchet MS" panose="020B0603020202020204" pitchFamily="34" charset="0"/>
              </a:rPr>
              <a:t>Programa de Fortalecimiento de la Escuela Normal.</a:t>
            </a:r>
          </a:p>
          <a:p>
            <a:pPr algn="r" eaLnBrk="1" hangingPunct="1"/>
            <a:r>
              <a:rPr lang="es-MX" altLang="es-MX" sz="1200" b="1" dirty="0">
                <a:solidFill>
                  <a:srgbClr val="00B050"/>
                </a:solidFill>
                <a:latin typeface="Trebuchet MS" panose="020B0603020202020204" pitchFamily="34" charset="0"/>
              </a:rPr>
              <a:t>ProGEN </a:t>
            </a:r>
            <a:endParaRPr lang="es-MX" altLang="es-MX" sz="1050" b="1" dirty="0">
              <a:solidFill>
                <a:srgbClr val="00B050"/>
              </a:solidFill>
              <a:latin typeface="Trebuchet MS" panose="020B0603020202020204" pitchFamily="34" charset="0"/>
            </a:endParaRPr>
          </a:p>
          <a:p>
            <a:pPr algn="r" eaLnBrk="1" hangingPunct="1"/>
            <a:r>
              <a:rPr lang="es-MX" altLang="es-MX" sz="900" dirty="0">
                <a:solidFill>
                  <a:srgbClr val="FFFFFF"/>
                </a:solidFill>
                <a:latin typeface="Trebuchet MS" panose="020B0603020202020204" pitchFamily="34" charset="0"/>
              </a:rPr>
              <a:t>Programa de Fortalecimiento de la Gestión de la Educación Normal.</a:t>
            </a:r>
          </a:p>
        </p:txBody>
      </p:sp>
      <p:cxnSp>
        <p:nvCxnSpPr>
          <p:cNvPr id="130" name="Conector angular 129"/>
          <p:cNvCxnSpPr>
            <a:stCxn id="56" idx="3"/>
            <a:endCxn id="65" idx="1"/>
          </p:cNvCxnSpPr>
          <p:nvPr/>
        </p:nvCxnSpPr>
        <p:spPr>
          <a:xfrm>
            <a:off x="7909487" y="2970497"/>
            <a:ext cx="1510363" cy="464531"/>
          </a:xfrm>
          <a:prstGeom prst="bent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9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5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25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25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5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25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5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25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25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5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25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250"/>
                                        <p:tgtEl>
                                          <p:spTgt spid="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25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25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25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250"/>
                                        <p:tgtEl>
                                          <p:spTgt spid="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5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25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5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250"/>
                                        <p:tgtEl>
                                          <p:spTgt spid="66"/>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250"/>
                                        <p:tgtEl>
                                          <p:spTgt spid="90"/>
                                        </p:tgtEl>
                                      </p:cBhvr>
                                    </p:animEffect>
                                  </p:childTnLst>
                                </p:cTn>
                              </p:par>
                              <p:par>
                                <p:cTn id="80" presetID="10" presetClass="entr" presetSubtype="0" fill="hold"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250"/>
                                        <p:tgtEl>
                                          <p:spTgt spid="94"/>
                                        </p:tgtEl>
                                      </p:cBhvr>
                                    </p:animEffect>
                                  </p:childTnLst>
                                </p:cTn>
                              </p:par>
                              <p:par>
                                <p:cTn id="83" presetID="10" presetClass="entr" presetSubtype="0"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250"/>
                                        <p:tgtEl>
                                          <p:spTgt spid="99"/>
                                        </p:tgtEl>
                                      </p:cBhvr>
                                    </p:animEffect>
                                  </p:childTnLst>
                                </p:cTn>
                              </p:par>
                              <p:par>
                                <p:cTn id="86" presetID="10" presetClass="entr" presetSubtype="0" fill="hold" nodeType="with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250"/>
                                        <p:tgtEl>
                                          <p:spTgt spid="106"/>
                                        </p:tgtEl>
                                      </p:cBhvr>
                                    </p:animEffect>
                                  </p:childTnLst>
                                </p:cTn>
                              </p:par>
                              <p:par>
                                <p:cTn id="89" presetID="10" presetClass="entr" presetSubtype="0" fill="hold" nodeType="with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250"/>
                                        <p:tgtEl>
                                          <p:spTgt spid="115"/>
                                        </p:tgtEl>
                                      </p:cBhvr>
                                    </p:animEffect>
                                  </p:childTnLst>
                                </p:cTn>
                              </p:par>
                              <p:par>
                                <p:cTn id="92" presetID="10" presetClass="entr" presetSubtype="0" fill="hold" nodeType="with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fade">
                                      <p:cBhvr>
                                        <p:cTn id="94" dur="250"/>
                                        <p:tgtEl>
                                          <p:spTgt spid="1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250"/>
                                        <p:tgtEl>
                                          <p:spTgt spid="128"/>
                                        </p:tgtEl>
                                      </p:cBhvr>
                                    </p:animEffect>
                                  </p:childTnLst>
                                </p:cTn>
                              </p:par>
                              <p:par>
                                <p:cTn id="98" presetID="10" presetClass="entr" presetSubtype="0" fill="hold" nodeType="withEffect">
                                  <p:stCondLst>
                                    <p:cond delay="0"/>
                                  </p:stCondLst>
                                  <p:childTnLst>
                                    <p:set>
                                      <p:cBhvr>
                                        <p:cTn id="99" dur="1" fill="hold">
                                          <p:stCondLst>
                                            <p:cond delay="0"/>
                                          </p:stCondLst>
                                        </p:cTn>
                                        <p:tgtEl>
                                          <p:spTgt spid="130"/>
                                        </p:tgtEl>
                                        <p:attrNameLst>
                                          <p:attrName>style.visibility</p:attrName>
                                        </p:attrNameLst>
                                      </p:cBhvr>
                                      <p:to>
                                        <p:strVal val="visible"/>
                                      </p:to>
                                    </p:set>
                                    <p:animEffect transition="in" filter="fade">
                                      <p:cBhvr>
                                        <p:cTn id="100" dur="2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2" grpId="0" animBg="1"/>
      <p:bldP spid="2" grpId="0" animBg="1"/>
      <p:bldP spid="4" grpId="0" animBg="1"/>
      <p:bldP spid="26" grpId="0" animBg="1"/>
      <p:bldP spid="59" grpId="0" animBg="1"/>
      <p:bldP spid="33" grpId="0" animBg="1"/>
      <p:bldP spid="38" grpId="0" animBg="1"/>
      <p:bldP spid="54" grpId="0" animBg="1"/>
      <p:bldP spid="48" grpId="0" animBg="1"/>
      <p:bldP spid="51" grpId="0" animBg="1"/>
      <p:bldP spid="52" grpId="0" animBg="1"/>
      <p:bldP spid="55" grpId="0" animBg="1"/>
      <p:bldP spid="56" grpId="0" animBg="1"/>
      <p:bldP spid="57" grpId="0" animBg="1"/>
      <p:bldP spid="58" grpId="0" animBg="1"/>
      <p:bldP spid="60" grpId="0" animBg="1"/>
      <p:bldP spid="61" grpId="0" animBg="1"/>
      <p:bldP spid="62" grpId="0" animBg="1"/>
      <p:bldP spid="63" grpId="0" animBg="1"/>
      <p:bldP spid="65" grpId="0" animBg="1"/>
      <p:bldP spid="12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92125" y="2597150"/>
            <a:ext cx="11699875" cy="2387600"/>
          </a:xfrm>
        </p:spPr>
        <p:txBody>
          <a:bodyPr>
            <a:normAutofit/>
          </a:bodyPr>
          <a:lstStyle/>
          <a:p>
            <a:pPr algn="ctr"/>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MODULO II</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Autoevaluación </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4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0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50" y="1123952"/>
            <a:ext cx="10515600" cy="819150"/>
          </a:xfrm>
        </p:spPr>
        <p:txBody>
          <a:bodyPr>
            <a:normAutofit/>
          </a:body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a:t>
            </a:r>
            <a:endParaRPr lang="es-MX" sz="3600" dirty="0">
              <a:latin typeface="Arial" panose="020B0604020202020204" pitchFamily="34" charset="0"/>
              <a:cs typeface="Arial" panose="020B0604020202020204" pitchFamily="34" charset="0"/>
            </a:endParaRPr>
          </a:p>
        </p:txBody>
      </p:sp>
      <p:sp>
        <p:nvSpPr>
          <p:cNvPr id="4" name="Marcador de texto 3"/>
          <p:cNvSpPr>
            <a:spLocks noGrp="1"/>
          </p:cNvSpPr>
          <p:nvPr>
            <p:ph type="body" idx="1"/>
          </p:nvPr>
        </p:nvSpPr>
        <p:spPr>
          <a:xfrm>
            <a:off x="831850" y="2832100"/>
            <a:ext cx="10515600" cy="1500187"/>
          </a:xfrm>
        </p:spPr>
        <p:txBody>
          <a:bodyPr/>
          <a:lstStyle/>
          <a:p>
            <a:pPr algn="just"/>
            <a:r>
              <a:rPr lang="es-MX" dirty="0">
                <a:solidFill>
                  <a:schemeClr val="tx1">
                    <a:lumMod val="75000"/>
                    <a:lumOff val="25000"/>
                  </a:schemeClr>
                </a:solidFill>
                <a:latin typeface="Arial" panose="020B0604020202020204" pitchFamily="34" charset="0"/>
                <a:cs typeface="Arial" panose="020B0604020202020204" pitchFamily="34" charset="0"/>
              </a:rPr>
              <a:t>Consiste en la reflexión de los avances y áreas de oportunidad, para generar un diagnóstico acerca de la situación educativa y de gestión, que guarda la entidad como cada escuela normal.</a:t>
            </a:r>
            <a:endParaRPr lang="es-MX" dirty="0">
              <a:latin typeface="Arial" panose="020B0604020202020204" pitchFamily="34" charset="0"/>
              <a:cs typeface="Arial" panose="020B0604020202020204" pitchFamily="34" charset="0"/>
            </a:endParaRPr>
          </a:p>
          <a:p>
            <a:pPr algn="just"/>
            <a:endParaRPr lang="es-MX" dirty="0"/>
          </a:p>
        </p:txBody>
      </p:sp>
    </p:spTree>
    <p:extLst>
      <p:ext uri="{BB962C8B-B14F-4D97-AF65-F5344CB8AC3E}">
        <p14:creationId xmlns:p14="http://schemas.microsoft.com/office/powerpoint/2010/main" val="32917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232187" y="2083151"/>
            <a:ext cx="10155238" cy="2387600"/>
          </a:xfrm>
        </p:spPr>
        <p:txBody>
          <a:bodyPr>
            <a:normAutofit/>
          </a:bodyPr>
          <a:lstStyle/>
          <a:p>
            <a:pPr algn="ctr"/>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Autoevaluación</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¿Qué es el </a:t>
            </a:r>
            <a:r>
              <a:rPr lang="es-MX" sz="4800" dirty="0" err="1">
                <a:solidFill>
                  <a:schemeClr val="tx1">
                    <a:lumMod val="75000"/>
                    <a:lumOff val="25000"/>
                  </a:schemeClr>
                </a:solidFill>
                <a:latin typeface="Arial" panose="020B0604020202020204" pitchFamily="34" charset="0"/>
                <a:ea typeface="+mn-ea"/>
                <a:cs typeface="Arial" panose="020B0604020202020204" pitchFamily="34" charset="0"/>
              </a:rPr>
              <a:t>colorama</a:t>
            </a: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s-MX"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8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22671" y="1019075"/>
            <a:ext cx="10674219" cy="1325563"/>
          </a:xfrm>
        </p:spPr>
        <p:txBody>
          <a:bodyPr>
            <a:norm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¿Cómo se conforma la autoevaluación?</a:t>
            </a:r>
          </a:p>
        </p:txBody>
      </p:sp>
      <p:grpSp>
        <p:nvGrpSpPr>
          <p:cNvPr id="6" name="Grupo 5"/>
          <p:cNvGrpSpPr/>
          <p:nvPr/>
        </p:nvGrpSpPr>
        <p:grpSpPr>
          <a:xfrm>
            <a:off x="1864377" y="3382306"/>
            <a:ext cx="3830752" cy="1305401"/>
            <a:chOff x="49995" y="1945524"/>
            <a:chExt cx="3830752" cy="1305401"/>
          </a:xfrm>
          <a:scene3d>
            <a:camera prst="orthographicFront">
              <a:rot lat="0" lon="0" rev="0"/>
            </a:camera>
            <a:lightRig rig="contrasting" dir="t">
              <a:rot lat="0" lon="0" rev="7800000"/>
            </a:lightRig>
          </a:scene3d>
        </p:grpSpPr>
        <p:sp>
          <p:nvSpPr>
            <p:cNvPr id="19" name="Rectángulo redondeado 18"/>
            <p:cNvSpPr/>
            <p:nvPr/>
          </p:nvSpPr>
          <p:spPr>
            <a:xfrm>
              <a:off x="49995" y="1945524"/>
              <a:ext cx="3830752" cy="1305401"/>
            </a:xfrm>
            <a:prstGeom prst="roundRect">
              <a:avLst/>
            </a:prstGeom>
            <a:solidFill>
              <a:srgbClr val="007A33">
                <a:alpha val="90000"/>
              </a:srgbClr>
            </a:solidFill>
            <a:sp3d>
              <a:bevelT w="139700" h="139700"/>
            </a:sp3d>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sp>
        <p:sp>
          <p:nvSpPr>
            <p:cNvPr id="20" name="Rectángulo 19"/>
            <p:cNvSpPr/>
            <p:nvPr/>
          </p:nvSpPr>
          <p:spPr>
            <a:xfrm>
              <a:off x="113719" y="2009248"/>
              <a:ext cx="3703304" cy="11779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MX" sz="35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Autoevaluación</a:t>
              </a:r>
            </a:p>
          </p:txBody>
        </p:sp>
      </p:grpSp>
      <p:grpSp>
        <p:nvGrpSpPr>
          <p:cNvPr id="8" name="Grupo 7"/>
          <p:cNvGrpSpPr/>
          <p:nvPr/>
        </p:nvGrpSpPr>
        <p:grpSpPr>
          <a:xfrm>
            <a:off x="7158047" y="4823654"/>
            <a:ext cx="2879997" cy="966961"/>
            <a:chOff x="5343666" y="3030316"/>
            <a:chExt cx="2879997" cy="966961"/>
          </a:xfrm>
          <a:scene3d>
            <a:camera prst="orthographicFront">
              <a:rot lat="0" lon="0" rev="0"/>
            </a:camera>
            <a:lightRig rig="contrasting" dir="t">
              <a:rot lat="0" lon="0" rev="7800000"/>
            </a:lightRig>
          </a:scene3d>
        </p:grpSpPr>
        <p:sp>
          <p:nvSpPr>
            <p:cNvPr id="17" name="Rectángulo redondeado 16"/>
            <p:cNvSpPr/>
            <p:nvPr/>
          </p:nvSpPr>
          <p:spPr>
            <a:xfrm>
              <a:off x="5343666" y="3030316"/>
              <a:ext cx="2879997" cy="966961"/>
            </a:xfrm>
            <a:prstGeom prst="roundRect">
              <a:avLst/>
            </a:prstGeom>
            <a:solidFill>
              <a:srgbClr val="007A33">
                <a:alpha val="76667"/>
              </a:srgbClr>
            </a:solidFill>
            <a:sp3d>
              <a:bevelT w="139700" h="139700"/>
            </a:sp3d>
          </p:spPr>
          <p:style>
            <a:lnRef idx="2">
              <a:schemeClr val="lt1">
                <a:hueOff val="0"/>
                <a:satOff val="0"/>
                <a:lumOff val="0"/>
                <a:alphaOff val="0"/>
              </a:schemeClr>
            </a:lnRef>
            <a:fillRef idx="1">
              <a:scrgbClr r="0" g="0" b="0"/>
            </a:fillRef>
            <a:effectRef idx="0">
              <a:schemeClr val="accent6">
                <a:alpha val="90000"/>
                <a:hueOff val="0"/>
                <a:satOff val="0"/>
                <a:lumOff val="0"/>
                <a:alphaOff val="-13333"/>
              </a:schemeClr>
            </a:effectRef>
            <a:fontRef idx="minor">
              <a:schemeClr val="lt1"/>
            </a:fontRef>
          </p:style>
        </p:sp>
        <p:sp>
          <p:nvSpPr>
            <p:cNvPr id="18" name="Rectángulo 17"/>
            <p:cNvSpPr/>
            <p:nvPr/>
          </p:nvSpPr>
          <p:spPr>
            <a:xfrm>
              <a:off x="5390869" y="3077519"/>
              <a:ext cx="2785591" cy="872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MX" sz="35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a:t>
              </a:r>
            </a:p>
          </p:txBody>
        </p:sp>
      </p:grpSp>
      <p:grpSp>
        <p:nvGrpSpPr>
          <p:cNvPr id="10" name="Grupo 9"/>
          <p:cNvGrpSpPr/>
          <p:nvPr/>
        </p:nvGrpSpPr>
        <p:grpSpPr>
          <a:xfrm>
            <a:off x="7110845" y="3528481"/>
            <a:ext cx="2879997" cy="1032120"/>
            <a:chOff x="5336854" y="1754766"/>
            <a:chExt cx="2879997" cy="1032120"/>
          </a:xfrm>
          <a:scene3d>
            <a:camera prst="orthographicFront">
              <a:rot lat="0" lon="0" rev="0"/>
            </a:camera>
            <a:lightRig rig="contrasting" dir="t">
              <a:rot lat="0" lon="0" rev="7800000"/>
            </a:lightRig>
          </a:scene3d>
        </p:grpSpPr>
        <p:sp>
          <p:nvSpPr>
            <p:cNvPr id="15" name="Rectángulo redondeado 14"/>
            <p:cNvSpPr/>
            <p:nvPr/>
          </p:nvSpPr>
          <p:spPr>
            <a:xfrm>
              <a:off x="5336854" y="1754766"/>
              <a:ext cx="2879997" cy="1032120"/>
            </a:xfrm>
            <a:prstGeom prst="roundRect">
              <a:avLst/>
            </a:prstGeom>
            <a:solidFill>
              <a:schemeClr val="accent6">
                <a:lumMod val="75000"/>
                <a:alpha val="63333"/>
              </a:schemeClr>
            </a:solidFill>
            <a:sp3d>
              <a:bevelT w="139700" h="139700"/>
            </a:sp3d>
          </p:spPr>
          <p:style>
            <a:lnRef idx="2">
              <a:schemeClr val="lt1">
                <a:hueOff val="0"/>
                <a:satOff val="0"/>
                <a:lumOff val="0"/>
                <a:alphaOff val="0"/>
              </a:schemeClr>
            </a:lnRef>
            <a:fillRef idx="1">
              <a:scrgbClr r="0" g="0" b="0"/>
            </a:fillRef>
            <a:effectRef idx="0">
              <a:schemeClr val="accent6">
                <a:alpha val="90000"/>
                <a:hueOff val="0"/>
                <a:satOff val="0"/>
                <a:lumOff val="0"/>
                <a:alphaOff val="-26667"/>
              </a:schemeClr>
            </a:effectRef>
            <a:fontRef idx="minor">
              <a:schemeClr val="lt1"/>
            </a:fontRef>
          </p:style>
        </p:sp>
        <p:sp>
          <p:nvSpPr>
            <p:cNvPr id="16" name="Rectángulo 15"/>
            <p:cNvSpPr/>
            <p:nvPr/>
          </p:nvSpPr>
          <p:spPr>
            <a:xfrm>
              <a:off x="5387238" y="1805150"/>
              <a:ext cx="2779229" cy="9313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s-MX" sz="29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Calidad Educativa</a:t>
              </a:r>
            </a:p>
          </p:txBody>
        </p:sp>
      </p:grpSp>
      <p:grpSp>
        <p:nvGrpSpPr>
          <p:cNvPr id="12" name="Grupo 11"/>
          <p:cNvGrpSpPr/>
          <p:nvPr/>
        </p:nvGrpSpPr>
        <p:grpSpPr>
          <a:xfrm>
            <a:off x="7158047" y="2344638"/>
            <a:ext cx="2879997" cy="874618"/>
            <a:chOff x="5347494" y="667659"/>
            <a:chExt cx="2879997" cy="874618"/>
          </a:xfrm>
          <a:scene3d>
            <a:camera prst="orthographicFront">
              <a:rot lat="0" lon="0" rev="0"/>
            </a:camera>
            <a:lightRig rig="contrasting" dir="t">
              <a:rot lat="0" lon="0" rev="7800000"/>
            </a:lightRig>
          </a:scene3d>
        </p:grpSpPr>
        <p:sp>
          <p:nvSpPr>
            <p:cNvPr id="13" name="Rectángulo redondeado 12"/>
            <p:cNvSpPr/>
            <p:nvPr/>
          </p:nvSpPr>
          <p:spPr>
            <a:xfrm>
              <a:off x="5347494" y="667659"/>
              <a:ext cx="2879997" cy="874618"/>
            </a:xfrm>
            <a:prstGeom prst="roundRect">
              <a:avLst/>
            </a:prstGeom>
            <a:solidFill>
              <a:srgbClr val="007A33">
                <a:alpha val="50000"/>
              </a:srgbClr>
            </a:solidFill>
            <a:sp3d>
              <a:bevelT w="139700" h="139700"/>
            </a:sp3d>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sp>
        <p:sp>
          <p:nvSpPr>
            <p:cNvPr id="14" name="Rectángulo 13"/>
            <p:cNvSpPr/>
            <p:nvPr/>
          </p:nvSpPr>
          <p:spPr>
            <a:xfrm>
              <a:off x="5390189" y="710354"/>
              <a:ext cx="2794607" cy="7892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MX" sz="35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Coloramas</a:t>
              </a:r>
            </a:p>
          </p:txBody>
        </p:sp>
      </p:grpSp>
      <p:cxnSp>
        <p:nvCxnSpPr>
          <p:cNvPr id="21" name="Conector recto 20"/>
          <p:cNvCxnSpPr>
            <a:stCxn id="19" idx="3"/>
            <a:endCxn id="13" idx="1"/>
          </p:cNvCxnSpPr>
          <p:nvPr/>
        </p:nvCxnSpPr>
        <p:spPr>
          <a:xfrm flipV="1">
            <a:off x="5695129" y="2781947"/>
            <a:ext cx="1462918" cy="1253060"/>
          </a:xfrm>
          <a:prstGeom prst="line">
            <a:avLst/>
          </a:prstGeom>
          <a:noFill/>
          <a:ln w="38100"/>
          <a:scene3d>
            <a:camera prst="orthographicFront">
              <a:rot lat="0" lon="0" rev="0"/>
            </a:camera>
            <a:lightRig rig="contrasting" dir="t">
              <a:rot lat="0" lon="0" rev="7800000"/>
            </a:lightRig>
          </a:scene3d>
          <a:sp3d>
            <a:bevelT w="139700" h="139700"/>
          </a:sp3d>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cxnSp>
      <p:cxnSp>
        <p:nvCxnSpPr>
          <p:cNvPr id="22" name="Conector recto 21"/>
          <p:cNvCxnSpPr>
            <a:stCxn id="19" idx="3"/>
            <a:endCxn id="15" idx="1"/>
          </p:cNvCxnSpPr>
          <p:nvPr/>
        </p:nvCxnSpPr>
        <p:spPr>
          <a:xfrm>
            <a:off x="5695129" y="4035007"/>
            <a:ext cx="1415716" cy="9534"/>
          </a:xfrm>
          <a:prstGeom prst="line">
            <a:avLst/>
          </a:prstGeom>
          <a:noFill/>
          <a:ln w="38100"/>
          <a:scene3d>
            <a:camera prst="orthographicFront">
              <a:rot lat="0" lon="0" rev="0"/>
            </a:camera>
            <a:lightRig rig="contrasting" dir="t">
              <a:rot lat="0" lon="0" rev="7800000"/>
            </a:lightRig>
          </a:scene3d>
          <a:sp3d>
            <a:bevelT w="139700" h="139700"/>
          </a:sp3d>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cxnSp>
      <p:cxnSp>
        <p:nvCxnSpPr>
          <p:cNvPr id="25" name="Conector recto 24"/>
          <p:cNvCxnSpPr>
            <a:stCxn id="19" idx="3"/>
            <a:endCxn id="17" idx="1"/>
          </p:cNvCxnSpPr>
          <p:nvPr/>
        </p:nvCxnSpPr>
        <p:spPr>
          <a:xfrm>
            <a:off x="5695129" y="4035007"/>
            <a:ext cx="1462918" cy="1272128"/>
          </a:xfrm>
          <a:prstGeom prst="line">
            <a:avLst/>
          </a:prstGeom>
          <a:noFill/>
          <a:ln w="38100"/>
          <a:scene3d>
            <a:camera prst="orthographicFront">
              <a:rot lat="0" lon="0" rev="0"/>
            </a:camera>
            <a:lightRig rig="contrasting" dir="t">
              <a:rot lat="0" lon="0" rev="7800000"/>
            </a:lightRig>
          </a:scene3d>
          <a:sp3d>
            <a:bevelT w="139700" h="139700"/>
          </a:sp3d>
        </p:spPr>
        <p:style>
          <a:lnRef idx="2">
            <a:schemeClr val="accent6">
              <a:tint val="90000"/>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cxnSp>
    </p:spTree>
    <p:extLst>
      <p:ext uri="{BB962C8B-B14F-4D97-AF65-F5344CB8AC3E}">
        <p14:creationId xmlns:p14="http://schemas.microsoft.com/office/powerpoint/2010/main" val="20374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250"/>
                                        <p:tgtEl>
                                          <p:spTgt spid="21"/>
                                        </p:tgtEl>
                                      </p:cBhvr>
                                    </p:animEffect>
                                  </p:childTnLst>
                                </p:cTn>
                              </p:par>
                              <p:par>
                                <p:cTn id="17" presetID="10" presetClass="entr" presetSubtype="0"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250"/>
                                        <p:tgtEl>
                                          <p:spTgt spid="22"/>
                                        </p:tgtEl>
                                      </p:cBhvr>
                                    </p:animEffect>
                                  </p:childTnLst>
                                </p:cTn>
                              </p:par>
                              <p:par>
                                <p:cTn id="25" presetID="10"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250"/>
                                        <p:tgtEl>
                                          <p:spTgt spid="25"/>
                                        </p:tgtEl>
                                      </p:cBhvr>
                                    </p:animEffect>
                                  </p:childTnLst>
                                </p:cTn>
                              </p:par>
                              <p:par>
                                <p:cTn id="33" presetID="10" presetClass="entr" presetSubtype="0" fill="hold" nodeType="withEffect">
                                  <p:stCondLst>
                                    <p:cond delay="25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3516325240"/>
              </p:ext>
            </p:extLst>
          </p:nvPr>
        </p:nvGraphicFramePr>
        <p:xfrm>
          <a:off x="1531013" y="2167561"/>
          <a:ext cx="8971140" cy="3938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693175" y="1352894"/>
            <a:ext cx="11364926"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¿En cuantos apartados se dividen las RO?</a:t>
            </a:r>
          </a:p>
        </p:txBody>
      </p:sp>
    </p:spTree>
    <p:extLst>
      <p:ext uri="{BB962C8B-B14F-4D97-AF65-F5344CB8AC3E}">
        <p14:creationId xmlns:p14="http://schemas.microsoft.com/office/powerpoint/2010/main" val="5068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348301" y="2257322"/>
            <a:ext cx="10155238" cy="2387600"/>
          </a:xfrm>
        </p:spPr>
        <p:txBody>
          <a:bodyPr>
            <a:normAutofit/>
          </a:bodyPr>
          <a:lstStyle/>
          <a:p>
            <a:pPr algn="ctr"/>
            <a:r>
              <a:rPr lang="es-MX" sz="4800" b="1" dirty="0">
                <a:solidFill>
                  <a:schemeClr val="tx1">
                    <a:lumMod val="75000"/>
                    <a:lumOff val="25000"/>
                  </a:schemeClr>
                </a:solidFill>
                <a:latin typeface="Arial" panose="020B0604020202020204" pitchFamily="34" charset="0"/>
                <a:ea typeface="+mn-ea"/>
                <a:cs typeface="Arial" panose="020B0604020202020204" pitchFamily="34" charset="0"/>
              </a:rPr>
              <a:t>Autoevaluación</a:t>
            </a: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br>
              <a:rPr lang="es-MX" sz="4800" dirty="0">
                <a:solidFill>
                  <a:schemeClr val="tx1">
                    <a:lumMod val="75000"/>
                    <a:lumOff val="25000"/>
                  </a:schemeClr>
                </a:solidFill>
                <a:latin typeface="Arial" panose="020B0604020202020204" pitchFamily="34" charset="0"/>
                <a:ea typeface="+mn-ea"/>
                <a:cs typeface="Arial" panose="020B0604020202020204" pitchFamily="34" charset="0"/>
              </a:rPr>
            </a:b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¿Qué es el </a:t>
            </a:r>
            <a:r>
              <a:rPr lang="es-MX" sz="4800" dirty="0" err="1">
                <a:solidFill>
                  <a:schemeClr val="tx1">
                    <a:lumMod val="75000"/>
                    <a:lumOff val="25000"/>
                  </a:schemeClr>
                </a:solidFill>
                <a:latin typeface="Arial" panose="020B0604020202020204" pitchFamily="34" charset="0"/>
                <a:ea typeface="+mn-ea"/>
                <a:cs typeface="Arial" panose="020B0604020202020204" pitchFamily="34" charset="0"/>
              </a:rPr>
              <a:t>colorama</a:t>
            </a:r>
            <a:r>
              <a:rPr lang="es-MX" sz="480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s-MX"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4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78426" y="1488574"/>
            <a:ext cx="7360530" cy="742950"/>
          </a:xfrm>
        </p:spPr>
        <p:txBody>
          <a:bodyPr>
            <a:noAutofit/>
          </a:body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 </a:t>
            </a:r>
            <a:r>
              <a:rPr lang="es-MX" sz="3600" dirty="0" err="1">
                <a:solidFill>
                  <a:schemeClr val="tx1">
                    <a:lumMod val="75000"/>
                    <a:lumOff val="25000"/>
                  </a:schemeClr>
                </a:solidFill>
                <a:latin typeface="Arial" panose="020B0604020202020204" pitchFamily="34" charset="0"/>
                <a:ea typeface="+mn-ea"/>
                <a:cs typeface="Arial" panose="020B0604020202020204" pitchFamily="34" charset="0"/>
              </a:rPr>
              <a:t>Colorama</a:t>
            </a:r>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 </a:t>
            </a:r>
            <a:br>
              <a:rPr lang="es-MX" sz="36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36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2"/>
          <a:srcRect r="18591" b="39581"/>
          <a:stretch/>
        </p:blipFill>
        <p:spPr>
          <a:xfrm>
            <a:off x="1114843" y="2231524"/>
            <a:ext cx="10064433" cy="819982"/>
          </a:xfrm>
          <a:prstGeom prst="rect">
            <a:avLst/>
          </a:prstGeom>
          <a:effectLst>
            <a:outerShdw blurRad="63500" sx="102000" sy="102000" algn="ctr" rotWithShape="0">
              <a:prstClr val="black">
                <a:alpha val="40000"/>
              </a:prstClr>
            </a:outerShdw>
          </a:effectLst>
        </p:spPr>
      </p:pic>
      <p:sp>
        <p:nvSpPr>
          <p:cNvPr id="12" name="3 CuadroTexto"/>
          <p:cNvSpPr txBox="1"/>
          <p:nvPr/>
        </p:nvSpPr>
        <p:spPr>
          <a:xfrm>
            <a:off x="1114843" y="3431707"/>
            <a:ext cx="8614064" cy="1938992"/>
          </a:xfrm>
          <a:prstGeom prst="rect">
            <a:avLst/>
          </a:prstGeom>
          <a:noFill/>
        </p:spPr>
        <p:txBody>
          <a:bodyPr wrap="square" rtlCol="0">
            <a:spAutoFit/>
          </a:bodyPr>
          <a:lstStyle/>
          <a:p>
            <a:r>
              <a:rPr lang="es-MX" sz="2400" b="1" dirty="0">
                <a:solidFill>
                  <a:srgbClr val="007A33"/>
                </a:solidFill>
                <a:latin typeface="Arial" panose="020B0604020202020204" pitchFamily="34" charset="0"/>
                <a:cs typeface="Arial" panose="020B0604020202020204" pitchFamily="34" charset="0"/>
              </a:rPr>
              <a:t>1.1:</a:t>
            </a:r>
            <a:r>
              <a:rPr lang="es-MX" sz="2400" dirty="0">
                <a:solidFill>
                  <a:srgbClr val="007A33"/>
                </a:solidFill>
                <a:latin typeface="Arial" panose="020B0604020202020204" pitchFamily="34" charset="0"/>
                <a:cs typeface="Arial" panose="020B0604020202020204" pitchFamily="34" charset="0"/>
              </a:rPr>
              <a:t> </a:t>
            </a:r>
            <a:r>
              <a:rPr lang="es-MX" sz="2400" dirty="0">
                <a:solidFill>
                  <a:schemeClr val="tx1">
                    <a:lumMod val="75000"/>
                    <a:lumOff val="25000"/>
                  </a:schemeClr>
                </a:solidFill>
                <a:latin typeface="Arial" panose="020B0604020202020204" pitchFamily="34" charset="0"/>
                <a:cs typeface="Arial" panose="020B0604020202020204" pitchFamily="34" charset="0"/>
              </a:rPr>
              <a:t>Descripción del proceso llevado a cabo</a:t>
            </a:r>
          </a:p>
          <a:p>
            <a:r>
              <a:rPr lang="es-MX" sz="2400" b="1" dirty="0">
                <a:solidFill>
                  <a:srgbClr val="007A33"/>
                </a:solidFill>
                <a:latin typeface="Arial" panose="020B0604020202020204" pitchFamily="34" charset="0"/>
                <a:cs typeface="Arial" panose="020B0604020202020204" pitchFamily="34" charset="0"/>
              </a:rPr>
              <a:t>2.1 al 2.10:</a:t>
            </a:r>
            <a:r>
              <a:rPr lang="es-MX" sz="2400" dirty="0">
                <a:solidFill>
                  <a:srgbClr val="C00000"/>
                </a:solidFill>
                <a:latin typeface="Arial" panose="020B0604020202020204" pitchFamily="34" charset="0"/>
                <a:cs typeface="Arial" panose="020B0604020202020204" pitchFamily="34" charset="0"/>
              </a:rPr>
              <a:t> </a:t>
            </a:r>
            <a:r>
              <a:rPr lang="es-MX" sz="2400" dirty="0">
                <a:solidFill>
                  <a:schemeClr val="tx1">
                    <a:lumMod val="75000"/>
                    <a:lumOff val="25000"/>
                  </a:schemeClr>
                </a:solidFill>
                <a:latin typeface="Arial" panose="020B0604020202020204" pitchFamily="34" charset="0"/>
                <a:cs typeface="Arial" panose="020B0604020202020204" pitchFamily="34" charset="0"/>
              </a:rPr>
              <a:t>Autoevaluación de la Escuela Normal</a:t>
            </a:r>
          </a:p>
          <a:p>
            <a:r>
              <a:rPr lang="es-MX" sz="2400" b="1" dirty="0">
                <a:solidFill>
                  <a:srgbClr val="007A33"/>
                </a:solidFill>
                <a:latin typeface="Arial" panose="020B0604020202020204" pitchFamily="34" charset="0"/>
                <a:cs typeface="Arial" panose="020B0604020202020204" pitchFamily="34" charset="0"/>
              </a:rPr>
              <a:t>3.1 al 3.11:</a:t>
            </a:r>
            <a:r>
              <a:rPr lang="es-MX" sz="2400" b="1" dirty="0">
                <a:solidFill>
                  <a:srgbClr val="C00000"/>
                </a:solidFill>
                <a:latin typeface="Arial" panose="020B0604020202020204" pitchFamily="34" charset="0"/>
                <a:cs typeface="Arial" panose="020B0604020202020204" pitchFamily="34" charset="0"/>
              </a:rPr>
              <a:t> </a:t>
            </a:r>
            <a:r>
              <a:rPr lang="es-MX" sz="2400" dirty="0">
                <a:solidFill>
                  <a:schemeClr val="tx1">
                    <a:lumMod val="75000"/>
                    <a:lumOff val="25000"/>
                  </a:schemeClr>
                </a:solidFill>
                <a:latin typeface="Arial" panose="020B0604020202020204" pitchFamily="34" charset="0"/>
                <a:cs typeface="Arial" panose="020B0604020202020204" pitchFamily="34" charset="0"/>
              </a:rPr>
              <a:t>Planeación de la Escuela Normal</a:t>
            </a:r>
          </a:p>
          <a:p>
            <a:r>
              <a:rPr lang="es-MX" sz="2400" b="1" dirty="0">
                <a:solidFill>
                  <a:srgbClr val="007A33"/>
                </a:solidFill>
                <a:latin typeface="Arial" panose="020B0604020202020204" pitchFamily="34" charset="0"/>
                <a:cs typeface="Arial" panose="020B0604020202020204" pitchFamily="34" charset="0"/>
              </a:rPr>
              <a:t>4.1 al 4.4:</a:t>
            </a:r>
            <a:r>
              <a:rPr lang="es-MX" sz="2400" b="1" dirty="0">
                <a:solidFill>
                  <a:schemeClr val="tx1">
                    <a:lumMod val="75000"/>
                    <a:lumOff val="25000"/>
                  </a:schemeClr>
                </a:solidFill>
                <a:latin typeface="Arial" panose="020B0604020202020204" pitchFamily="34" charset="0"/>
                <a:cs typeface="Arial" panose="020B0604020202020204" pitchFamily="34" charset="0"/>
              </a:rPr>
              <a:t> </a:t>
            </a:r>
            <a:r>
              <a:rPr lang="es-MX" sz="2400" dirty="0">
                <a:solidFill>
                  <a:schemeClr val="tx1">
                    <a:lumMod val="75000"/>
                    <a:lumOff val="25000"/>
                  </a:schemeClr>
                </a:solidFill>
                <a:latin typeface="Arial" panose="020B0604020202020204" pitchFamily="34" charset="0"/>
                <a:cs typeface="Arial" panose="020B0604020202020204" pitchFamily="34" charset="0"/>
              </a:rPr>
              <a:t>Proyecto Integral</a:t>
            </a:r>
          </a:p>
          <a:p>
            <a:r>
              <a:rPr lang="es-MX" sz="2400" b="1" dirty="0">
                <a:solidFill>
                  <a:srgbClr val="007A33"/>
                </a:solidFill>
                <a:latin typeface="Arial" panose="020B0604020202020204" pitchFamily="34" charset="0"/>
                <a:cs typeface="Arial" panose="020B0604020202020204" pitchFamily="34" charset="0"/>
              </a:rPr>
              <a:t>5.1:</a:t>
            </a:r>
            <a:r>
              <a:rPr lang="es-MX" sz="2400" dirty="0">
                <a:solidFill>
                  <a:srgbClr val="007A33"/>
                </a:solidFill>
                <a:latin typeface="Arial" panose="020B0604020202020204" pitchFamily="34" charset="0"/>
                <a:cs typeface="Arial" panose="020B0604020202020204" pitchFamily="34" charset="0"/>
              </a:rPr>
              <a:t> </a:t>
            </a:r>
            <a:r>
              <a:rPr lang="es-MX" sz="2400" dirty="0">
                <a:solidFill>
                  <a:schemeClr val="tx1">
                    <a:lumMod val="75000"/>
                    <a:lumOff val="25000"/>
                  </a:schemeClr>
                </a:solidFill>
                <a:latin typeface="Arial" panose="020B0604020202020204" pitchFamily="34" charset="0"/>
                <a:cs typeface="Arial" panose="020B0604020202020204" pitchFamily="34" charset="0"/>
              </a:rPr>
              <a:t>Evaluación global  </a:t>
            </a:r>
          </a:p>
        </p:txBody>
      </p:sp>
    </p:spTree>
    <p:extLst>
      <p:ext uri="{BB962C8B-B14F-4D97-AF65-F5344CB8AC3E}">
        <p14:creationId xmlns:p14="http://schemas.microsoft.com/office/powerpoint/2010/main" val="12458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25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25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250"/>
                                        <p:tgtEl>
                                          <p:spTgt spid="1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25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fade">
                                      <p:cBhvr>
                                        <p:cTn id="36" dur="25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22671" y="1396051"/>
            <a:ext cx="6479080" cy="742950"/>
          </a:xfrm>
        </p:spPr>
        <p:txBody>
          <a:bodyPr>
            <a:noAutofit/>
          </a:bodyPr>
          <a:lstStyle/>
          <a:p>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 </a:t>
            </a:r>
            <a:r>
              <a:rPr lang="es-MX" sz="3600" dirty="0" err="1">
                <a:solidFill>
                  <a:schemeClr val="tx1">
                    <a:lumMod val="75000"/>
                    <a:lumOff val="25000"/>
                  </a:schemeClr>
                </a:solidFill>
                <a:latin typeface="Arial" panose="020B0604020202020204" pitchFamily="34" charset="0"/>
                <a:ea typeface="+mn-ea"/>
                <a:cs typeface="Arial" panose="020B0604020202020204" pitchFamily="34" charset="0"/>
              </a:rPr>
              <a:t>Colorama</a:t>
            </a:r>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 </a:t>
            </a:r>
            <a:br>
              <a:rPr lang="es-MX" sz="36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3600" dirty="0">
              <a:latin typeface="Arial" panose="020B0604020202020204" pitchFamily="34" charset="0"/>
              <a:cs typeface="Arial" panose="020B0604020202020204" pitchFamily="34" charset="0"/>
            </a:endParaRPr>
          </a:p>
        </p:txBody>
      </p:sp>
      <p:grpSp>
        <p:nvGrpSpPr>
          <p:cNvPr id="5" name="Grupo 4"/>
          <p:cNvGrpSpPr/>
          <p:nvPr/>
        </p:nvGrpSpPr>
        <p:grpSpPr>
          <a:xfrm>
            <a:off x="6593303" y="1778801"/>
            <a:ext cx="1440000" cy="1440000"/>
            <a:chOff x="3907311" y="1560"/>
            <a:chExt cx="1360506" cy="1360506"/>
          </a:xfrm>
          <a:scene3d>
            <a:camera prst="orthographicFront">
              <a:rot lat="0" lon="0" rev="0"/>
            </a:camera>
            <a:lightRig rig="contrasting" dir="t">
              <a:rot lat="0" lon="0" rev="7800000"/>
            </a:lightRig>
          </a:scene3d>
        </p:grpSpPr>
        <p:sp>
          <p:nvSpPr>
            <p:cNvPr id="33" name="Elipse 32"/>
            <p:cNvSpPr/>
            <p:nvPr/>
          </p:nvSpPr>
          <p:spPr>
            <a:xfrm>
              <a:off x="3907311" y="1560"/>
              <a:ext cx="1360506" cy="1360506"/>
            </a:xfrm>
            <a:prstGeom prst="ellipse">
              <a:avLst/>
            </a:prstGeom>
            <a:solidFill>
              <a:srgbClr val="007A33"/>
            </a:solidFill>
            <a:effectLst>
              <a:softEdge rad="63500"/>
            </a:effectLst>
            <a:sp3d>
              <a:bevelT w="139700" h="139700"/>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Elipse 4"/>
            <p:cNvSpPr/>
            <p:nvPr/>
          </p:nvSpPr>
          <p:spPr>
            <a:xfrm>
              <a:off x="4106552" y="200801"/>
              <a:ext cx="962024" cy="962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panose="020B0604020202020204" pitchFamily="34" charset="0"/>
                  <a:cs typeface="Arial" panose="020B0604020202020204" pitchFamily="34" charset="0"/>
                </a:rPr>
                <a:t>Identificar rubros y </a:t>
              </a:r>
              <a:r>
                <a:rPr lang="es-MX" sz="1300" b="1" kern="1200" dirty="0" err="1">
                  <a:latin typeface="Arial" panose="020B0604020202020204" pitchFamily="34" charset="0"/>
                  <a:cs typeface="Arial" panose="020B0604020202020204" pitchFamily="34" charset="0"/>
                </a:rPr>
                <a:t>subrubros</a:t>
              </a:r>
              <a:endParaRPr lang="es-MX" sz="1300" b="1" kern="1200" dirty="0">
                <a:latin typeface="Arial" panose="020B0604020202020204" pitchFamily="34" charset="0"/>
                <a:cs typeface="Arial" panose="020B0604020202020204" pitchFamily="34" charset="0"/>
              </a:endParaRPr>
            </a:p>
          </p:txBody>
        </p:sp>
      </p:grpSp>
      <p:grpSp>
        <p:nvGrpSpPr>
          <p:cNvPr id="6" name="Grupo 5"/>
          <p:cNvGrpSpPr/>
          <p:nvPr/>
        </p:nvGrpSpPr>
        <p:grpSpPr>
          <a:xfrm>
            <a:off x="8115916" y="2592592"/>
            <a:ext cx="468000" cy="468000"/>
            <a:chOff x="5232691" y="1013302"/>
            <a:chExt cx="336382" cy="459170"/>
          </a:xfrm>
          <a:scene3d>
            <a:camera prst="orthographicFront">
              <a:rot lat="0" lon="0" rev="0"/>
            </a:camera>
            <a:lightRig rig="contrasting" dir="t">
              <a:rot lat="0" lon="0" rev="7800000"/>
            </a:lightRig>
          </a:scene3d>
        </p:grpSpPr>
        <p:sp>
          <p:nvSpPr>
            <p:cNvPr id="31" name="Flecha derecha 30"/>
            <p:cNvSpPr/>
            <p:nvPr/>
          </p:nvSpPr>
          <p:spPr>
            <a:xfrm rot="2076010">
              <a:off x="5232691" y="1013302"/>
              <a:ext cx="336382" cy="459170"/>
            </a:xfrm>
            <a:prstGeom prst="rightArrow">
              <a:avLst>
                <a:gd name="adj1" fmla="val 60000"/>
                <a:gd name="adj2" fmla="val 50000"/>
              </a:avLst>
            </a:prstGeom>
            <a:sp3d>
              <a:bevelT w="139700" h="1397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32" name="Flecha derecha 6"/>
            <p:cNvSpPr/>
            <p:nvPr/>
          </p:nvSpPr>
          <p:spPr>
            <a:xfrm rot="2076010">
              <a:off x="5241615" y="1076484"/>
              <a:ext cx="235467" cy="2755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latin typeface="Arial" panose="020B0604020202020204" pitchFamily="34" charset="0"/>
                <a:cs typeface="Arial" panose="020B0604020202020204" pitchFamily="34" charset="0"/>
              </a:endParaRPr>
            </a:p>
          </p:txBody>
        </p:sp>
      </p:grpSp>
      <p:grpSp>
        <p:nvGrpSpPr>
          <p:cNvPr id="7" name="Grupo 6"/>
          <p:cNvGrpSpPr/>
          <p:nvPr/>
        </p:nvGrpSpPr>
        <p:grpSpPr>
          <a:xfrm>
            <a:off x="8384032" y="2826369"/>
            <a:ext cx="1440000" cy="1440000"/>
            <a:chOff x="5539569" y="1075058"/>
            <a:chExt cx="1544133" cy="1592241"/>
          </a:xfrm>
          <a:scene3d>
            <a:camera prst="orthographicFront">
              <a:rot lat="0" lon="0" rev="0"/>
            </a:camera>
            <a:lightRig rig="contrasting" dir="t">
              <a:rot lat="0" lon="0" rev="7800000"/>
            </a:lightRig>
          </a:scene3d>
        </p:grpSpPr>
        <p:sp>
          <p:nvSpPr>
            <p:cNvPr id="29" name="Elipse 28"/>
            <p:cNvSpPr/>
            <p:nvPr/>
          </p:nvSpPr>
          <p:spPr>
            <a:xfrm>
              <a:off x="5539569" y="1075058"/>
              <a:ext cx="1544133" cy="1592241"/>
            </a:xfrm>
            <a:prstGeom prst="ellipse">
              <a:avLst/>
            </a:prstGeom>
            <a:solidFill>
              <a:srgbClr val="007A33"/>
            </a:solidFill>
            <a:effectLst>
              <a:softEdge rad="63500"/>
            </a:effectLst>
            <a:sp3d>
              <a:bevelT w="139700" h="139700"/>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0" name="Elipse 8"/>
            <p:cNvSpPr/>
            <p:nvPr/>
          </p:nvSpPr>
          <p:spPr>
            <a:xfrm>
              <a:off x="5765702" y="1308236"/>
              <a:ext cx="1091867" cy="11258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panose="020B0604020202020204" pitchFamily="34" charset="0"/>
                  <a:cs typeface="Arial" panose="020B0604020202020204" pitchFamily="34" charset="0"/>
                </a:rPr>
                <a:t>Conocer los comentarios</a:t>
              </a:r>
            </a:p>
          </p:txBody>
        </p:sp>
      </p:grpSp>
      <p:grpSp>
        <p:nvGrpSpPr>
          <p:cNvPr id="8" name="Grupo 7"/>
          <p:cNvGrpSpPr/>
          <p:nvPr/>
        </p:nvGrpSpPr>
        <p:grpSpPr>
          <a:xfrm rot="623622">
            <a:off x="8668922" y="4399343"/>
            <a:ext cx="468000" cy="468000"/>
            <a:chOff x="5714204" y="2732382"/>
            <a:chExt cx="459170" cy="318570"/>
          </a:xfrm>
          <a:scene3d>
            <a:camera prst="orthographicFront">
              <a:rot lat="0" lon="0" rev="0"/>
            </a:camera>
            <a:lightRig rig="contrasting" dir="t">
              <a:rot lat="0" lon="0" rev="7800000"/>
            </a:lightRig>
          </a:scene3d>
        </p:grpSpPr>
        <p:sp>
          <p:nvSpPr>
            <p:cNvPr id="27" name="Flecha derecha 26"/>
            <p:cNvSpPr/>
            <p:nvPr/>
          </p:nvSpPr>
          <p:spPr>
            <a:xfrm rot="6589337">
              <a:off x="5784504" y="2662082"/>
              <a:ext cx="318570" cy="459170"/>
            </a:xfrm>
            <a:prstGeom prst="rightArrow">
              <a:avLst>
                <a:gd name="adj1" fmla="val 60000"/>
                <a:gd name="adj2" fmla="val 50000"/>
              </a:avLst>
            </a:prstGeom>
            <a:sp3d>
              <a:bevelT w="139700" h="1397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28" name="Flecha derecha 10"/>
            <p:cNvSpPr/>
            <p:nvPr/>
          </p:nvSpPr>
          <p:spPr>
            <a:xfrm rot="17389337">
              <a:off x="5848494" y="2708962"/>
              <a:ext cx="222999" cy="2755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latin typeface="Arial" panose="020B0604020202020204" pitchFamily="34" charset="0"/>
                <a:cs typeface="Arial" panose="020B0604020202020204" pitchFamily="34" charset="0"/>
              </a:endParaRPr>
            </a:p>
          </p:txBody>
        </p:sp>
      </p:grpSp>
      <p:grpSp>
        <p:nvGrpSpPr>
          <p:cNvPr id="9" name="Grupo 8"/>
          <p:cNvGrpSpPr/>
          <p:nvPr/>
        </p:nvGrpSpPr>
        <p:grpSpPr>
          <a:xfrm>
            <a:off x="7712653" y="4731325"/>
            <a:ext cx="1440000" cy="1440000"/>
            <a:chOff x="4927888" y="3142575"/>
            <a:chExt cx="1360506" cy="1360506"/>
          </a:xfrm>
          <a:scene3d>
            <a:camera prst="orthographicFront">
              <a:rot lat="0" lon="0" rev="0"/>
            </a:camera>
            <a:lightRig rig="contrasting" dir="t">
              <a:rot lat="0" lon="0" rev="7800000"/>
            </a:lightRig>
          </a:scene3d>
        </p:grpSpPr>
        <p:sp>
          <p:nvSpPr>
            <p:cNvPr id="25" name="Elipse 24"/>
            <p:cNvSpPr/>
            <p:nvPr/>
          </p:nvSpPr>
          <p:spPr>
            <a:xfrm>
              <a:off x="4927888" y="3142575"/>
              <a:ext cx="1360506" cy="1360506"/>
            </a:xfrm>
            <a:prstGeom prst="ellipse">
              <a:avLst/>
            </a:prstGeom>
            <a:solidFill>
              <a:srgbClr val="007A33"/>
            </a:solidFill>
            <a:effectLst>
              <a:softEdge rad="63500"/>
            </a:effectLst>
            <a:sp3d>
              <a:bevelT w="139700" h="139700"/>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6" name="Elipse 12"/>
            <p:cNvSpPr/>
            <p:nvPr/>
          </p:nvSpPr>
          <p:spPr>
            <a:xfrm>
              <a:off x="5127129" y="3341816"/>
              <a:ext cx="962024" cy="962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panose="020B0604020202020204" pitchFamily="34" charset="0"/>
                  <a:cs typeface="Arial" panose="020B0604020202020204" pitchFamily="34" charset="0"/>
                </a:rPr>
                <a:t>Clasificar los comentarios </a:t>
              </a:r>
            </a:p>
          </p:txBody>
        </p:sp>
      </p:grpSp>
      <p:grpSp>
        <p:nvGrpSpPr>
          <p:cNvPr id="10" name="Grupo 9"/>
          <p:cNvGrpSpPr/>
          <p:nvPr/>
        </p:nvGrpSpPr>
        <p:grpSpPr>
          <a:xfrm>
            <a:off x="7138251" y="5217325"/>
            <a:ext cx="468000" cy="468000"/>
            <a:chOff x="4417402" y="3593242"/>
            <a:chExt cx="360743" cy="459170"/>
          </a:xfrm>
          <a:scene3d>
            <a:camera prst="orthographicFront">
              <a:rot lat="0" lon="0" rev="0"/>
            </a:camera>
            <a:lightRig rig="contrasting" dir="t">
              <a:rot lat="0" lon="0" rev="7800000"/>
            </a:lightRig>
          </a:scene3d>
        </p:grpSpPr>
        <p:sp>
          <p:nvSpPr>
            <p:cNvPr id="23" name="Flecha derecha 22"/>
            <p:cNvSpPr/>
            <p:nvPr/>
          </p:nvSpPr>
          <p:spPr>
            <a:xfrm rot="10800000">
              <a:off x="4417402" y="3593242"/>
              <a:ext cx="360743" cy="459170"/>
            </a:xfrm>
            <a:prstGeom prst="rightArrow">
              <a:avLst>
                <a:gd name="adj1" fmla="val 60000"/>
                <a:gd name="adj2" fmla="val 50000"/>
              </a:avLst>
            </a:prstGeom>
            <a:sp3d>
              <a:bevelT w="139700" h="1397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24" name="Flecha derecha 14"/>
            <p:cNvSpPr/>
            <p:nvPr/>
          </p:nvSpPr>
          <p:spPr>
            <a:xfrm rot="21600000">
              <a:off x="4525625" y="3685076"/>
              <a:ext cx="252520" cy="2755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latin typeface="Arial" panose="020B0604020202020204" pitchFamily="34" charset="0"/>
                <a:cs typeface="Arial" panose="020B0604020202020204" pitchFamily="34" charset="0"/>
              </a:endParaRPr>
            </a:p>
          </p:txBody>
        </p:sp>
      </p:grpSp>
      <p:grpSp>
        <p:nvGrpSpPr>
          <p:cNvPr id="11" name="Grupo 10"/>
          <p:cNvGrpSpPr/>
          <p:nvPr/>
        </p:nvGrpSpPr>
        <p:grpSpPr>
          <a:xfrm>
            <a:off x="5591850" y="4731325"/>
            <a:ext cx="1440000" cy="1440000"/>
            <a:chOff x="2886733" y="3142575"/>
            <a:chExt cx="1360506" cy="1360506"/>
          </a:xfrm>
          <a:scene3d>
            <a:camera prst="orthographicFront">
              <a:rot lat="0" lon="0" rev="0"/>
            </a:camera>
            <a:lightRig rig="contrasting" dir="t">
              <a:rot lat="0" lon="0" rev="7800000"/>
            </a:lightRig>
          </a:scene3d>
        </p:grpSpPr>
        <p:sp>
          <p:nvSpPr>
            <p:cNvPr id="21" name="Elipse 20"/>
            <p:cNvSpPr/>
            <p:nvPr/>
          </p:nvSpPr>
          <p:spPr>
            <a:xfrm>
              <a:off x="2886733" y="3142575"/>
              <a:ext cx="1360506" cy="1360506"/>
            </a:xfrm>
            <a:prstGeom prst="ellipse">
              <a:avLst/>
            </a:prstGeom>
            <a:solidFill>
              <a:srgbClr val="007A33"/>
            </a:solidFill>
            <a:effectLst>
              <a:softEdge rad="63500"/>
            </a:effectLst>
            <a:sp3d>
              <a:bevelT w="139700" h="139700"/>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2" name="Elipse 16"/>
            <p:cNvSpPr/>
            <p:nvPr/>
          </p:nvSpPr>
          <p:spPr>
            <a:xfrm>
              <a:off x="3085974" y="3341816"/>
              <a:ext cx="962024" cy="962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panose="020B0604020202020204" pitchFamily="34" charset="0"/>
                  <a:cs typeface="Arial" panose="020B0604020202020204" pitchFamily="34" charset="0"/>
                </a:rPr>
                <a:t>Analizar el avance</a:t>
              </a:r>
            </a:p>
          </p:txBody>
        </p:sp>
      </p:grpSp>
      <p:grpSp>
        <p:nvGrpSpPr>
          <p:cNvPr id="12" name="Grupo 11"/>
          <p:cNvGrpSpPr/>
          <p:nvPr/>
        </p:nvGrpSpPr>
        <p:grpSpPr>
          <a:xfrm rot="278391">
            <a:off x="5610011" y="4318415"/>
            <a:ext cx="468000" cy="468000"/>
            <a:chOff x="2887820" y="2687081"/>
            <a:chExt cx="459170" cy="394036"/>
          </a:xfrm>
          <a:scene3d>
            <a:camera prst="orthographicFront">
              <a:rot lat="0" lon="0" rev="0"/>
            </a:camera>
            <a:lightRig rig="contrasting" dir="t">
              <a:rot lat="0" lon="0" rev="7800000"/>
            </a:lightRig>
          </a:scene3d>
        </p:grpSpPr>
        <p:sp>
          <p:nvSpPr>
            <p:cNvPr id="19" name="Flecha derecha 18"/>
            <p:cNvSpPr/>
            <p:nvPr/>
          </p:nvSpPr>
          <p:spPr>
            <a:xfrm rot="14664542">
              <a:off x="2920387" y="2654514"/>
              <a:ext cx="394036" cy="459170"/>
            </a:xfrm>
            <a:prstGeom prst="rightArrow">
              <a:avLst>
                <a:gd name="adj1" fmla="val 60000"/>
                <a:gd name="adj2" fmla="val 50000"/>
              </a:avLst>
            </a:prstGeom>
            <a:sp3d>
              <a:bevelT w="139700" h="1397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20" name="Flecha derecha 18"/>
            <p:cNvSpPr/>
            <p:nvPr/>
          </p:nvSpPr>
          <p:spPr>
            <a:xfrm rot="25464542">
              <a:off x="3005023" y="2799655"/>
              <a:ext cx="275825" cy="2755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latin typeface="Arial" panose="020B0604020202020204" pitchFamily="34" charset="0"/>
                <a:cs typeface="Arial" panose="020B0604020202020204" pitchFamily="34" charset="0"/>
              </a:endParaRPr>
            </a:p>
          </p:txBody>
        </p:sp>
      </p:grpSp>
      <p:grpSp>
        <p:nvGrpSpPr>
          <p:cNvPr id="13" name="Grupo 12"/>
          <p:cNvGrpSpPr/>
          <p:nvPr/>
        </p:nvGrpSpPr>
        <p:grpSpPr>
          <a:xfrm>
            <a:off x="4904501" y="2826369"/>
            <a:ext cx="1440000" cy="1440000"/>
            <a:chOff x="1906018" y="1178984"/>
            <a:chExt cx="1472462" cy="1425973"/>
          </a:xfrm>
          <a:scene3d>
            <a:camera prst="orthographicFront">
              <a:rot lat="0" lon="0" rev="0"/>
            </a:camera>
            <a:lightRig rig="contrasting" dir="t">
              <a:rot lat="0" lon="0" rev="7800000"/>
            </a:lightRig>
          </a:scene3d>
        </p:grpSpPr>
        <p:sp>
          <p:nvSpPr>
            <p:cNvPr id="17" name="Elipse 16"/>
            <p:cNvSpPr/>
            <p:nvPr/>
          </p:nvSpPr>
          <p:spPr>
            <a:xfrm>
              <a:off x="1906018" y="1178984"/>
              <a:ext cx="1472462" cy="1425973"/>
            </a:xfrm>
            <a:prstGeom prst="ellipse">
              <a:avLst/>
            </a:prstGeom>
            <a:solidFill>
              <a:srgbClr val="007A33"/>
            </a:solidFill>
            <a:effectLst>
              <a:softEdge rad="63500"/>
            </a:effectLst>
            <a:sp3d>
              <a:bevelT w="139700" h="139700"/>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8" name="Elipse 20"/>
            <p:cNvSpPr/>
            <p:nvPr/>
          </p:nvSpPr>
          <p:spPr>
            <a:xfrm>
              <a:off x="2121655" y="1387813"/>
              <a:ext cx="1041188" cy="10083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panose="020B0604020202020204" pitchFamily="34" charset="0"/>
                  <a:cs typeface="Arial" panose="020B0604020202020204" pitchFamily="34" charset="0"/>
                </a:rPr>
                <a:t>Proponer acciones de mejora</a:t>
              </a:r>
            </a:p>
          </p:txBody>
        </p:sp>
      </p:grpSp>
      <p:grpSp>
        <p:nvGrpSpPr>
          <p:cNvPr id="14" name="Grupo 13"/>
          <p:cNvGrpSpPr/>
          <p:nvPr/>
        </p:nvGrpSpPr>
        <p:grpSpPr>
          <a:xfrm>
            <a:off x="6040206" y="2464500"/>
            <a:ext cx="467057" cy="468000"/>
            <a:chOff x="3079342" y="713006"/>
            <a:chExt cx="467057" cy="459170"/>
          </a:xfrm>
          <a:scene3d>
            <a:camera prst="orthographicFront">
              <a:rot lat="0" lon="0" rev="0"/>
            </a:camera>
            <a:lightRig rig="contrasting" dir="t">
              <a:rot lat="0" lon="0" rev="7800000"/>
            </a:lightRig>
          </a:scene3d>
        </p:grpSpPr>
        <p:sp>
          <p:nvSpPr>
            <p:cNvPr id="15" name="Flecha derecha 14"/>
            <p:cNvSpPr/>
            <p:nvPr/>
          </p:nvSpPr>
          <p:spPr>
            <a:xfrm rot="19686884">
              <a:off x="3079342" y="713006"/>
              <a:ext cx="467057" cy="459170"/>
            </a:xfrm>
            <a:prstGeom prst="rightArrow">
              <a:avLst>
                <a:gd name="adj1" fmla="val 60000"/>
                <a:gd name="adj2" fmla="val 50000"/>
              </a:avLst>
            </a:prstGeom>
            <a:sp3d>
              <a:bevelT w="139700" h="139700"/>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16" name="Flecha derecha 22"/>
            <p:cNvSpPr/>
            <p:nvPr/>
          </p:nvSpPr>
          <p:spPr>
            <a:xfrm rot="19686884">
              <a:off x="3089735" y="841221"/>
              <a:ext cx="329306" cy="2755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805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par>
                          <p:cTn id="27" fill="hold">
                            <p:stCondLst>
                              <p:cond delay="25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par>
                          <p:cTn id="36" fill="hold">
                            <p:stCondLst>
                              <p:cond delay="25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5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50"/>
                                        <p:tgtEl>
                                          <p:spTgt spid="12"/>
                                        </p:tgtEl>
                                      </p:cBhvr>
                                    </p:animEffect>
                                  </p:childTnLst>
                                </p:cTn>
                              </p:par>
                            </p:childTnLst>
                          </p:cTn>
                        </p:par>
                        <p:par>
                          <p:cTn id="45" fill="hold">
                            <p:stCondLst>
                              <p:cond delay="25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childTnLst>
                          </p:cTn>
                        </p:par>
                        <p:par>
                          <p:cTn id="49" fill="hold">
                            <p:stCondLst>
                              <p:cond delay="500"/>
                            </p:stCondLst>
                            <p:childTnLst>
                              <p:par>
                                <p:cTn id="50" presetID="10" presetClass="entr" presetSubtype="0" fill="hold" nodeType="after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07923" y="1193417"/>
            <a:ext cx="10163731" cy="743508"/>
          </a:xfrm>
        </p:spPr>
        <p:txBody>
          <a:bodyPr>
            <a:noAutofit/>
          </a:bodyPr>
          <a:lstStyle/>
          <a:p>
            <a:pPr algn="l"/>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 </a:t>
            </a:r>
            <a:endParaRPr lang="es-MX" sz="3600" dirty="0">
              <a:latin typeface="Arial" panose="020B0604020202020204" pitchFamily="34" charset="0"/>
              <a:cs typeface="Arial" panose="020B0604020202020204" pitchFamily="34" charset="0"/>
            </a:endParaRPr>
          </a:p>
        </p:txBody>
      </p:sp>
      <p:sp>
        <p:nvSpPr>
          <p:cNvPr id="9" name="Título 1"/>
          <p:cNvSpPr txBox="1">
            <a:spLocks/>
          </p:cNvSpPr>
          <p:nvPr/>
        </p:nvSpPr>
        <p:spPr>
          <a:xfrm>
            <a:off x="707923" y="2055949"/>
            <a:ext cx="10163731" cy="743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dirty="0">
                <a:solidFill>
                  <a:schemeClr val="tx1">
                    <a:lumMod val="75000"/>
                    <a:lumOff val="25000"/>
                  </a:schemeClr>
                </a:solidFill>
                <a:latin typeface="Arial" panose="020B0604020202020204" pitchFamily="34" charset="0"/>
                <a:ea typeface="+mn-ea"/>
                <a:cs typeface="Arial" panose="020B0604020202020204" pitchFamily="34" charset="0"/>
              </a:rPr>
              <a:t>Algunos elementos de la calidad educativa</a:t>
            </a:r>
            <a:br>
              <a:rPr lang="es-MX" sz="24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grpSp>
        <p:nvGrpSpPr>
          <p:cNvPr id="10" name="Grupo 9"/>
          <p:cNvGrpSpPr/>
          <p:nvPr/>
        </p:nvGrpSpPr>
        <p:grpSpPr>
          <a:xfrm>
            <a:off x="1018808" y="2613832"/>
            <a:ext cx="10286535" cy="540000"/>
            <a:chOff x="53687" y="229758"/>
            <a:chExt cx="7418738" cy="457050"/>
          </a:xfrm>
          <a:solidFill>
            <a:srgbClr val="BA0C2F"/>
          </a:solidFill>
          <a:scene3d>
            <a:camera prst="orthographicFront">
              <a:rot lat="0" lon="0" rev="0"/>
            </a:camera>
            <a:lightRig rig="contrasting" dir="t">
              <a:rot lat="0" lon="0" rev="7800000"/>
            </a:lightRig>
          </a:scene3d>
        </p:grpSpPr>
        <p:sp>
          <p:nvSpPr>
            <p:cNvPr id="35" name="Rectángulo redondeado 34"/>
            <p:cNvSpPr/>
            <p:nvPr/>
          </p:nvSpPr>
          <p:spPr>
            <a:xfrm>
              <a:off x="68791" y="229758"/>
              <a:ext cx="7403634" cy="450146"/>
            </a:xfrm>
            <a:prstGeom prst="roundRect">
              <a:avLst>
                <a:gd name="adj" fmla="val 10000"/>
              </a:avLst>
            </a:prstGeom>
            <a:grpFill/>
            <a:ln>
              <a:noFill/>
            </a:ln>
            <a:effectLst/>
            <a:sp3d>
              <a:bevelT w="139700" h="139700"/>
            </a:sp3d>
          </p:spPr>
          <p:style>
            <a:lnRef idx="2">
              <a:scrgbClr r="0" g="0" b="0"/>
            </a:lnRef>
            <a:fillRef idx="1">
              <a:schemeClr val="accent3">
                <a:hueOff val="0"/>
                <a:satOff val="0"/>
                <a:lumOff val="0"/>
                <a:alphaOff val="0"/>
              </a:schemeClr>
            </a:fillRef>
            <a:effectRef idx="0">
              <a:scrgbClr r="0" g="0" b="0"/>
            </a:effectRef>
            <a:fontRef idx="minor">
              <a:schemeClr val="lt1"/>
            </a:fontRef>
          </p:style>
        </p:sp>
        <p:sp>
          <p:nvSpPr>
            <p:cNvPr id="36" name="Rectángulo 35"/>
            <p:cNvSpPr/>
            <p:nvPr/>
          </p:nvSpPr>
          <p:spPr>
            <a:xfrm>
              <a:off x="53687" y="263030"/>
              <a:ext cx="6406839" cy="42377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Conformación de cuerpos académicos</a:t>
              </a:r>
            </a:p>
          </p:txBody>
        </p:sp>
      </p:grpSp>
      <p:grpSp>
        <p:nvGrpSpPr>
          <p:cNvPr id="11" name="Grupo 10"/>
          <p:cNvGrpSpPr/>
          <p:nvPr/>
        </p:nvGrpSpPr>
        <p:grpSpPr>
          <a:xfrm>
            <a:off x="1039289" y="3274158"/>
            <a:ext cx="10260000" cy="540000"/>
            <a:chOff x="-38427" y="1045067"/>
            <a:chExt cx="7200033" cy="526413"/>
          </a:xfrm>
          <a:solidFill>
            <a:srgbClr val="BA0C2F"/>
          </a:solidFill>
          <a:scene3d>
            <a:camera prst="orthographicFront">
              <a:rot lat="0" lon="0" rev="0"/>
            </a:camera>
            <a:lightRig rig="contrasting" dir="t">
              <a:rot lat="0" lon="0" rev="7800000"/>
            </a:lightRig>
          </a:scene3d>
        </p:grpSpPr>
        <p:sp>
          <p:nvSpPr>
            <p:cNvPr id="33" name="Rectángulo redondeado 32"/>
            <p:cNvSpPr/>
            <p:nvPr/>
          </p:nvSpPr>
          <p:spPr>
            <a:xfrm>
              <a:off x="-38427" y="1045067"/>
              <a:ext cx="7200033" cy="526413"/>
            </a:xfrm>
            <a:prstGeom prst="roundRect">
              <a:avLst>
                <a:gd name="adj" fmla="val 10000"/>
              </a:avLst>
            </a:prstGeom>
            <a:grpFill/>
            <a:ln>
              <a:noFill/>
            </a:ln>
            <a:effectLst/>
            <a:sp3d>
              <a:bevelT w="139700" h="139700"/>
            </a:sp3d>
          </p:spPr>
          <p:style>
            <a:lnRef idx="2">
              <a:scrgbClr r="0" g="0" b="0"/>
            </a:lnRef>
            <a:fillRef idx="1">
              <a:schemeClr val="accent3">
                <a:hueOff val="0"/>
                <a:satOff val="0"/>
                <a:lumOff val="0"/>
                <a:alphaOff val="0"/>
              </a:schemeClr>
            </a:fillRef>
            <a:effectRef idx="0">
              <a:scrgbClr r="0" g="0" b="0"/>
            </a:effectRef>
            <a:fontRef idx="minor">
              <a:schemeClr val="lt1"/>
            </a:fontRef>
          </p:style>
        </p:sp>
        <p:sp>
          <p:nvSpPr>
            <p:cNvPr id="34" name="Rectángulo 33"/>
            <p:cNvSpPr/>
            <p:nvPr/>
          </p:nvSpPr>
          <p:spPr>
            <a:xfrm>
              <a:off x="-38427" y="1060486"/>
              <a:ext cx="6577982" cy="49557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Programas de tutoría, asesoría y apoyo a estudiantes de nuevo ingreso</a:t>
              </a:r>
            </a:p>
          </p:txBody>
        </p:sp>
      </p:grpSp>
      <p:grpSp>
        <p:nvGrpSpPr>
          <p:cNvPr id="12" name="Grupo 11"/>
          <p:cNvGrpSpPr/>
          <p:nvPr/>
        </p:nvGrpSpPr>
        <p:grpSpPr>
          <a:xfrm>
            <a:off x="1039289" y="4004944"/>
            <a:ext cx="10260000" cy="540000"/>
            <a:chOff x="29113" y="1709658"/>
            <a:chExt cx="7000941" cy="415653"/>
          </a:xfrm>
          <a:solidFill>
            <a:srgbClr val="BA0C2F"/>
          </a:solidFill>
        </p:grpSpPr>
        <p:sp>
          <p:nvSpPr>
            <p:cNvPr id="31" name="Rectángulo redondeado 30"/>
            <p:cNvSpPr/>
            <p:nvPr/>
          </p:nvSpPr>
          <p:spPr>
            <a:xfrm>
              <a:off x="29113" y="1709658"/>
              <a:ext cx="7000941" cy="415653"/>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ectángulo 31"/>
            <p:cNvSpPr/>
            <p:nvPr/>
          </p:nvSpPr>
          <p:spPr>
            <a:xfrm>
              <a:off x="41287" y="1721832"/>
              <a:ext cx="5947145" cy="3913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Programas de seguimiento a egresados</a:t>
              </a:r>
            </a:p>
          </p:txBody>
        </p:sp>
      </p:grpSp>
      <p:grpSp>
        <p:nvGrpSpPr>
          <p:cNvPr id="13" name="Grupo 12"/>
          <p:cNvGrpSpPr/>
          <p:nvPr/>
        </p:nvGrpSpPr>
        <p:grpSpPr>
          <a:xfrm>
            <a:off x="1006315" y="4633096"/>
            <a:ext cx="10260000" cy="540000"/>
            <a:chOff x="17558" y="2442802"/>
            <a:chExt cx="7200033" cy="394220"/>
          </a:xfrm>
          <a:solidFill>
            <a:srgbClr val="BA0C2F"/>
          </a:solidFill>
        </p:grpSpPr>
        <p:sp>
          <p:nvSpPr>
            <p:cNvPr id="29" name="Rectángulo redondeado 28"/>
            <p:cNvSpPr/>
            <p:nvPr/>
          </p:nvSpPr>
          <p:spPr>
            <a:xfrm>
              <a:off x="17558" y="2442802"/>
              <a:ext cx="7200033" cy="394220"/>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Rectángulo 29"/>
            <p:cNvSpPr/>
            <p:nvPr/>
          </p:nvSpPr>
          <p:spPr>
            <a:xfrm>
              <a:off x="29104" y="2454348"/>
              <a:ext cx="6118218" cy="37112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Programas de movilidad académica nacional e internacional</a:t>
              </a:r>
            </a:p>
          </p:txBody>
        </p:sp>
      </p:grpSp>
      <p:grpSp>
        <p:nvGrpSpPr>
          <p:cNvPr id="14" name="Grupo 13"/>
          <p:cNvGrpSpPr/>
          <p:nvPr/>
        </p:nvGrpSpPr>
        <p:grpSpPr>
          <a:xfrm>
            <a:off x="1006315" y="5239505"/>
            <a:ext cx="10260000" cy="540000"/>
            <a:chOff x="0" y="3336097"/>
            <a:chExt cx="7200033" cy="299372"/>
          </a:xfrm>
          <a:solidFill>
            <a:srgbClr val="BA0C2F"/>
          </a:solidFill>
        </p:grpSpPr>
        <p:sp>
          <p:nvSpPr>
            <p:cNvPr id="27" name="Rectángulo redondeado 26"/>
            <p:cNvSpPr/>
            <p:nvPr/>
          </p:nvSpPr>
          <p:spPr>
            <a:xfrm>
              <a:off x="0" y="3336097"/>
              <a:ext cx="7200033" cy="29937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Rectángulo 27"/>
            <p:cNvSpPr/>
            <p:nvPr/>
          </p:nvSpPr>
          <p:spPr>
            <a:xfrm>
              <a:off x="8768" y="3344865"/>
              <a:ext cx="6123774" cy="2818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Evaluación de programas educativos</a:t>
              </a:r>
            </a:p>
          </p:txBody>
        </p:sp>
      </p:grpSp>
      <p:grpSp>
        <p:nvGrpSpPr>
          <p:cNvPr id="43" name="Grupo 42"/>
          <p:cNvGrpSpPr/>
          <p:nvPr/>
        </p:nvGrpSpPr>
        <p:grpSpPr>
          <a:xfrm>
            <a:off x="10341752" y="2947475"/>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44" name="Flecha abajo 43"/>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46" name="Grupo 45"/>
          <p:cNvGrpSpPr/>
          <p:nvPr/>
        </p:nvGrpSpPr>
        <p:grpSpPr>
          <a:xfrm>
            <a:off x="10341752" y="3685644"/>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47" name="Flecha abajo 46"/>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8"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49" name="Grupo 48"/>
          <p:cNvGrpSpPr/>
          <p:nvPr/>
        </p:nvGrpSpPr>
        <p:grpSpPr>
          <a:xfrm>
            <a:off x="10341752" y="4417096"/>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50" name="Flecha abajo 49"/>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1"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52" name="Grupo 51"/>
          <p:cNvGrpSpPr/>
          <p:nvPr/>
        </p:nvGrpSpPr>
        <p:grpSpPr>
          <a:xfrm>
            <a:off x="10342206" y="5147882"/>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53" name="Flecha abajo 52"/>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4"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966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50"/>
                                        <p:tgtEl>
                                          <p:spTgt spid="43"/>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50"/>
                                        <p:tgtEl>
                                          <p:spTgt spid="46"/>
                                        </p:tgtEl>
                                      </p:cBhvr>
                                    </p:animEffect>
                                  </p:childTnLst>
                                </p:cTn>
                              </p:par>
                            </p:childTnLst>
                          </p:cTn>
                        </p:par>
                        <p:par>
                          <p:cTn id="32" fill="hold">
                            <p:stCondLst>
                              <p:cond delay="2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50"/>
                                        <p:tgtEl>
                                          <p:spTgt spid="49"/>
                                        </p:tgtEl>
                                      </p:cBhvr>
                                    </p:animEffect>
                                  </p:childTnLst>
                                </p:cTn>
                              </p:par>
                            </p:childTnLst>
                          </p:cTn>
                        </p:par>
                        <p:par>
                          <p:cTn id="41" fill="hold">
                            <p:stCondLst>
                              <p:cond delay="25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5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50"/>
                                        <p:tgtEl>
                                          <p:spTgt spid="52"/>
                                        </p:tgtEl>
                                      </p:cBhvr>
                                    </p:animEffect>
                                  </p:childTnLst>
                                </p:cTn>
                              </p:par>
                            </p:childTnLst>
                          </p:cTn>
                        </p:par>
                        <p:par>
                          <p:cTn id="50" fill="hold">
                            <p:stCondLst>
                              <p:cond delay="25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977739" y="2556038"/>
            <a:ext cx="10292974" cy="571507"/>
            <a:chOff x="628042" y="355348"/>
            <a:chExt cx="6959521" cy="241148"/>
          </a:xfrm>
          <a:solidFill>
            <a:srgbClr val="007A33"/>
          </a:solidFill>
          <a:scene3d>
            <a:camera prst="orthographicFront">
              <a:rot lat="0" lon="0" rev="0"/>
            </a:camera>
            <a:lightRig rig="contrasting" dir="t">
              <a:rot lat="0" lon="0" rev="7800000"/>
            </a:lightRig>
          </a:scene3d>
        </p:grpSpPr>
        <p:sp>
          <p:nvSpPr>
            <p:cNvPr id="35" name="Rectángulo redondeado 34"/>
            <p:cNvSpPr/>
            <p:nvPr/>
          </p:nvSpPr>
          <p:spPr>
            <a:xfrm>
              <a:off x="635211" y="355348"/>
              <a:ext cx="6952352" cy="241148"/>
            </a:xfrm>
            <a:prstGeom prst="roundRect">
              <a:avLst>
                <a:gd name="adj" fmla="val 10000"/>
              </a:avLst>
            </a:prstGeom>
            <a:grpFill/>
            <a:ln>
              <a:noFill/>
            </a:ln>
            <a:effectLst/>
            <a:sp3d>
              <a:bevelT w="139700" h="139700"/>
            </a:sp3d>
          </p:spPr>
          <p:style>
            <a:lnRef idx="2">
              <a:scrgbClr r="0" g="0" b="0"/>
            </a:lnRef>
            <a:fillRef idx="1">
              <a:schemeClr val="accent3">
                <a:hueOff val="0"/>
                <a:satOff val="0"/>
                <a:lumOff val="0"/>
                <a:alphaOff val="0"/>
              </a:schemeClr>
            </a:fillRef>
            <a:effectRef idx="0">
              <a:scrgbClr r="0" g="0" b="0"/>
            </a:effectRef>
            <a:fontRef idx="minor">
              <a:schemeClr val="lt1"/>
            </a:fontRef>
          </p:style>
        </p:sp>
        <p:sp>
          <p:nvSpPr>
            <p:cNvPr id="36" name="Rectángulo 35"/>
            <p:cNvSpPr/>
            <p:nvPr/>
          </p:nvSpPr>
          <p:spPr>
            <a:xfrm>
              <a:off x="628042" y="379464"/>
              <a:ext cx="6696150" cy="18049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a:r>
                <a:rPr lang="es-MX" sz="2000" dirty="0">
                  <a:latin typeface="Arial" panose="020B0604020202020204" pitchFamily="34" charset="0"/>
                  <a:cs typeface="Arial" panose="020B0604020202020204" pitchFamily="34" charset="0"/>
                </a:rPr>
                <a:t>Análisis de la Organización y funcionamiento de la Entidad y las Escuelas Normales</a:t>
              </a:r>
            </a:p>
          </p:txBody>
        </p:sp>
      </p:grpSp>
      <p:grpSp>
        <p:nvGrpSpPr>
          <p:cNvPr id="11" name="Grupo 10"/>
          <p:cNvGrpSpPr/>
          <p:nvPr/>
        </p:nvGrpSpPr>
        <p:grpSpPr>
          <a:xfrm>
            <a:off x="977739" y="3274158"/>
            <a:ext cx="10292974" cy="540000"/>
            <a:chOff x="-38427" y="1045067"/>
            <a:chExt cx="7200033" cy="526413"/>
          </a:xfrm>
          <a:solidFill>
            <a:srgbClr val="007A33"/>
          </a:solidFill>
          <a:scene3d>
            <a:camera prst="orthographicFront">
              <a:rot lat="0" lon="0" rev="0"/>
            </a:camera>
            <a:lightRig rig="contrasting" dir="t">
              <a:rot lat="0" lon="0" rev="7800000"/>
            </a:lightRig>
          </a:scene3d>
        </p:grpSpPr>
        <p:sp>
          <p:nvSpPr>
            <p:cNvPr id="33" name="Rectángulo redondeado 32"/>
            <p:cNvSpPr/>
            <p:nvPr/>
          </p:nvSpPr>
          <p:spPr>
            <a:xfrm>
              <a:off x="-38427" y="1045067"/>
              <a:ext cx="7200033" cy="526413"/>
            </a:xfrm>
            <a:prstGeom prst="roundRect">
              <a:avLst>
                <a:gd name="adj" fmla="val 10000"/>
              </a:avLst>
            </a:prstGeom>
            <a:grpFill/>
            <a:ln>
              <a:noFill/>
            </a:ln>
            <a:effectLst/>
            <a:sp3d>
              <a:bevelT w="139700" h="139700"/>
            </a:sp3d>
          </p:spPr>
          <p:style>
            <a:lnRef idx="2">
              <a:scrgbClr r="0" g="0" b="0"/>
            </a:lnRef>
            <a:fillRef idx="1">
              <a:schemeClr val="accent3">
                <a:hueOff val="0"/>
                <a:satOff val="0"/>
                <a:lumOff val="0"/>
                <a:alphaOff val="0"/>
              </a:schemeClr>
            </a:fillRef>
            <a:effectRef idx="0">
              <a:scrgbClr r="0" g="0" b="0"/>
            </a:effectRef>
            <a:fontRef idx="minor">
              <a:schemeClr val="lt1"/>
            </a:fontRef>
          </p:style>
        </p:sp>
        <p:sp>
          <p:nvSpPr>
            <p:cNvPr id="34" name="Rectángulo 33"/>
            <p:cNvSpPr/>
            <p:nvPr/>
          </p:nvSpPr>
          <p:spPr>
            <a:xfrm>
              <a:off x="-38427" y="1060486"/>
              <a:ext cx="6577982" cy="49557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2000" dirty="0">
                  <a:latin typeface="Arial" panose="020B0604020202020204" pitchFamily="34" charset="0"/>
                  <a:cs typeface="Arial" panose="020B0604020202020204" pitchFamily="34" charset="0"/>
                </a:rPr>
                <a:t>Rendición de cuentas</a:t>
              </a:r>
            </a:p>
          </p:txBody>
        </p:sp>
      </p:grpSp>
      <p:grpSp>
        <p:nvGrpSpPr>
          <p:cNvPr id="12" name="Grupo 11"/>
          <p:cNvGrpSpPr/>
          <p:nvPr/>
        </p:nvGrpSpPr>
        <p:grpSpPr>
          <a:xfrm>
            <a:off x="977739" y="4004944"/>
            <a:ext cx="10292974" cy="540000"/>
            <a:chOff x="29113" y="1709658"/>
            <a:chExt cx="7000941" cy="415653"/>
          </a:xfrm>
          <a:solidFill>
            <a:srgbClr val="007A33"/>
          </a:solidFill>
        </p:grpSpPr>
        <p:sp>
          <p:nvSpPr>
            <p:cNvPr id="31" name="Rectángulo redondeado 30"/>
            <p:cNvSpPr/>
            <p:nvPr/>
          </p:nvSpPr>
          <p:spPr>
            <a:xfrm>
              <a:off x="29113" y="1709658"/>
              <a:ext cx="7000941" cy="415653"/>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ectángulo 31"/>
            <p:cNvSpPr/>
            <p:nvPr/>
          </p:nvSpPr>
          <p:spPr>
            <a:xfrm>
              <a:off x="41287" y="1721832"/>
              <a:ext cx="5947145" cy="3913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2000" dirty="0">
                  <a:latin typeface="Arial" panose="020B0604020202020204" pitchFamily="34" charset="0"/>
                  <a:cs typeface="Arial" panose="020B0604020202020204" pitchFamily="34" charset="0"/>
                </a:rPr>
                <a:t>Análisis del cumplimiento de metas compromiso de gestión</a:t>
              </a:r>
            </a:p>
          </p:txBody>
        </p:sp>
      </p:grpSp>
      <p:grpSp>
        <p:nvGrpSpPr>
          <p:cNvPr id="13" name="Grupo 12"/>
          <p:cNvGrpSpPr/>
          <p:nvPr/>
        </p:nvGrpSpPr>
        <p:grpSpPr>
          <a:xfrm>
            <a:off x="977739" y="4633096"/>
            <a:ext cx="10292974" cy="540000"/>
            <a:chOff x="17558" y="2442802"/>
            <a:chExt cx="7200033" cy="394220"/>
          </a:xfrm>
          <a:solidFill>
            <a:srgbClr val="007A33"/>
          </a:solidFill>
        </p:grpSpPr>
        <p:sp>
          <p:nvSpPr>
            <p:cNvPr id="29" name="Rectángulo redondeado 28"/>
            <p:cNvSpPr/>
            <p:nvPr/>
          </p:nvSpPr>
          <p:spPr>
            <a:xfrm>
              <a:off x="17558" y="2442802"/>
              <a:ext cx="7200033" cy="394220"/>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Rectángulo 29"/>
            <p:cNvSpPr/>
            <p:nvPr/>
          </p:nvSpPr>
          <p:spPr>
            <a:xfrm>
              <a:off x="53218" y="2454348"/>
              <a:ext cx="6094104" cy="3711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2000" dirty="0">
                  <a:latin typeface="Arial" panose="020B0604020202020204" pitchFamily="34" charset="0"/>
                  <a:cs typeface="Arial" panose="020B0604020202020204" pitchFamily="34" charset="0"/>
                </a:rPr>
                <a:t>Análisis de la capacidad física y su grado de utilización</a:t>
              </a:r>
            </a:p>
          </p:txBody>
        </p:sp>
      </p:grpSp>
      <p:grpSp>
        <p:nvGrpSpPr>
          <p:cNvPr id="14" name="Grupo 13"/>
          <p:cNvGrpSpPr/>
          <p:nvPr/>
        </p:nvGrpSpPr>
        <p:grpSpPr>
          <a:xfrm>
            <a:off x="977739" y="5229864"/>
            <a:ext cx="10292974" cy="540000"/>
            <a:chOff x="0" y="3336097"/>
            <a:chExt cx="7200033" cy="299372"/>
          </a:xfrm>
          <a:solidFill>
            <a:srgbClr val="007A33"/>
          </a:solidFill>
        </p:grpSpPr>
        <p:sp>
          <p:nvSpPr>
            <p:cNvPr id="27" name="Rectángulo redondeado 26"/>
            <p:cNvSpPr/>
            <p:nvPr/>
          </p:nvSpPr>
          <p:spPr>
            <a:xfrm>
              <a:off x="0" y="3336097"/>
              <a:ext cx="7200033" cy="29937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Rectángulo 27"/>
            <p:cNvSpPr/>
            <p:nvPr/>
          </p:nvSpPr>
          <p:spPr>
            <a:xfrm>
              <a:off x="8768" y="3344865"/>
              <a:ext cx="6123774" cy="2818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MX" sz="2000" dirty="0">
                  <a:latin typeface="Arial" panose="020B0604020202020204" pitchFamily="34" charset="0"/>
                  <a:cs typeface="Arial" panose="020B0604020202020204" pitchFamily="34" charset="0"/>
                </a:rPr>
                <a:t>Análisis de brechas</a:t>
              </a:r>
            </a:p>
          </p:txBody>
        </p:sp>
      </p:grpSp>
      <p:grpSp>
        <p:nvGrpSpPr>
          <p:cNvPr id="43" name="Grupo 42"/>
          <p:cNvGrpSpPr/>
          <p:nvPr/>
        </p:nvGrpSpPr>
        <p:grpSpPr>
          <a:xfrm>
            <a:off x="10685058" y="2929040"/>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44" name="Flecha abajo 43"/>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46" name="Grupo 45"/>
          <p:cNvGrpSpPr/>
          <p:nvPr/>
        </p:nvGrpSpPr>
        <p:grpSpPr>
          <a:xfrm>
            <a:off x="10685058" y="3676888"/>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47" name="Flecha abajo 46"/>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8"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49" name="Grupo 48"/>
          <p:cNvGrpSpPr/>
          <p:nvPr/>
        </p:nvGrpSpPr>
        <p:grpSpPr>
          <a:xfrm>
            <a:off x="10685058" y="4432912"/>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50" name="Flecha abajo 49"/>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1"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grpSp>
        <p:nvGrpSpPr>
          <p:cNvPr id="52" name="Grupo 51"/>
          <p:cNvGrpSpPr/>
          <p:nvPr/>
        </p:nvGrpSpPr>
        <p:grpSpPr>
          <a:xfrm>
            <a:off x="10685058" y="5118559"/>
            <a:ext cx="324000" cy="432000"/>
            <a:chOff x="8443336" y="2692317"/>
            <a:chExt cx="485555" cy="737676"/>
          </a:xfrm>
          <a:solidFill>
            <a:schemeClr val="tx1">
              <a:lumMod val="50000"/>
              <a:lumOff val="50000"/>
            </a:schemeClr>
          </a:solidFill>
          <a:scene3d>
            <a:camera prst="orthographicFront">
              <a:rot lat="0" lon="0" rev="0"/>
            </a:camera>
            <a:lightRig rig="contrasting" dir="t">
              <a:rot lat="0" lon="0" rev="7800000"/>
            </a:lightRig>
          </a:scene3d>
        </p:grpSpPr>
        <p:sp>
          <p:nvSpPr>
            <p:cNvPr id="53" name="Flecha abajo 52"/>
            <p:cNvSpPr/>
            <p:nvPr/>
          </p:nvSpPr>
          <p:spPr>
            <a:xfrm>
              <a:off x="8443336" y="2692317"/>
              <a:ext cx="485555" cy="737676"/>
            </a:xfrm>
            <a:prstGeom prst="downArrow">
              <a:avLst>
                <a:gd name="adj1" fmla="val 55000"/>
                <a:gd name="adj2" fmla="val 45000"/>
              </a:avLst>
            </a:prstGeom>
            <a:grpFill/>
            <a:ln>
              <a:noFill/>
            </a:ln>
            <a:effectLst/>
            <a:sp3d>
              <a:bevelT w="139700" h="1397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4" name="Flecha abajo 20"/>
            <p:cNvSpPr/>
            <p:nvPr/>
          </p:nvSpPr>
          <p:spPr>
            <a:xfrm>
              <a:off x="8552586" y="2692317"/>
              <a:ext cx="267055" cy="61750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2400" kern="1200" dirty="0">
                <a:latin typeface="Arial" panose="020B0604020202020204" pitchFamily="34" charset="0"/>
                <a:cs typeface="Arial" panose="020B0604020202020204" pitchFamily="34" charset="0"/>
              </a:endParaRPr>
            </a:p>
          </p:txBody>
        </p:sp>
      </p:grpSp>
      <p:sp>
        <p:nvSpPr>
          <p:cNvPr id="37" name="Título 1"/>
          <p:cNvSpPr>
            <a:spLocks noGrp="1"/>
          </p:cNvSpPr>
          <p:nvPr>
            <p:ph type="ctrTitle"/>
          </p:nvPr>
        </p:nvSpPr>
        <p:spPr>
          <a:xfrm>
            <a:off x="560439" y="1221791"/>
            <a:ext cx="9306961" cy="743508"/>
          </a:xfrm>
        </p:spPr>
        <p:txBody>
          <a:bodyPr>
            <a:normAutofit/>
          </a:bodyPr>
          <a:lstStyle/>
          <a:p>
            <a:pPr algn="l"/>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a:t>
            </a:r>
            <a:endParaRPr lang="es-MX" sz="3600" dirty="0">
              <a:latin typeface="Arial" panose="020B0604020202020204" pitchFamily="34" charset="0"/>
              <a:cs typeface="Arial" panose="020B0604020202020204" pitchFamily="34" charset="0"/>
            </a:endParaRPr>
          </a:p>
        </p:txBody>
      </p:sp>
      <p:sp>
        <p:nvSpPr>
          <p:cNvPr id="38" name="Título 1"/>
          <p:cNvSpPr txBox="1">
            <a:spLocks/>
          </p:cNvSpPr>
          <p:nvPr/>
        </p:nvSpPr>
        <p:spPr>
          <a:xfrm>
            <a:off x="588219" y="1965299"/>
            <a:ext cx="9258393" cy="743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400" dirty="0">
                <a:solidFill>
                  <a:schemeClr val="tx1">
                    <a:lumMod val="75000"/>
                    <a:lumOff val="25000"/>
                  </a:schemeClr>
                </a:solidFill>
                <a:latin typeface="Arial" panose="020B0604020202020204" pitchFamily="34" charset="0"/>
                <a:ea typeface="+mn-ea"/>
                <a:cs typeface="Arial" panose="020B0604020202020204" pitchFamily="34" charset="0"/>
              </a:rPr>
              <a:t>Elementos de la gestión </a:t>
            </a:r>
            <a:br>
              <a:rPr lang="es-MX" sz="2400" dirty="0">
                <a:solidFill>
                  <a:schemeClr val="tx1">
                    <a:lumMod val="75000"/>
                    <a:lumOff val="25000"/>
                  </a:schemeClr>
                </a:solidFill>
                <a:latin typeface="Arial" panose="020B0604020202020204" pitchFamily="34" charset="0"/>
                <a:ea typeface="+mn-ea"/>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5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25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50"/>
                                        <p:tgtEl>
                                          <p:spTgt spid="43"/>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50"/>
                                        <p:tgtEl>
                                          <p:spTgt spid="46"/>
                                        </p:tgtEl>
                                      </p:cBhvr>
                                    </p:animEffect>
                                  </p:childTnLst>
                                </p:cTn>
                              </p:par>
                            </p:childTnLst>
                          </p:cTn>
                        </p:par>
                        <p:par>
                          <p:cTn id="32" fill="hold">
                            <p:stCondLst>
                              <p:cond delay="25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50"/>
                                        <p:tgtEl>
                                          <p:spTgt spid="49"/>
                                        </p:tgtEl>
                                      </p:cBhvr>
                                    </p:animEffect>
                                  </p:childTnLst>
                                </p:cTn>
                              </p:par>
                            </p:childTnLst>
                          </p:cTn>
                        </p:par>
                        <p:par>
                          <p:cTn id="41" fill="hold">
                            <p:stCondLst>
                              <p:cond delay="25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5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50"/>
                                        <p:tgtEl>
                                          <p:spTgt spid="52"/>
                                        </p:tgtEl>
                                      </p:cBhvr>
                                    </p:animEffect>
                                  </p:childTnLst>
                                </p:cTn>
                              </p:par>
                            </p:childTnLst>
                          </p:cTn>
                        </p:par>
                        <p:par>
                          <p:cTn id="50" fill="hold">
                            <p:stCondLst>
                              <p:cond delay="25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93174" y="937244"/>
            <a:ext cx="10470127" cy="1325563"/>
          </a:xfrm>
        </p:spPr>
        <p:txBody>
          <a:bodyPr>
            <a:norm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Cuadros para jerarquizar</a:t>
            </a:r>
          </a:p>
        </p:txBody>
      </p:sp>
      <p:graphicFrame>
        <p:nvGraphicFramePr>
          <p:cNvPr id="4" name="Tabla 3"/>
          <p:cNvGraphicFramePr>
            <a:graphicFrameLocks noGrp="1"/>
          </p:cNvGraphicFramePr>
          <p:nvPr>
            <p:extLst>
              <p:ext uri="{D42A27DB-BD31-4B8C-83A1-F6EECF244321}">
                <p14:modId xmlns:p14="http://schemas.microsoft.com/office/powerpoint/2010/main" val="2657254359"/>
              </p:ext>
            </p:extLst>
          </p:nvPr>
        </p:nvGraphicFramePr>
        <p:xfrm>
          <a:off x="960206" y="2262807"/>
          <a:ext cx="4037821" cy="2994991"/>
        </p:xfrm>
        <a:graphic>
          <a:graphicData uri="http://schemas.openxmlformats.org/drawingml/2006/table">
            <a:tbl>
              <a:tblPr>
                <a:tableStyleId>{08FB837D-C827-4EFA-A057-4D05807E0F7C}</a:tableStyleId>
              </a:tblPr>
              <a:tblGrid>
                <a:gridCol w="1378162">
                  <a:extLst>
                    <a:ext uri="{9D8B030D-6E8A-4147-A177-3AD203B41FA5}">
                      <a16:colId xmlns:a16="http://schemas.microsoft.com/office/drawing/2014/main" val="20000"/>
                    </a:ext>
                  </a:extLst>
                </a:gridCol>
                <a:gridCol w="1375900">
                  <a:extLst>
                    <a:ext uri="{9D8B030D-6E8A-4147-A177-3AD203B41FA5}">
                      <a16:colId xmlns:a16="http://schemas.microsoft.com/office/drawing/2014/main" val="20001"/>
                    </a:ext>
                  </a:extLst>
                </a:gridCol>
                <a:gridCol w="1283759">
                  <a:extLst>
                    <a:ext uri="{9D8B030D-6E8A-4147-A177-3AD203B41FA5}">
                      <a16:colId xmlns:a16="http://schemas.microsoft.com/office/drawing/2014/main" val="20002"/>
                    </a:ext>
                  </a:extLst>
                </a:gridCol>
              </a:tblGrid>
              <a:tr h="652214">
                <a:tc gridSpan="3">
                  <a:txBody>
                    <a:bodyPr/>
                    <a:lstStyle/>
                    <a:p>
                      <a:pPr algn="ctr" fontAlgn="ctr">
                        <a:lnSpc>
                          <a:spcPct val="107000"/>
                        </a:lnSpc>
                        <a:spcAft>
                          <a:spcPts val="0"/>
                        </a:spcAft>
                      </a:pPr>
                      <a:r>
                        <a:rPr lang="es-MX" sz="1400" kern="1200" dirty="0">
                          <a:solidFill>
                            <a:schemeClr val="bg1"/>
                          </a:solidFill>
                          <a:effectLst/>
                          <a:latin typeface="Arial" panose="020B0604020202020204" pitchFamily="34" charset="0"/>
                          <a:cs typeface="Arial" panose="020B0604020202020204" pitchFamily="34" charset="0"/>
                        </a:rPr>
                        <a:t>Principales fortalezas en orden de importancia (una por renglón)</a:t>
                      </a:r>
                      <a:endPar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205" marR="116205" marT="58420" marB="58420" anchor="ctr">
                    <a:solidFill>
                      <a:srgbClr val="007A33"/>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599210">
                <a:tc>
                  <a:txBody>
                    <a:bodyPr/>
                    <a:lstStyle/>
                    <a:p>
                      <a:pPr algn="ctr" fontAlgn="ctr">
                        <a:lnSpc>
                          <a:spcPct val="107000"/>
                        </a:lnSpc>
                        <a:spcAft>
                          <a:spcPts val="0"/>
                        </a:spcAft>
                      </a:pPr>
                      <a:r>
                        <a:rPr lang="es-ES" sz="1400" kern="1200" dirty="0">
                          <a:effectLst/>
                          <a:latin typeface="Arial" panose="020B0604020202020204" pitchFamily="34" charset="0"/>
                          <a:cs typeface="Arial" panose="020B0604020202020204" pitchFamily="34" charset="0"/>
                        </a:rPr>
                        <a:t>Importancia</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gn="ctr">
                        <a:lnSpc>
                          <a:spcPct val="107000"/>
                        </a:lnSpc>
                        <a:spcAft>
                          <a:spcPts val="0"/>
                        </a:spcAft>
                      </a:pPr>
                      <a:r>
                        <a:rPr lang="es-MX" sz="1400" dirty="0">
                          <a:effectLst/>
                          <a:latin typeface="Arial" panose="020B0604020202020204" pitchFamily="34" charset="0"/>
                          <a:cs typeface="Arial" panose="020B0604020202020204" pitchFamily="34" charset="0"/>
                        </a:rPr>
                        <a:t>Calidad educativa</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Gestión</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1"/>
                  </a:ext>
                </a:extLst>
              </a:tr>
              <a:tr h="581189">
                <a:tc>
                  <a:txBody>
                    <a:bodyPr/>
                    <a:lstStyle/>
                    <a:p>
                      <a:pPr algn="ctr" fontAlgn="b">
                        <a:lnSpc>
                          <a:spcPct val="107000"/>
                        </a:lnSpc>
                        <a:spcAft>
                          <a:spcPts val="0"/>
                        </a:spcAft>
                      </a:pPr>
                      <a:r>
                        <a:rPr lang="es-ES" sz="1400" kern="1200" dirty="0">
                          <a:effectLst/>
                          <a:latin typeface="Arial" panose="020B0604020202020204" pitchFamily="34" charset="0"/>
                          <a:cs typeface="Arial" panose="020B0604020202020204" pitchFamily="34" charset="0"/>
                        </a:rPr>
                        <a:t>1</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a:effectLst/>
                          <a:latin typeface="Arial" panose="020B0604020202020204" pitchFamily="34" charset="0"/>
                          <a:cs typeface="Arial" panose="020B0604020202020204" pitchFamily="34" charset="0"/>
                        </a:rPr>
                        <a:t> </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2"/>
                  </a:ext>
                </a:extLst>
              </a:tr>
              <a:tr h="581189">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2</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3"/>
                  </a:ext>
                </a:extLst>
              </a:tr>
              <a:tr h="581189">
                <a:tc>
                  <a:txBody>
                    <a:bodyPr/>
                    <a:lstStyle/>
                    <a:p>
                      <a:pPr algn="ctr" fontAlgn="b">
                        <a:lnSpc>
                          <a:spcPct val="107000"/>
                        </a:lnSpc>
                        <a:spcAft>
                          <a:spcPts val="0"/>
                        </a:spcAft>
                      </a:pPr>
                      <a:r>
                        <a:rPr lang="es-MX" sz="1400" kern="1200" dirty="0">
                          <a:effectLst/>
                          <a:latin typeface="Arial" panose="020B0604020202020204" pitchFamily="34" charset="0"/>
                          <a:cs typeface="Arial" panose="020B0604020202020204" pitchFamily="34" charset="0"/>
                        </a:rPr>
                        <a:t>n</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a:effectLst/>
                          <a:latin typeface="Arial" panose="020B0604020202020204" pitchFamily="34" charset="0"/>
                          <a:cs typeface="Arial" panose="020B0604020202020204" pitchFamily="34" charset="0"/>
                        </a:rPr>
                        <a:t> </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724386473"/>
              </p:ext>
            </p:extLst>
          </p:nvPr>
        </p:nvGraphicFramePr>
        <p:xfrm>
          <a:off x="6096000" y="2262807"/>
          <a:ext cx="4639310" cy="2999893"/>
        </p:xfrm>
        <a:graphic>
          <a:graphicData uri="http://schemas.openxmlformats.org/drawingml/2006/table">
            <a:tbl>
              <a:tblPr>
                <a:tableStyleId>{284E427A-3D55-4303-BF80-6455036E1DE7}</a:tableStyleId>
              </a:tblPr>
              <a:tblGrid>
                <a:gridCol w="1548130">
                  <a:extLst>
                    <a:ext uri="{9D8B030D-6E8A-4147-A177-3AD203B41FA5}">
                      <a16:colId xmlns:a16="http://schemas.microsoft.com/office/drawing/2014/main" val="20000"/>
                    </a:ext>
                  </a:extLst>
                </a:gridCol>
                <a:gridCol w="1545590">
                  <a:extLst>
                    <a:ext uri="{9D8B030D-6E8A-4147-A177-3AD203B41FA5}">
                      <a16:colId xmlns:a16="http://schemas.microsoft.com/office/drawing/2014/main" val="20001"/>
                    </a:ext>
                  </a:extLst>
                </a:gridCol>
                <a:gridCol w="1545590">
                  <a:extLst>
                    <a:ext uri="{9D8B030D-6E8A-4147-A177-3AD203B41FA5}">
                      <a16:colId xmlns:a16="http://schemas.microsoft.com/office/drawing/2014/main" val="20002"/>
                    </a:ext>
                  </a:extLst>
                </a:gridCol>
              </a:tblGrid>
              <a:tr h="927366">
                <a:tc gridSpan="3">
                  <a:txBody>
                    <a:bodyPr/>
                    <a:lstStyle/>
                    <a:p>
                      <a:pPr algn="ctr" fontAlgn="ctr">
                        <a:lnSpc>
                          <a:spcPct val="107000"/>
                        </a:lnSpc>
                        <a:spcAft>
                          <a:spcPts val="0"/>
                        </a:spcAft>
                      </a:pPr>
                      <a:r>
                        <a:rPr lang="es-MX" sz="1400" kern="1200" dirty="0">
                          <a:solidFill>
                            <a:schemeClr val="bg1"/>
                          </a:solidFill>
                          <a:effectLst/>
                          <a:latin typeface="Arial" panose="020B0604020202020204" pitchFamily="34" charset="0"/>
                          <a:cs typeface="Arial" panose="020B0604020202020204" pitchFamily="34" charset="0"/>
                        </a:rPr>
                        <a:t>Principales áreas de oportunidad en orden de importancia (una por renglón)</a:t>
                      </a:r>
                      <a:endParaRPr lang="es-MX"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205" marR="116205" marT="58420" marB="58420" anchor="ctr">
                    <a:solidFill>
                      <a:srgbClr val="BA0C2F"/>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543104">
                <a:tc>
                  <a:txBody>
                    <a:bodyPr/>
                    <a:lstStyle/>
                    <a:p>
                      <a:pPr algn="ctr" fontAlgn="ctr">
                        <a:lnSpc>
                          <a:spcPct val="107000"/>
                        </a:lnSpc>
                        <a:spcAft>
                          <a:spcPts val="0"/>
                        </a:spcAft>
                      </a:pPr>
                      <a:r>
                        <a:rPr lang="es-ES" sz="1400" kern="1200" dirty="0">
                          <a:effectLst/>
                          <a:latin typeface="Arial" panose="020B0604020202020204" pitchFamily="34" charset="0"/>
                          <a:cs typeface="Arial" panose="020B0604020202020204" pitchFamily="34" charset="0"/>
                        </a:rPr>
                        <a:t>Importancia</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Calidad educativa</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Gestión</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1"/>
                  </a:ext>
                </a:extLst>
              </a:tr>
              <a:tr h="508174">
                <a:tc>
                  <a:txBody>
                    <a:bodyPr/>
                    <a:lstStyle/>
                    <a:p>
                      <a:pPr algn="ctr" fontAlgn="b">
                        <a:lnSpc>
                          <a:spcPct val="107000"/>
                        </a:lnSpc>
                        <a:spcAft>
                          <a:spcPts val="0"/>
                        </a:spcAft>
                      </a:pPr>
                      <a:r>
                        <a:rPr lang="es-ES" sz="1400" kern="1200" dirty="0">
                          <a:effectLst/>
                          <a:latin typeface="Arial" panose="020B0604020202020204" pitchFamily="34" charset="0"/>
                          <a:cs typeface="Arial" panose="020B0604020202020204" pitchFamily="34" charset="0"/>
                        </a:rPr>
                        <a:t>1</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a:effectLst/>
                          <a:latin typeface="Arial" panose="020B0604020202020204" pitchFamily="34" charset="0"/>
                          <a:cs typeface="Arial" panose="020B0604020202020204" pitchFamily="34" charset="0"/>
                        </a:rPr>
                        <a:t> </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2"/>
                  </a:ext>
                </a:extLst>
              </a:tr>
              <a:tr h="508174">
                <a:tc>
                  <a:txBody>
                    <a:bodyPr/>
                    <a:lstStyle/>
                    <a:p>
                      <a:pPr algn="ctr" fontAlgn="b">
                        <a:lnSpc>
                          <a:spcPct val="107000"/>
                        </a:lnSpc>
                        <a:spcAft>
                          <a:spcPts val="0"/>
                        </a:spcAft>
                      </a:pPr>
                      <a:r>
                        <a:rPr lang="es-ES" sz="1400" kern="1200">
                          <a:effectLst/>
                          <a:latin typeface="Arial" panose="020B0604020202020204" pitchFamily="34" charset="0"/>
                          <a:cs typeface="Arial" panose="020B0604020202020204" pitchFamily="34" charset="0"/>
                        </a:rPr>
                        <a:t>2</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3"/>
                  </a:ext>
                </a:extLst>
              </a:tr>
              <a:tr h="508174">
                <a:tc>
                  <a:txBody>
                    <a:bodyPr/>
                    <a:lstStyle/>
                    <a:p>
                      <a:pPr algn="ctr" fontAlgn="b">
                        <a:lnSpc>
                          <a:spcPct val="107000"/>
                        </a:lnSpc>
                        <a:spcAft>
                          <a:spcPts val="0"/>
                        </a:spcAft>
                      </a:pPr>
                      <a:r>
                        <a:rPr lang="es-MX" sz="1400" kern="1200">
                          <a:effectLst/>
                          <a:latin typeface="Arial" panose="020B0604020202020204" pitchFamily="34" charset="0"/>
                          <a:cs typeface="Arial" panose="020B0604020202020204" pitchFamily="34" charset="0"/>
                        </a:rPr>
                        <a:t>n</a:t>
                      </a:r>
                      <a:endParaRPr lang="es-MX" sz="140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tc>
                  <a:txBody>
                    <a:bodyPr/>
                    <a:lstStyle/>
                    <a:p>
                      <a:pPr>
                        <a:lnSpc>
                          <a:spcPct val="107000"/>
                        </a:lnSpc>
                        <a:spcAft>
                          <a:spcPts val="0"/>
                        </a:spcAft>
                      </a:pPr>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79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8930" y="1220867"/>
            <a:ext cx="10665066" cy="743508"/>
          </a:xfrm>
        </p:spPr>
        <p:txBody>
          <a:bodyPr>
            <a:noAutofit/>
          </a:bodyPr>
          <a:lstStyle/>
          <a:p>
            <a:pPr algn="l"/>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 Es importante recordar</a:t>
            </a:r>
            <a:endParaRPr lang="es-MX" sz="3600" dirty="0">
              <a:latin typeface="Arial" panose="020B0604020202020204" pitchFamily="34" charset="0"/>
              <a:cs typeface="Arial" panose="020B0604020202020204" pitchFamily="34" charset="0"/>
            </a:endParaRPr>
          </a:p>
        </p:txBody>
      </p:sp>
      <p:sp>
        <p:nvSpPr>
          <p:cNvPr id="9" name="CuadroTexto 8"/>
          <p:cNvSpPr txBox="1"/>
          <p:nvPr/>
        </p:nvSpPr>
        <p:spPr>
          <a:xfrm>
            <a:off x="804693" y="2493983"/>
            <a:ext cx="10889673" cy="3416320"/>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Definir con claridad lo prioritario y lo necesario</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Al dedicar más tiempo a las áreas de oportunidad podemos olvidar mantener las fortalezas</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Involucrar al personal en el proceso de autoevaluación y planeación</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Desarrollar planes efectivos para la comunidad normalista</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Desarrollar metas que sean apropiadas y adecuadas</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Elaborar planeaciones realistas, participativas, criticas y reflexivas</a:t>
            </a:r>
          </a:p>
          <a:p>
            <a:pPr marL="342900" indent="-342900" algn="just">
              <a:buFont typeface="Arial" panose="020B0604020202020204" pitchFamily="34" charset="0"/>
              <a:buChar char="•"/>
            </a:pPr>
            <a:r>
              <a:rPr lang="es-MX" sz="2400" dirty="0">
                <a:solidFill>
                  <a:schemeClr val="tx1">
                    <a:lumMod val="75000"/>
                    <a:lumOff val="25000"/>
                  </a:schemeClr>
                </a:solidFill>
                <a:latin typeface="Arial" panose="020B0604020202020204" pitchFamily="34" charset="0"/>
                <a:cs typeface="Arial" panose="020B0604020202020204" pitchFamily="34" charset="0"/>
              </a:rPr>
              <a:t>Definir la planeación a corto, mediano y largo plazo</a:t>
            </a: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5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5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5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5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25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25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25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7419" y="1175304"/>
            <a:ext cx="9761709" cy="743508"/>
          </a:xfrm>
        </p:spPr>
        <p:txBody>
          <a:bodyPr>
            <a:normAutofit/>
          </a:bodyPr>
          <a:lstStyle/>
          <a:p>
            <a:pPr algn="l"/>
            <a:r>
              <a:rPr lang="es-MX" sz="3600" dirty="0">
                <a:solidFill>
                  <a:schemeClr val="tx1">
                    <a:lumMod val="75000"/>
                    <a:lumOff val="25000"/>
                  </a:schemeClr>
                </a:solidFill>
                <a:latin typeface="Arial" panose="020B0604020202020204" pitchFamily="34" charset="0"/>
                <a:ea typeface="+mn-ea"/>
                <a:cs typeface="Arial" panose="020B0604020202020204" pitchFamily="34" charset="0"/>
              </a:rPr>
              <a:t>Autoevaluación: Mapa </a:t>
            </a:r>
            <a:r>
              <a:rPr lang="es-MX" sz="3600" dirty="0" err="1">
                <a:solidFill>
                  <a:schemeClr val="tx1">
                    <a:lumMod val="75000"/>
                    <a:lumOff val="25000"/>
                  </a:schemeClr>
                </a:solidFill>
                <a:latin typeface="Arial" panose="020B0604020202020204" pitchFamily="34" charset="0"/>
                <a:ea typeface="+mn-ea"/>
                <a:cs typeface="Arial" panose="020B0604020202020204" pitchFamily="34" charset="0"/>
              </a:rPr>
              <a:t>rotafolio</a:t>
            </a:r>
            <a:endParaRPr lang="es-MX" sz="3600" dirty="0">
              <a:latin typeface="Arial" panose="020B0604020202020204" pitchFamily="34" charset="0"/>
              <a:cs typeface="Arial" panose="020B0604020202020204" pitchFamily="34" charset="0"/>
            </a:endParaRPr>
          </a:p>
        </p:txBody>
      </p:sp>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chemeClr val="bg1"/>
                </a:solidFill>
              </a:ln>
              <a:solidFill>
                <a:schemeClr val="bg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8427" t="18245" r="21611" b="17041"/>
          <a:stretch/>
        </p:blipFill>
        <p:spPr>
          <a:xfrm>
            <a:off x="2857194" y="2132114"/>
            <a:ext cx="6719067" cy="407882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85887" y="4730598"/>
            <a:ext cx="2491706" cy="1950821"/>
          </a:xfrm>
          <a:prstGeom prst="rect">
            <a:avLst/>
          </a:prstGeom>
        </p:spPr>
      </p:pic>
    </p:spTree>
    <p:extLst>
      <p:ext uri="{BB962C8B-B14F-4D97-AF65-F5344CB8AC3E}">
        <p14:creationId xmlns:p14="http://schemas.microsoft.com/office/powerpoint/2010/main" val="12173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24110659"/>
              </p:ext>
            </p:extLst>
          </p:nvPr>
        </p:nvGraphicFramePr>
        <p:xfrm>
          <a:off x="1166535" y="2167109"/>
          <a:ext cx="8864972" cy="3695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707923" y="1166107"/>
            <a:ext cx="10292171" cy="646331"/>
          </a:xfrm>
          <a:prstGeom prst="rect">
            <a:avLst/>
          </a:prstGeom>
        </p:spPr>
        <p:txBody>
          <a:bodyPr wrap="square">
            <a:spAutoFit/>
          </a:bodyPr>
          <a:lstStyle/>
          <a:p>
            <a:r>
              <a:rPr lang="es-MX" sz="3600" dirty="0">
                <a:solidFill>
                  <a:schemeClr val="tx1">
                    <a:lumMod val="75000"/>
                    <a:lumOff val="25000"/>
                  </a:schemeClr>
                </a:solidFill>
                <a:latin typeface="Arial" panose="020B0604020202020204" pitchFamily="34" charset="0"/>
                <a:cs typeface="Arial" panose="020B0604020202020204" pitchFamily="34" charset="0"/>
              </a:rPr>
              <a:t>Autoevaluación: Actividad grupal</a:t>
            </a:r>
            <a:endParaRPr lang="es-MX" sz="3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0179" y="4773450"/>
            <a:ext cx="2450794" cy="1650794"/>
          </a:xfrm>
          <a:prstGeom prst="rect">
            <a:avLst/>
          </a:prstGeom>
        </p:spPr>
      </p:pic>
    </p:spTree>
    <p:extLst>
      <p:ext uri="{BB962C8B-B14F-4D97-AF65-F5344CB8AC3E}">
        <p14:creationId xmlns:p14="http://schemas.microsoft.com/office/powerpoint/2010/main" val="1971966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3">
                                            <p:graphicEl>
                                              <a:dgm id="{9D570E31-9E0C-460C-A8AB-7B42020FAA41}"/>
                                            </p:graphicEl>
                                          </p:spTgt>
                                        </p:tgtEl>
                                        <p:attrNameLst>
                                          <p:attrName>style.visibility</p:attrName>
                                        </p:attrNameLst>
                                      </p:cBhvr>
                                      <p:to>
                                        <p:strVal val="visible"/>
                                      </p:to>
                                    </p:set>
                                    <p:animEffect transition="in" filter="fade">
                                      <p:cBhvr>
                                        <p:cTn id="11" dur="250"/>
                                        <p:tgtEl>
                                          <p:spTgt spid="3">
                                            <p:graphicEl>
                                              <a:dgm id="{9D570E31-9E0C-460C-A8AB-7B42020FAA41}"/>
                                            </p:graphicEl>
                                          </p:spTgt>
                                        </p:tgtEl>
                                      </p:cBhvr>
                                    </p:animEffect>
                                    <p:anim calcmode="lin" valueType="num">
                                      <p:cBhvr>
                                        <p:cTn id="12" dur="250" fill="hold"/>
                                        <p:tgtEl>
                                          <p:spTgt spid="3">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p:cTn id="13" dur="250" fill="hold"/>
                                        <p:tgtEl>
                                          <p:spTgt spid="3">
                                            <p:graphicEl>
                                              <a:dgm id="{9D570E31-9E0C-460C-A8AB-7B42020FAA41}"/>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3">
                                            <p:graphicEl>
                                              <a:dgm id="{C83FBA1B-B38F-437C-A4D7-414C5850125B}"/>
                                            </p:graphicEl>
                                          </p:spTgt>
                                        </p:tgtEl>
                                        <p:attrNameLst>
                                          <p:attrName>style.visibility</p:attrName>
                                        </p:attrNameLst>
                                      </p:cBhvr>
                                      <p:to>
                                        <p:strVal val="visible"/>
                                      </p:to>
                                    </p:set>
                                    <p:anim calcmode="lin" valueType="num">
                                      <p:cBhvr additive="base">
                                        <p:cTn id="17" dur="250"/>
                                        <p:tgtEl>
                                          <p:spTgt spid="3">
                                            <p:graphicEl>
                                              <a:dgm id="{C83FBA1B-B38F-437C-A4D7-414C5850125B}"/>
                                            </p:graphicEl>
                                          </p:spTgt>
                                        </p:tgtEl>
                                        <p:attrNameLst>
                                          <p:attrName>ppt_x</p:attrName>
                                        </p:attrNameLst>
                                      </p:cBhvr>
                                      <p:tavLst>
                                        <p:tav tm="0">
                                          <p:val>
                                            <p:strVal val="#ppt_x-#ppt_w*1.125000"/>
                                          </p:val>
                                        </p:tav>
                                        <p:tav tm="100000">
                                          <p:val>
                                            <p:strVal val="#ppt_x"/>
                                          </p:val>
                                        </p:tav>
                                      </p:tavLst>
                                    </p:anim>
                                    <p:animEffect transition="in" filter="wipe(right)">
                                      <p:cBhvr>
                                        <p:cTn id="18" dur="250"/>
                                        <p:tgtEl>
                                          <p:spTgt spid="3">
                                            <p:graphicEl>
                                              <a:dgm id="{C83FBA1B-B38F-437C-A4D7-414C5850125B}"/>
                                            </p:graphicEl>
                                          </p:spTgt>
                                        </p:tgtEl>
                                      </p:cBhvr>
                                    </p:animEffect>
                                  </p:childTnLst>
                                </p:cTn>
                              </p:par>
                            </p:childTnLst>
                          </p:cTn>
                        </p:par>
                        <p:par>
                          <p:cTn id="19" fill="hold">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3">
                                            <p:graphicEl>
                                              <a:dgm id="{755BC73E-CD31-4BF5-B1C5-4A4ACAA7115F}"/>
                                            </p:graphicEl>
                                          </p:spTgt>
                                        </p:tgtEl>
                                        <p:attrNameLst>
                                          <p:attrName>style.visibility</p:attrName>
                                        </p:attrNameLst>
                                      </p:cBhvr>
                                      <p:to>
                                        <p:strVal val="visible"/>
                                      </p:to>
                                    </p:set>
                                    <p:animEffect transition="in" filter="fade">
                                      <p:cBhvr>
                                        <p:cTn id="22" dur="250"/>
                                        <p:tgtEl>
                                          <p:spTgt spid="3">
                                            <p:graphicEl>
                                              <a:dgm id="{755BC73E-CD31-4BF5-B1C5-4A4ACAA7115F}"/>
                                            </p:graphicEl>
                                          </p:spTgt>
                                        </p:tgtEl>
                                      </p:cBhvr>
                                    </p:animEffect>
                                    <p:anim calcmode="lin" valueType="num">
                                      <p:cBhvr>
                                        <p:cTn id="23" dur="250" fill="hold"/>
                                        <p:tgtEl>
                                          <p:spTgt spid="3">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24" dur="250" fill="hold"/>
                                        <p:tgtEl>
                                          <p:spTgt spid="3">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3">
                                            <p:graphicEl>
                                              <a:dgm id="{7446473B-C5F4-406F-AC14-BD4F036A6A94}"/>
                                            </p:graphicEl>
                                          </p:spTgt>
                                        </p:tgtEl>
                                        <p:attrNameLst>
                                          <p:attrName>style.visibility</p:attrName>
                                        </p:attrNameLst>
                                      </p:cBhvr>
                                      <p:to>
                                        <p:strVal val="visible"/>
                                      </p:to>
                                    </p:set>
                                    <p:anim calcmode="lin" valueType="num">
                                      <p:cBhvr additive="base">
                                        <p:cTn id="28" dur="250"/>
                                        <p:tgtEl>
                                          <p:spTgt spid="3">
                                            <p:graphicEl>
                                              <a:dgm id="{7446473B-C5F4-406F-AC14-BD4F036A6A94}"/>
                                            </p:graphicEl>
                                          </p:spTgt>
                                        </p:tgtEl>
                                        <p:attrNameLst>
                                          <p:attrName>ppt_x</p:attrName>
                                        </p:attrNameLst>
                                      </p:cBhvr>
                                      <p:tavLst>
                                        <p:tav tm="0">
                                          <p:val>
                                            <p:strVal val="#ppt_x-#ppt_w*1.125000"/>
                                          </p:val>
                                        </p:tav>
                                        <p:tav tm="100000">
                                          <p:val>
                                            <p:strVal val="#ppt_x"/>
                                          </p:val>
                                        </p:tav>
                                      </p:tavLst>
                                    </p:anim>
                                    <p:animEffect transition="in" filter="wipe(right)">
                                      <p:cBhvr>
                                        <p:cTn id="29" dur="250"/>
                                        <p:tgtEl>
                                          <p:spTgt spid="3">
                                            <p:graphicEl>
                                              <a:dgm id="{7446473B-C5F4-406F-AC14-BD4F036A6A94}"/>
                                            </p:graphicEl>
                                          </p:spTgt>
                                        </p:tgtEl>
                                      </p:cBhvr>
                                    </p:animEffect>
                                  </p:childTnLst>
                                </p:cTn>
                              </p:par>
                            </p:childTnLst>
                          </p:cTn>
                        </p:par>
                        <p:par>
                          <p:cTn id="30" fill="hold">
                            <p:stCondLst>
                              <p:cond delay="1250"/>
                            </p:stCondLst>
                            <p:childTnLst>
                              <p:par>
                                <p:cTn id="31" presetID="42" presetClass="entr" presetSubtype="0" fill="hold" grpId="0" nodeType="afterEffect">
                                  <p:stCondLst>
                                    <p:cond delay="0"/>
                                  </p:stCondLst>
                                  <p:childTnLst>
                                    <p:set>
                                      <p:cBhvr>
                                        <p:cTn id="32" dur="1" fill="hold">
                                          <p:stCondLst>
                                            <p:cond delay="0"/>
                                          </p:stCondLst>
                                        </p:cTn>
                                        <p:tgtEl>
                                          <p:spTgt spid="3">
                                            <p:graphicEl>
                                              <a:dgm id="{396B8186-5A51-43CF-804C-BC101821A790}"/>
                                            </p:graphicEl>
                                          </p:spTgt>
                                        </p:tgtEl>
                                        <p:attrNameLst>
                                          <p:attrName>style.visibility</p:attrName>
                                        </p:attrNameLst>
                                      </p:cBhvr>
                                      <p:to>
                                        <p:strVal val="visible"/>
                                      </p:to>
                                    </p:set>
                                    <p:animEffect transition="in" filter="fade">
                                      <p:cBhvr>
                                        <p:cTn id="33" dur="250"/>
                                        <p:tgtEl>
                                          <p:spTgt spid="3">
                                            <p:graphicEl>
                                              <a:dgm id="{396B8186-5A51-43CF-804C-BC101821A790}"/>
                                            </p:graphicEl>
                                          </p:spTgt>
                                        </p:tgtEl>
                                      </p:cBhvr>
                                    </p:animEffect>
                                    <p:anim calcmode="lin" valueType="num">
                                      <p:cBhvr>
                                        <p:cTn id="34" dur="250" fill="hold"/>
                                        <p:tgtEl>
                                          <p:spTgt spid="3">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35" dur="250" fill="hold"/>
                                        <p:tgtEl>
                                          <p:spTgt spid="3">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2" presetClass="entr" presetSubtype="8" fill="hold" grpId="0" nodeType="afterEffect">
                                  <p:stCondLst>
                                    <p:cond delay="0"/>
                                  </p:stCondLst>
                                  <p:childTnLst>
                                    <p:set>
                                      <p:cBhvr>
                                        <p:cTn id="38" dur="1" fill="hold">
                                          <p:stCondLst>
                                            <p:cond delay="0"/>
                                          </p:stCondLst>
                                        </p:cTn>
                                        <p:tgtEl>
                                          <p:spTgt spid="3">
                                            <p:graphicEl>
                                              <a:dgm id="{48EDEDC3-1590-451D-A055-5F7567D62FD1}"/>
                                            </p:graphicEl>
                                          </p:spTgt>
                                        </p:tgtEl>
                                        <p:attrNameLst>
                                          <p:attrName>style.visibility</p:attrName>
                                        </p:attrNameLst>
                                      </p:cBhvr>
                                      <p:to>
                                        <p:strVal val="visible"/>
                                      </p:to>
                                    </p:set>
                                    <p:anim calcmode="lin" valueType="num">
                                      <p:cBhvr additive="base">
                                        <p:cTn id="39" dur="250"/>
                                        <p:tgtEl>
                                          <p:spTgt spid="3">
                                            <p:graphicEl>
                                              <a:dgm id="{48EDEDC3-1590-451D-A055-5F7567D62FD1}"/>
                                            </p:graphicEl>
                                          </p:spTgt>
                                        </p:tgtEl>
                                        <p:attrNameLst>
                                          <p:attrName>ppt_x</p:attrName>
                                        </p:attrNameLst>
                                      </p:cBhvr>
                                      <p:tavLst>
                                        <p:tav tm="0">
                                          <p:val>
                                            <p:strVal val="#ppt_x-#ppt_w*1.125000"/>
                                          </p:val>
                                        </p:tav>
                                        <p:tav tm="100000">
                                          <p:val>
                                            <p:strVal val="#ppt_x"/>
                                          </p:val>
                                        </p:tav>
                                      </p:tavLst>
                                    </p:anim>
                                    <p:animEffect transition="in" filter="wipe(right)">
                                      <p:cBhvr>
                                        <p:cTn id="40" dur="250"/>
                                        <p:tgtEl>
                                          <p:spTgt spid="3">
                                            <p:graphicEl>
                                              <a:dgm id="{48EDEDC3-1590-451D-A055-5F7567D62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94390871"/>
              </p:ext>
            </p:extLst>
          </p:nvPr>
        </p:nvGraphicFramePr>
        <p:xfrm>
          <a:off x="1440440" y="2216464"/>
          <a:ext cx="9218034" cy="3569974"/>
        </p:xfrm>
        <a:graphic>
          <a:graphicData uri="http://schemas.openxmlformats.org/drawingml/2006/table">
            <a:tbl>
              <a:tblPr firstRow="1" firstCol="1" bandRow="1">
                <a:tableStyleId>{5C22544A-7EE6-4342-B048-85BDC9FD1C3A}</a:tableStyleId>
              </a:tblPr>
              <a:tblGrid>
                <a:gridCol w="1900306">
                  <a:extLst>
                    <a:ext uri="{9D8B030D-6E8A-4147-A177-3AD203B41FA5}">
                      <a16:colId xmlns:a16="http://schemas.microsoft.com/office/drawing/2014/main" val="20000"/>
                    </a:ext>
                  </a:extLst>
                </a:gridCol>
                <a:gridCol w="3658864">
                  <a:extLst>
                    <a:ext uri="{9D8B030D-6E8A-4147-A177-3AD203B41FA5}">
                      <a16:colId xmlns:a16="http://schemas.microsoft.com/office/drawing/2014/main" val="20001"/>
                    </a:ext>
                  </a:extLst>
                </a:gridCol>
                <a:gridCol w="3658864">
                  <a:extLst>
                    <a:ext uri="{9D8B030D-6E8A-4147-A177-3AD203B41FA5}">
                      <a16:colId xmlns:a16="http://schemas.microsoft.com/office/drawing/2014/main" val="20002"/>
                    </a:ext>
                  </a:extLst>
                </a:gridCol>
              </a:tblGrid>
              <a:tr h="657227">
                <a:tc>
                  <a:txBody>
                    <a:bodyPr/>
                    <a:lstStyle/>
                    <a:p>
                      <a:pPr algn="ctr">
                        <a:spcAft>
                          <a:spcPts val="0"/>
                        </a:spcAft>
                      </a:pPr>
                      <a:r>
                        <a:rPr lang="es-ES" sz="2800" dirty="0">
                          <a:effectLst/>
                        </a:rPr>
                        <a:t>Énfasis</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BA0C2F"/>
                    </a:solidFill>
                  </a:tcPr>
                </a:tc>
                <a:tc>
                  <a:txBody>
                    <a:bodyPr/>
                    <a:lstStyle/>
                    <a:p>
                      <a:pPr algn="ctr">
                        <a:spcAft>
                          <a:spcPts val="0"/>
                        </a:spcAft>
                      </a:pPr>
                      <a:r>
                        <a:rPr lang="es-ES" sz="2800" dirty="0">
                          <a:effectLst/>
                        </a:rPr>
                        <a:t>Área de oportunidad</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BA0C2F"/>
                    </a:solidFill>
                  </a:tcPr>
                </a:tc>
                <a:tc>
                  <a:txBody>
                    <a:bodyPr/>
                    <a:lstStyle/>
                    <a:p>
                      <a:pPr algn="ctr">
                        <a:spcAft>
                          <a:spcPts val="0"/>
                        </a:spcAft>
                      </a:pPr>
                      <a:r>
                        <a:rPr lang="es-ES" sz="2800" dirty="0">
                          <a:effectLst/>
                        </a:rPr>
                        <a:t>Fortaleza</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BA0C2F"/>
                    </a:solidFill>
                  </a:tcPr>
                </a:tc>
                <a:extLst>
                  <a:ext uri="{0D108BD9-81ED-4DB2-BD59-A6C34878D82A}">
                    <a16:rowId xmlns:a16="http://schemas.microsoft.com/office/drawing/2014/main" val="10000"/>
                  </a:ext>
                </a:extLst>
              </a:tr>
              <a:tr h="723071">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extLst>
                  <a:ext uri="{0D108BD9-81ED-4DB2-BD59-A6C34878D82A}">
                    <a16:rowId xmlns:a16="http://schemas.microsoft.com/office/drawing/2014/main" val="10001"/>
                  </a:ext>
                </a:extLst>
              </a:tr>
              <a:tr h="723071">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43534">
                <a:tc>
                  <a:txBody>
                    <a:bodyPr/>
                    <a:lstStyle/>
                    <a:p>
                      <a:pPr>
                        <a:spcAft>
                          <a:spcPts val="0"/>
                        </a:spcAft>
                      </a:pPr>
                      <a:r>
                        <a:rPr lang="es-ES" sz="2800">
                          <a:effectLst/>
                        </a:rPr>
                        <a:t> </a:t>
                      </a:r>
                      <a:endParaRPr lang="es-MX" sz="280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rgbClr val="007A33"/>
                    </a:solidFill>
                  </a:tcPr>
                </a:tc>
                <a:extLst>
                  <a:ext uri="{0D108BD9-81ED-4DB2-BD59-A6C34878D82A}">
                    <a16:rowId xmlns:a16="http://schemas.microsoft.com/office/drawing/2014/main" val="10003"/>
                  </a:ext>
                </a:extLst>
              </a:tr>
              <a:tr h="723071">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s-ES" sz="2800" dirty="0">
                          <a:effectLst/>
                        </a:rPr>
                        <a:t> </a:t>
                      </a:r>
                      <a:endParaRPr lang="es-MX" sz="2800" dirty="0">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3" name="CuadroTexto 2"/>
          <p:cNvSpPr txBox="1"/>
          <p:nvPr/>
        </p:nvSpPr>
        <p:spPr>
          <a:xfrm>
            <a:off x="693174" y="1122850"/>
            <a:ext cx="10651101" cy="646331"/>
          </a:xfrm>
          <a:prstGeom prst="rect">
            <a:avLst/>
          </a:prstGeom>
          <a:noFill/>
          <a:ln>
            <a:noFill/>
          </a:ln>
          <a:effectLst>
            <a:softEdge rad="63500"/>
          </a:effectLst>
        </p:spPr>
        <p:txBody>
          <a:bodyPr wrap="square" rtlCol="0">
            <a:spAutoFit/>
          </a:bodyPr>
          <a:lstStyle/>
          <a:p>
            <a:r>
              <a:rPr lang="es-MX" sz="3600" dirty="0">
                <a:solidFill>
                  <a:schemeClr val="tx1">
                    <a:lumMod val="65000"/>
                    <a:lumOff val="35000"/>
                  </a:schemeClr>
                </a:solidFill>
                <a:latin typeface="Arial" panose="020B0604020202020204" pitchFamily="34" charset="0"/>
                <a:cs typeface="Arial" panose="020B0604020202020204" pitchFamily="34" charset="0"/>
              </a:rPr>
              <a:t>Actividad</a:t>
            </a:r>
            <a:endParaRPr lang="es-MX"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181" y="4675291"/>
            <a:ext cx="2450794" cy="1650794"/>
          </a:xfrm>
          <a:prstGeom prst="rect">
            <a:avLst/>
          </a:prstGeom>
        </p:spPr>
      </p:pic>
    </p:spTree>
    <p:extLst>
      <p:ext uri="{BB962C8B-B14F-4D97-AF65-F5344CB8AC3E}">
        <p14:creationId xmlns:p14="http://schemas.microsoft.com/office/powerpoint/2010/main" val="23001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737419" y="1277918"/>
            <a:ext cx="10400482" cy="584775"/>
          </a:xfrm>
          <a:prstGeom prst="rect">
            <a:avLst/>
          </a:prstGeom>
        </p:spPr>
        <p:txBody>
          <a:bodyPr wrap="square">
            <a:spAutoFit/>
          </a:bodyPr>
          <a:lstStyle/>
          <a:p>
            <a:r>
              <a:rPr lang="es-MX" sz="3200" dirty="0">
                <a:solidFill>
                  <a:schemeClr val="tx1">
                    <a:lumMod val="75000"/>
                    <a:lumOff val="25000"/>
                  </a:schemeClr>
                </a:solidFill>
                <a:latin typeface="Arial" panose="020B0604020202020204" pitchFamily="34" charset="0"/>
                <a:cs typeface="Arial" panose="020B0604020202020204" pitchFamily="34" charset="0"/>
              </a:rPr>
              <a:t>¿Por qué son importantes las ROP?</a:t>
            </a:r>
          </a:p>
        </p:txBody>
      </p:sp>
      <p:graphicFrame>
        <p:nvGraphicFramePr>
          <p:cNvPr id="2" name="Diagrama 1"/>
          <p:cNvGraphicFramePr/>
          <p:nvPr>
            <p:extLst>
              <p:ext uri="{D42A27DB-BD31-4B8C-83A1-F6EECF244321}">
                <p14:modId xmlns:p14="http://schemas.microsoft.com/office/powerpoint/2010/main" val="3880958903"/>
              </p:ext>
            </p:extLst>
          </p:nvPr>
        </p:nvGraphicFramePr>
        <p:xfrm>
          <a:off x="1074055" y="721005"/>
          <a:ext cx="1006384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redondeado 6"/>
          <p:cNvSpPr/>
          <p:nvPr/>
        </p:nvSpPr>
        <p:spPr>
          <a:xfrm>
            <a:off x="1785256" y="4601035"/>
            <a:ext cx="2148114" cy="670211"/>
          </a:xfrm>
          <a:prstGeom prst="roundRect">
            <a:avLst/>
          </a:prstGeom>
          <a:solidFill>
            <a:srgbClr val="BA0C2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rial" panose="020B0604020202020204" pitchFamily="34" charset="0"/>
                <a:cs typeface="Arial" panose="020B0604020202020204" pitchFamily="34" charset="0"/>
              </a:rPr>
              <a:t>Reglas de Operación</a:t>
            </a:r>
          </a:p>
        </p:txBody>
      </p:sp>
      <p:sp>
        <p:nvSpPr>
          <p:cNvPr id="11" name="Rectángulo redondeado 10"/>
          <p:cNvSpPr/>
          <p:nvPr/>
        </p:nvSpPr>
        <p:spPr>
          <a:xfrm>
            <a:off x="5029198" y="4601036"/>
            <a:ext cx="2148114" cy="670210"/>
          </a:xfrm>
          <a:prstGeom prst="roundRect">
            <a:avLst/>
          </a:prstGeom>
          <a:solidFill>
            <a:srgbClr val="007A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rial" panose="020B0604020202020204" pitchFamily="34" charset="0"/>
                <a:cs typeface="Arial" panose="020B0604020202020204" pitchFamily="34" charset="0"/>
              </a:rPr>
              <a:t>Guía de Operación</a:t>
            </a:r>
          </a:p>
        </p:txBody>
      </p:sp>
      <p:sp>
        <p:nvSpPr>
          <p:cNvPr id="13" name="Rectángulo redondeado 12"/>
          <p:cNvSpPr/>
          <p:nvPr/>
        </p:nvSpPr>
        <p:spPr>
          <a:xfrm>
            <a:off x="8273140" y="4601036"/>
            <a:ext cx="2148114" cy="670210"/>
          </a:xfrm>
          <a:prstGeom prst="roundRect">
            <a:avLst/>
          </a:prstGeom>
          <a:solidFill>
            <a:schemeClr val="bg1">
              <a:lumMod val="5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latin typeface="Arial" panose="020B0604020202020204" pitchFamily="34" charset="0"/>
                <a:cs typeface="Arial" panose="020B0604020202020204" pitchFamily="34" charset="0"/>
              </a:rPr>
              <a:t>Proyecto Integral</a:t>
            </a:r>
          </a:p>
        </p:txBody>
      </p:sp>
    </p:spTree>
    <p:extLst>
      <p:ext uri="{BB962C8B-B14F-4D97-AF65-F5344CB8AC3E}">
        <p14:creationId xmlns:p14="http://schemas.microsoft.com/office/powerpoint/2010/main" val="28883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2" grpId="0">
        <p:bldAsOne/>
      </p:bldGraphic>
      <p:bldP spid="7" grpId="0" animBg="1"/>
      <p:bldP spid="11" grpId="0" animBg="1"/>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7660" y="2686050"/>
            <a:ext cx="9975518" cy="1506513"/>
          </a:xfrm>
        </p:spPr>
        <p:txBody>
          <a:bodyPr>
            <a:noAutofit/>
          </a:bodyPr>
          <a:lstStyle/>
          <a:p>
            <a:r>
              <a:rPr lang="es-MX" sz="4800" b="1" dirty="0">
                <a:solidFill>
                  <a:schemeClr val="tx1">
                    <a:lumMod val="75000"/>
                    <a:lumOff val="25000"/>
                  </a:schemeClr>
                </a:solidFill>
                <a:latin typeface="Arial" panose="020B0604020202020204" pitchFamily="34" charset="0"/>
                <a:cs typeface="Arial" panose="020B0604020202020204" pitchFamily="34" charset="0"/>
              </a:rPr>
              <a:t>MODULO III</a:t>
            </a:r>
            <a:br>
              <a:rPr lang="es-MX" sz="4800" b="1" dirty="0">
                <a:solidFill>
                  <a:schemeClr val="tx1">
                    <a:lumMod val="75000"/>
                    <a:lumOff val="25000"/>
                  </a:schemeClr>
                </a:solidFill>
                <a:latin typeface="Arial" panose="020B0604020202020204" pitchFamily="34" charset="0"/>
                <a:cs typeface="Arial" panose="020B0604020202020204" pitchFamily="34" charset="0"/>
              </a:rPr>
            </a:br>
            <a:r>
              <a:rPr lang="es-MX" sz="4800" dirty="0">
                <a:solidFill>
                  <a:schemeClr val="tx1">
                    <a:lumMod val="75000"/>
                    <a:lumOff val="25000"/>
                  </a:schemeClr>
                </a:solidFill>
                <a:latin typeface="Arial" panose="020B0604020202020204" pitchFamily="34" charset="0"/>
                <a:cs typeface="Arial" panose="020B0604020202020204" pitchFamily="34" charset="0"/>
              </a:rPr>
              <a:t>PLANEACIÓN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439" y="0"/>
            <a:ext cx="3176084" cy="91471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01" y="154889"/>
            <a:ext cx="2013286" cy="708194"/>
          </a:xfrm>
          <a:prstGeom prst="rect">
            <a:avLst/>
          </a:prstGeom>
        </p:spPr>
      </p:pic>
      <p:sp>
        <p:nvSpPr>
          <p:cNvPr id="4" name="Rectángulo 3"/>
          <p:cNvSpPr/>
          <p:nvPr/>
        </p:nvSpPr>
        <p:spPr>
          <a:xfrm>
            <a:off x="4278085" y="6424244"/>
            <a:ext cx="3636000" cy="36000"/>
          </a:xfrm>
          <a:prstGeom prst="rect">
            <a:avLst/>
          </a:prstGeom>
          <a:solidFill>
            <a:srgbClr val="BA0C2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MX">
              <a:ln>
                <a:solidFill>
                  <a:prstClr val="white"/>
                </a:solidFill>
              </a:ln>
              <a:solidFill>
                <a:prstClr val="white"/>
              </a:solidFill>
            </a:endParaRPr>
          </a:p>
        </p:txBody>
      </p:sp>
      <p:sp>
        <p:nvSpPr>
          <p:cNvPr id="8" name="Rectángulo 7"/>
          <p:cNvSpPr/>
          <p:nvPr/>
        </p:nvSpPr>
        <p:spPr>
          <a:xfrm>
            <a:off x="4285344" y="969000"/>
            <a:ext cx="3636000" cy="36000"/>
          </a:xfrm>
          <a:prstGeom prst="rect">
            <a:avLst/>
          </a:prstGeom>
          <a:solidFill>
            <a:srgbClr val="007A33"/>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MX">
              <a:ln>
                <a:solidFill>
                  <a:prstClr val="white"/>
                </a:solidFill>
              </a:ln>
              <a:solidFill>
                <a:prstClr val="white"/>
              </a:solidFill>
            </a:endParaRPr>
          </a:p>
        </p:txBody>
      </p:sp>
    </p:spTree>
    <p:extLst>
      <p:ext uri="{BB962C8B-B14F-4D97-AF65-F5344CB8AC3E}">
        <p14:creationId xmlns:p14="http://schemas.microsoft.com/office/powerpoint/2010/main" val="13578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ctrTitle"/>
          </p:nvPr>
        </p:nvSpPr>
        <p:spPr>
          <a:xfrm>
            <a:off x="703341" y="1029644"/>
            <a:ext cx="7346669" cy="833024"/>
          </a:xfrm>
        </p:spPr>
        <p:txBody>
          <a:bodyPr>
            <a:normAutofit/>
          </a:bodyPr>
          <a:lstStyle/>
          <a:p>
            <a:pPr algn="l"/>
            <a:r>
              <a:rPr lang="es-MX" sz="3600" dirty="0">
                <a:solidFill>
                  <a:schemeClr val="tx1">
                    <a:lumMod val="65000"/>
                    <a:lumOff val="35000"/>
                  </a:schemeClr>
                </a:solidFill>
                <a:latin typeface="Arial" panose="020B0604020202020204" pitchFamily="34" charset="0"/>
                <a:cs typeface="Arial" panose="020B0604020202020204" pitchFamily="34" charset="0"/>
              </a:rPr>
              <a:t>Elementos de la planeación:</a:t>
            </a:r>
          </a:p>
        </p:txBody>
      </p:sp>
      <p:sp>
        <p:nvSpPr>
          <p:cNvPr id="2" name="Rectángulo 1"/>
          <p:cNvSpPr/>
          <p:nvPr/>
        </p:nvSpPr>
        <p:spPr>
          <a:xfrm>
            <a:off x="703342" y="2020837"/>
            <a:ext cx="10715772" cy="1754326"/>
          </a:xfrm>
          <a:prstGeom prst="rect">
            <a:avLst/>
          </a:prstGeom>
        </p:spPr>
        <p:txBody>
          <a:bodyPr wrap="square">
            <a:spAutoFit/>
          </a:bodyPr>
          <a:lstStyle/>
          <a:p>
            <a:endParaRPr lang="es-ES"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3" name="Rectángulo 2"/>
          <p:cNvSpPr/>
          <p:nvPr/>
        </p:nvSpPr>
        <p:spPr>
          <a:xfrm>
            <a:off x="6058767" y="4822704"/>
            <a:ext cx="5799986"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rgbClr val="BA0C2F"/>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Metas compromiso</a:t>
            </a:r>
          </a:p>
        </p:txBody>
      </p:sp>
      <p:sp>
        <p:nvSpPr>
          <p:cNvPr id="9" name="Rectángulo 8"/>
          <p:cNvSpPr/>
          <p:nvPr/>
        </p:nvSpPr>
        <p:spPr>
          <a:xfrm>
            <a:off x="703342" y="2392091"/>
            <a:ext cx="2720617"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rgbClr val="BA0C2F"/>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Políticas</a:t>
            </a:r>
          </a:p>
        </p:txBody>
      </p:sp>
      <p:sp>
        <p:nvSpPr>
          <p:cNvPr id="10" name="Rectángulo 9"/>
          <p:cNvSpPr/>
          <p:nvPr/>
        </p:nvSpPr>
        <p:spPr>
          <a:xfrm>
            <a:off x="4987783" y="2067003"/>
            <a:ext cx="6798656"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chemeClr val="tx1">
                    <a:lumMod val="65000"/>
                    <a:lumOff val="3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Objetivos estratégicos</a:t>
            </a:r>
          </a:p>
        </p:txBody>
      </p:sp>
      <p:sp>
        <p:nvSpPr>
          <p:cNvPr id="11" name="Rectángulo 10"/>
          <p:cNvSpPr/>
          <p:nvPr/>
        </p:nvSpPr>
        <p:spPr>
          <a:xfrm>
            <a:off x="5047047" y="3405830"/>
            <a:ext cx="2023439"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rgbClr val="007A33"/>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Visión</a:t>
            </a:r>
          </a:p>
        </p:txBody>
      </p:sp>
      <p:sp>
        <p:nvSpPr>
          <p:cNvPr id="13" name="Rectángulo 12"/>
          <p:cNvSpPr/>
          <p:nvPr/>
        </p:nvSpPr>
        <p:spPr>
          <a:xfrm>
            <a:off x="673709" y="4722487"/>
            <a:ext cx="3507691"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chemeClr val="tx1">
                    <a:lumMod val="65000"/>
                    <a:lumOff val="3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Estrategias</a:t>
            </a:r>
          </a:p>
        </p:txBody>
      </p:sp>
    </p:spTree>
    <p:extLst>
      <p:ext uri="{BB962C8B-B14F-4D97-AF65-F5344CB8AC3E}">
        <p14:creationId xmlns:p14="http://schemas.microsoft.com/office/powerpoint/2010/main" val="42589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249"/>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249"/>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249"/>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0" grpId="0"/>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687925" y="2969561"/>
            <a:ext cx="5801070" cy="1569660"/>
          </a:xfrm>
          <a:prstGeom prst="rect">
            <a:avLst/>
          </a:prstGeom>
        </p:spPr>
        <p:txBody>
          <a:bodyPr wrap="square">
            <a:spAutoFit/>
          </a:bodyPr>
          <a:lstStyle/>
          <a:p>
            <a:pPr algn="just"/>
            <a:r>
              <a:rPr lang="es-AR" sz="2400" dirty="0">
                <a:latin typeface="Arial" panose="020B0604020202020204" pitchFamily="34" charset="0"/>
                <a:cs typeface="Arial" panose="020B0604020202020204" pitchFamily="34" charset="0"/>
              </a:rPr>
              <a:t>Indica hacia dónde se dirige una institución o qué es aquello en lo que pretende convertirse o lograr a largo plazo.</a:t>
            </a:r>
          </a:p>
        </p:txBody>
      </p:sp>
      <p:sp>
        <p:nvSpPr>
          <p:cNvPr id="10" name="Título 1"/>
          <p:cNvSpPr>
            <a:spLocks noGrp="1"/>
          </p:cNvSpPr>
          <p:nvPr>
            <p:ph type="ctrTitle"/>
          </p:nvPr>
        </p:nvSpPr>
        <p:spPr>
          <a:xfrm>
            <a:off x="596464" y="1113107"/>
            <a:ext cx="7580685" cy="833024"/>
          </a:xfrm>
        </p:spPr>
        <p:txBody>
          <a:bodyPr>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es la visión?</a:t>
            </a:r>
          </a:p>
        </p:txBody>
      </p:sp>
      <p:pic>
        <p:nvPicPr>
          <p:cNvPr id="9" name="Imagen 8"/>
          <p:cNvPicPr>
            <a:picLocks noChangeAspect="1"/>
          </p:cNvPicPr>
          <p:nvPr/>
        </p:nvPicPr>
        <p:blipFill>
          <a:blip r:embed="rId2"/>
          <a:stretch>
            <a:fillRect/>
          </a:stretch>
        </p:blipFill>
        <p:spPr>
          <a:xfrm>
            <a:off x="1585488" y="2731354"/>
            <a:ext cx="3657167" cy="21061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1251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6182" y="2801764"/>
            <a:ext cx="6096000" cy="2308324"/>
          </a:xfrm>
          <a:prstGeom prst="rect">
            <a:avLst/>
          </a:prstGeom>
        </p:spPr>
        <p:txBody>
          <a:bodyPr>
            <a:spAutoFit/>
          </a:bodyPr>
          <a:lstStyle/>
          <a:p>
            <a:pPr algn="just"/>
            <a:r>
              <a:rPr lang="es-MX" sz="2400" dirty="0">
                <a:latin typeface="Arial" panose="020B0604020202020204" pitchFamily="34" charset="0"/>
                <a:cs typeface="Arial" panose="020B0604020202020204" pitchFamily="34" charset="0"/>
              </a:rPr>
              <a:t>Lineamientos que elabora la autoridad educativa y escuelas normales en el marco de la normatividad nacional, cuyo propósito es orientar las acciones para la mejora de la calidad educativa, alcanzar los objetivos y apoyar la toma de decisiones.</a:t>
            </a:r>
          </a:p>
        </p:txBody>
      </p:sp>
      <p:sp>
        <p:nvSpPr>
          <p:cNvPr id="7" name="Título 1"/>
          <p:cNvSpPr>
            <a:spLocks noGrp="1"/>
          </p:cNvSpPr>
          <p:nvPr>
            <p:ph type="ctrTitle"/>
          </p:nvPr>
        </p:nvSpPr>
        <p:spPr>
          <a:xfrm>
            <a:off x="707923" y="1069722"/>
            <a:ext cx="7751537" cy="833024"/>
          </a:xfrm>
        </p:spPr>
        <p:txBody>
          <a:bodyPr vert="horz" lIns="91440" tIns="45720" rIns="91440" bIns="45720" rtlCol="0" anchor="b">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son las políticas?</a:t>
            </a:r>
          </a:p>
        </p:txBody>
      </p:sp>
      <p:pic>
        <p:nvPicPr>
          <p:cNvPr id="3" name="Imagen 2"/>
          <p:cNvPicPr>
            <a:picLocks noChangeAspect="1"/>
          </p:cNvPicPr>
          <p:nvPr/>
        </p:nvPicPr>
        <p:blipFill>
          <a:blip r:embed="rId2"/>
          <a:stretch>
            <a:fillRect/>
          </a:stretch>
        </p:blipFill>
        <p:spPr>
          <a:xfrm>
            <a:off x="1734182" y="2717704"/>
            <a:ext cx="2808358" cy="2476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96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4447" y="2751627"/>
            <a:ext cx="6096000" cy="2308324"/>
          </a:xfrm>
          <a:prstGeom prst="rect">
            <a:avLst/>
          </a:prstGeom>
        </p:spPr>
        <p:txBody>
          <a:bodyPr>
            <a:spAutoFit/>
          </a:bodyPr>
          <a:lstStyle/>
          <a:p>
            <a:pPr algn="just"/>
            <a:r>
              <a:rPr lang="es-MX" sz="2400" dirty="0"/>
              <a:t>Establecen el </a:t>
            </a:r>
            <a:r>
              <a:rPr lang="es-MX" sz="2400" b="1" dirty="0"/>
              <a:t>qué</a:t>
            </a:r>
            <a:r>
              <a:rPr lang="es-MX" sz="2400" dirty="0"/>
              <a:t> para lograr la visión; dan una idea de la ruta a seguir, al indicar las prioridades y las bases para la planeación.</a:t>
            </a:r>
          </a:p>
          <a:p>
            <a:pPr algn="just"/>
            <a:endParaRPr lang="es-MX" sz="2400" dirty="0"/>
          </a:p>
          <a:p>
            <a:pPr algn="just"/>
            <a:r>
              <a:rPr lang="es-MX" sz="2400" dirty="0"/>
              <a:t>Son los resultados específicos que se pretenden alcanzar.</a:t>
            </a:r>
          </a:p>
        </p:txBody>
      </p:sp>
      <p:sp>
        <p:nvSpPr>
          <p:cNvPr id="7" name="Título 1"/>
          <p:cNvSpPr>
            <a:spLocks noGrp="1"/>
          </p:cNvSpPr>
          <p:nvPr>
            <p:ph type="ctrTitle"/>
          </p:nvPr>
        </p:nvSpPr>
        <p:spPr>
          <a:xfrm>
            <a:off x="707923" y="1030525"/>
            <a:ext cx="8914405" cy="833024"/>
          </a:xfrm>
        </p:spPr>
        <p:txBody>
          <a:bodyPr vert="horz" lIns="91440" tIns="45720" rIns="91440" bIns="45720" rtlCol="0" anchor="b">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son los objetivos estratégicos?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38" y="2323923"/>
            <a:ext cx="3793763" cy="2856480"/>
          </a:xfrm>
          <a:prstGeom prst="rect">
            <a:avLst/>
          </a:prstGeom>
        </p:spPr>
      </p:pic>
    </p:spTree>
    <p:extLst>
      <p:ext uri="{BB962C8B-B14F-4D97-AF65-F5344CB8AC3E}">
        <p14:creationId xmlns:p14="http://schemas.microsoft.com/office/powerpoint/2010/main" val="37388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44936" y="2771084"/>
            <a:ext cx="6096000" cy="2246769"/>
          </a:xfrm>
          <a:prstGeom prst="rect">
            <a:avLst/>
          </a:prstGeom>
        </p:spPr>
        <p:txBody>
          <a:bodyPr>
            <a:spAutoFit/>
          </a:bodyPr>
          <a:lstStyle/>
          <a:p>
            <a:pPr algn="just"/>
            <a:r>
              <a:rPr lang="es-MX" sz="2800" dirty="0">
                <a:solidFill>
                  <a:schemeClr val="tx1">
                    <a:lumMod val="75000"/>
                    <a:lumOff val="25000"/>
                  </a:schemeClr>
                </a:solidFill>
              </a:rPr>
              <a:t>Dan respuesta al </a:t>
            </a:r>
            <a:r>
              <a:rPr lang="es-MX" sz="2800" b="1" dirty="0">
                <a:solidFill>
                  <a:schemeClr val="tx1">
                    <a:lumMod val="75000"/>
                    <a:lumOff val="25000"/>
                  </a:schemeClr>
                </a:solidFill>
              </a:rPr>
              <a:t>cómo</a:t>
            </a:r>
            <a:r>
              <a:rPr lang="es-MX" sz="2800" dirty="0">
                <a:solidFill>
                  <a:schemeClr val="tx1">
                    <a:lumMod val="75000"/>
                    <a:lumOff val="25000"/>
                  </a:schemeClr>
                </a:solidFill>
              </a:rPr>
              <a:t>, para lograr cada objetivo estratégico.</a:t>
            </a:r>
          </a:p>
          <a:p>
            <a:pPr algn="just"/>
            <a:r>
              <a:rPr lang="es-MX" sz="2800" dirty="0">
                <a:solidFill>
                  <a:schemeClr val="tx1">
                    <a:lumMod val="75000"/>
                    <a:lumOff val="25000"/>
                  </a:schemeClr>
                </a:solidFill>
              </a:rPr>
              <a:t>Son el conjunto de acciones para atender las áreas de oportunidad y consolidar las fortalezas.</a:t>
            </a:r>
          </a:p>
        </p:txBody>
      </p:sp>
      <p:sp>
        <p:nvSpPr>
          <p:cNvPr id="7" name="Título 1"/>
          <p:cNvSpPr>
            <a:spLocks noGrp="1"/>
          </p:cNvSpPr>
          <p:nvPr>
            <p:ph type="ctrTitle"/>
          </p:nvPr>
        </p:nvSpPr>
        <p:spPr>
          <a:xfrm>
            <a:off x="678426" y="1065230"/>
            <a:ext cx="8770910" cy="833024"/>
          </a:xfrm>
        </p:spPr>
        <p:txBody>
          <a:bodyPr vert="horz" lIns="91440" tIns="45720" rIns="91440" bIns="45720" rtlCol="0" anchor="b">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son las estrategias?</a:t>
            </a:r>
          </a:p>
        </p:txBody>
      </p:sp>
      <p:pic>
        <p:nvPicPr>
          <p:cNvPr id="3" name="Imagen 2"/>
          <p:cNvPicPr>
            <a:picLocks noChangeAspect="1"/>
          </p:cNvPicPr>
          <p:nvPr/>
        </p:nvPicPr>
        <p:blipFill>
          <a:blip r:embed="rId2"/>
          <a:stretch>
            <a:fillRect/>
          </a:stretch>
        </p:blipFill>
        <p:spPr>
          <a:xfrm>
            <a:off x="1194411" y="2546149"/>
            <a:ext cx="4052329" cy="26966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236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0113" y="2272669"/>
            <a:ext cx="10415587" cy="1569660"/>
          </a:xfrm>
          <a:prstGeom prst="rect">
            <a:avLst/>
          </a:prstGeom>
        </p:spPr>
        <p:txBody>
          <a:bodyPr wrap="square">
            <a:spAutoFit/>
          </a:bodyPr>
          <a:lstStyle/>
          <a:p>
            <a:pPr algn="just"/>
            <a:r>
              <a:rPr lang="es-ES" sz="2400" dirty="0">
                <a:solidFill>
                  <a:schemeClr val="tx1">
                    <a:lumMod val="75000"/>
                    <a:lumOff val="25000"/>
                  </a:schemeClr>
                </a:solidFill>
                <a:latin typeface="Arial" panose="020B0604020202020204" pitchFamily="34" charset="0"/>
                <a:cs typeface="Arial" panose="020B0604020202020204" pitchFamily="34" charset="0"/>
              </a:rPr>
              <a:t>Son la </a:t>
            </a:r>
            <a:r>
              <a:rPr lang="es-MX" sz="2400" dirty="0">
                <a:solidFill>
                  <a:schemeClr val="tx1">
                    <a:lumMod val="75000"/>
                    <a:lumOff val="25000"/>
                  </a:schemeClr>
                </a:solidFill>
                <a:latin typeface="Arial" panose="020B0604020202020204" pitchFamily="34" charset="0"/>
                <a:cs typeface="Arial" panose="020B0604020202020204" pitchFamily="34" charset="0"/>
              </a:rPr>
              <a:t>expresión cuantitativa de los objetivos que se pretenden alcanzar.</a:t>
            </a:r>
          </a:p>
          <a:p>
            <a:pPr algn="just"/>
            <a:endParaRPr lang="es-MX" sz="24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2400" dirty="0">
                <a:solidFill>
                  <a:schemeClr val="tx1">
                    <a:lumMod val="75000"/>
                    <a:lumOff val="25000"/>
                  </a:schemeClr>
                </a:solidFill>
                <a:latin typeface="Arial" panose="020B0604020202020204" pitchFamily="34" charset="0"/>
                <a:cs typeface="Arial" panose="020B0604020202020204" pitchFamily="34" charset="0"/>
              </a:rPr>
              <a:t>Representan el valor de un indicador que se pretende cumplir en un tiempo determinado, en congruencia con las metas estatales.</a:t>
            </a:r>
          </a:p>
        </p:txBody>
      </p:sp>
      <p:sp>
        <p:nvSpPr>
          <p:cNvPr id="7" name="Título 1"/>
          <p:cNvSpPr>
            <a:spLocks noGrp="1"/>
          </p:cNvSpPr>
          <p:nvPr>
            <p:ph type="ctrTitle"/>
          </p:nvPr>
        </p:nvSpPr>
        <p:spPr>
          <a:xfrm>
            <a:off x="900113" y="1064915"/>
            <a:ext cx="8653132" cy="833024"/>
          </a:xfrm>
        </p:spPr>
        <p:txBody>
          <a:bodyPr vert="horz" lIns="91440" tIns="45720" rIns="91440" bIns="45720" rtlCol="0" anchor="b">
            <a:normAutofit/>
          </a:bodyPr>
          <a:lstStyle/>
          <a:p>
            <a:pPr algn="l"/>
            <a:r>
              <a:rPr lang="es-MX" sz="3600" dirty="0">
                <a:solidFill>
                  <a:schemeClr val="tx1">
                    <a:lumMod val="75000"/>
                    <a:lumOff val="25000"/>
                  </a:schemeClr>
                </a:solidFill>
                <a:latin typeface="Arial" panose="020B0604020202020204" pitchFamily="34" charset="0"/>
                <a:cs typeface="Arial" panose="020B0604020202020204" pitchFamily="34" charset="0"/>
              </a:rPr>
              <a:t>¿Qué son las metas compromiso?</a:t>
            </a:r>
          </a:p>
        </p:txBody>
      </p:sp>
      <p:pic>
        <p:nvPicPr>
          <p:cNvPr id="3" name="Imagen 2"/>
          <p:cNvPicPr>
            <a:picLocks noChangeAspect="1"/>
          </p:cNvPicPr>
          <p:nvPr/>
        </p:nvPicPr>
        <p:blipFill>
          <a:blip r:embed="rId2">
            <a:duotone>
              <a:schemeClr val="accent6">
                <a:shade val="45000"/>
                <a:satMod val="135000"/>
              </a:schemeClr>
              <a:prstClr val="white"/>
            </a:duotone>
          </a:blip>
          <a:stretch>
            <a:fillRect/>
          </a:stretch>
        </p:blipFill>
        <p:spPr>
          <a:xfrm>
            <a:off x="2869631" y="4088551"/>
            <a:ext cx="7181850" cy="2124075"/>
          </a:xfrm>
          <a:prstGeom prst="rect">
            <a:avLst/>
          </a:prstGeom>
        </p:spPr>
      </p:pic>
    </p:spTree>
    <p:extLst>
      <p:ext uri="{BB962C8B-B14F-4D97-AF65-F5344CB8AC3E}">
        <p14:creationId xmlns:p14="http://schemas.microsoft.com/office/powerpoint/2010/main" val="10094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2475" t="13299" r="14579" b="10177"/>
          <a:stretch/>
        </p:blipFill>
        <p:spPr>
          <a:xfrm>
            <a:off x="1848775" y="1943941"/>
            <a:ext cx="8202706" cy="4047565"/>
          </a:xfrm>
          <a:prstGeom prst="rect">
            <a:avLst/>
          </a:prstGeom>
        </p:spPr>
      </p:pic>
      <p:sp>
        <p:nvSpPr>
          <p:cNvPr id="7" name="Título 1"/>
          <p:cNvSpPr>
            <a:spLocks noGrp="1"/>
          </p:cNvSpPr>
          <p:nvPr>
            <p:ph type="ctrTitle"/>
          </p:nvPr>
        </p:nvSpPr>
        <p:spPr>
          <a:xfrm>
            <a:off x="899652" y="1110917"/>
            <a:ext cx="3223181" cy="833024"/>
          </a:xfrm>
        </p:spPr>
        <p:txBody>
          <a:bodyPr>
            <a:normAutofit/>
          </a:bodyPr>
          <a:lstStyle/>
          <a:p>
            <a:pPr algn="l"/>
            <a:r>
              <a:rPr lang="es-MX" sz="4000" dirty="0">
                <a:solidFill>
                  <a:schemeClr val="tx1">
                    <a:lumMod val="65000"/>
                    <a:lumOff val="35000"/>
                  </a:schemeClr>
                </a:solidFill>
                <a:latin typeface="Arial" panose="020B0604020202020204" pitchFamily="34" charset="0"/>
                <a:cs typeface="Arial" panose="020B0604020202020204" pitchFamily="34" charset="0"/>
              </a:rPr>
              <a:t>Actividad </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840" y="4903890"/>
            <a:ext cx="2450794" cy="1650794"/>
          </a:xfrm>
          <a:prstGeom prst="rect">
            <a:avLst/>
          </a:prstGeom>
        </p:spPr>
      </p:pic>
    </p:spTree>
    <p:extLst>
      <p:ext uri="{BB962C8B-B14F-4D97-AF65-F5344CB8AC3E}">
        <p14:creationId xmlns:p14="http://schemas.microsoft.com/office/powerpoint/2010/main" val="364655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0244" y="3020006"/>
            <a:ext cx="9975518" cy="833024"/>
          </a:xfrm>
        </p:spPr>
        <p:txBody>
          <a:bodyPr>
            <a:noAutofit/>
          </a:bodyPr>
          <a:lstStyle/>
          <a:p>
            <a:br>
              <a:rPr lang="es-MX" sz="4800" b="1" dirty="0">
                <a:solidFill>
                  <a:schemeClr val="tx1">
                    <a:lumMod val="75000"/>
                    <a:lumOff val="25000"/>
                  </a:schemeClr>
                </a:solidFill>
                <a:latin typeface="Arial" panose="020B0604020202020204" pitchFamily="34" charset="0"/>
                <a:cs typeface="Arial" panose="020B0604020202020204" pitchFamily="34" charset="0"/>
              </a:rPr>
            </a:br>
            <a:br>
              <a:rPr lang="es-MX" sz="4800" b="1" dirty="0">
                <a:solidFill>
                  <a:schemeClr val="tx1">
                    <a:lumMod val="75000"/>
                    <a:lumOff val="25000"/>
                  </a:schemeClr>
                </a:solidFill>
                <a:latin typeface="Arial" panose="020B0604020202020204" pitchFamily="34" charset="0"/>
                <a:cs typeface="Arial" panose="020B0604020202020204" pitchFamily="34" charset="0"/>
              </a:rPr>
            </a:br>
            <a:r>
              <a:rPr lang="es-MX" sz="4800" b="1" dirty="0">
                <a:solidFill>
                  <a:schemeClr val="tx1">
                    <a:lumMod val="75000"/>
                    <a:lumOff val="25000"/>
                  </a:schemeClr>
                </a:solidFill>
                <a:latin typeface="Arial" panose="020B0604020202020204" pitchFamily="34" charset="0"/>
                <a:cs typeface="Arial" panose="020B0604020202020204" pitchFamily="34" charset="0"/>
              </a:rPr>
              <a:t>EVALUACIÓN</a:t>
            </a:r>
          </a:p>
        </p:txBody>
      </p:sp>
    </p:spTree>
    <p:extLst>
      <p:ext uri="{BB962C8B-B14F-4D97-AF65-F5344CB8AC3E}">
        <p14:creationId xmlns:p14="http://schemas.microsoft.com/office/powerpoint/2010/main" val="38989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914400" y="1286593"/>
            <a:ext cx="8647228" cy="590931"/>
          </a:xfrm>
          <a:prstGeom prst="rect">
            <a:avLst/>
          </a:prstGeom>
          <a:noFill/>
        </p:spPr>
        <p:txBody>
          <a:bodyPr wrap="square" rtlCol="0">
            <a:spAutoFit/>
          </a:bodyPr>
          <a:lstStyle/>
          <a:p>
            <a:pPr>
              <a:lnSpc>
                <a:spcPct val="90000"/>
              </a:lnSpc>
              <a:spcBef>
                <a:spcPts val="1000"/>
              </a:spcBef>
            </a:pPr>
            <a:r>
              <a:rPr lang="es-MX" sz="3600" dirty="0">
                <a:solidFill>
                  <a:schemeClr val="tx1">
                    <a:lumMod val="75000"/>
                    <a:lumOff val="25000"/>
                  </a:schemeClr>
                </a:solidFill>
                <a:latin typeface="Arial" panose="020B0604020202020204" pitchFamily="34" charset="0"/>
                <a:cs typeface="Arial" panose="020B0604020202020204" pitchFamily="34" charset="0"/>
              </a:rPr>
              <a:t>Etapas del Programa</a:t>
            </a:r>
          </a:p>
        </p:txBody>
      </p:sp>
      <p:sp>
        <p:nvSpPr>
          <p:cNvPr id="5" name="Elipse 4"/>
          <p:cNvSpPr/>
          <p:nvPr/>
        </p:nvSpPr>
        <p:spPr>
          <a:xfrm>
            <a:off x="5261986" y="4240008"/>
            <a:ext cx="733008" cy="733008"/>
          </a:xfrm>
          <a:prstGeom prst="ellipse">
            <a:avLst/>
          </a:prstGeom>
          <a:solidFill>
            <a:schemeClr val="tx1">
              <a:lumMod val="75000"/>
              <a:lumOff val="2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8" name="Grupo 7"/>
          <p:cNvGrpSpPr/>
          <p:nvPr/>
        </p:nvGrpSpPr>
        <p:grpSpPr>
          <a:xfrm>
            <a:off x="5964282" y="4124309"/>
            <a:ext cx="4437252" cy="794121"/>
            <a:chOff x="353162" y="370086"/>
            <a:chExt cx="4437252" cy="794121"/>
          </a:xfrm>
        </p:grpSpPr>
        <p:sp>
          <p:nvSpPr>
            <p:cNvPr id="17" name="Rectángulo 16"/>
            <p:cNvSpPr/>
            <p:nvPr/>
          </p:nvSpPr>
          <p:spPr>
            <a:xfrm>
              <a:off x="879543" y="370086"/>
              <a:ext cx="3910871" cy="733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ángulo 17"/>
            <p:cNvSpPr/>
            <p:nvPr/>
          </p:nvSpPr>
          <p:spPr>
            <a:xfrm>
              <a:off x="353162" y="431199"/>
              <a:ext cx="3910871"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defTabSz="889000">
                <a:lnSpc>
                  <a:spcPct val="90000"/>
                </a:lnSpc>
                <a:spcBef>
                  <a:spcPct val="0"/>
                </a:spcBef>
                <a:spcAft>
                  <a:spcPct val="35000"/>
                </a:spcAft>
              </a:pPr>
              <a:r>
                <a:rPr lang="es-MX" sz="2400" b="1" dirty="0">
                  <a:solidFill>
                    <a:schemeClr val="tx1">
                      <a:lumMod val="75000"/>
                      <a:lumOff val="25000"/>
                    </a:schemeClr>
                  </a:solidFill>
                  <a:latin typeface="Arial" panose="020B0604020202020204" pitchFamily="34" charset="0"/>
                  <a:cs typeface="Arial" panose="020B0604020202020204" pitchFamily="34" charset="0"/>
                </a:rPr>
                <a:t> CONTRALORÍA SOCIAL</a:t>
              </a:r>
            </a:p>
          </p:txBody>
        </p:sp>
      </p:grpSp>
      <p:sp>
        <p:nvSpPr>
          <p:cNvPr id="9" name="Elipse 8"/>
          <p:cNvSpPr/>
          <p:nvPr/>
        </p:nvSpPr>
        <p:spPr>
          <a:xfrm>
            <a:off x="5867857" y="4954835"/>
            <a:ext cx="733008" cy="733008"/>
          </a:xfrm>
          <a:prstGeom prst="ellipse">
            <a:avLst/>
          </a:prstGeom>
          <a:solidFill>
            <a:srgbClr val="BA0C2F">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10" name="Grupo 9"/>
          <p:cNvGrpSpPr/>
          <p:nvPr/>
        </p:nvGrpSpPr>
        <p:grpSpPr>
          <a:xfrm>
            <a:off x="6726346" y="4795111"/>
            <a:ext cx="4790718" cy="815160"/>
            <a:chOff x="-321152" y="1680010"/>
            <a:chExt cx="4790718" cy="815160"/>
          </a:xfrm>
        </p:grpSpPr>
        <p:sp>
          <p:nvSpPr>
            <p:cNvPr id="15" name="Rectángulo 14"/>
            <p:cNvSpPr/>
            <p:nvPr/>
          </p:nvSpPr>
          <p:spPr>
            <a:xfrm>
              <a:off x="558695" y="1680010"/>
              <a:ext cx="3910871" cy="733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ángulo 15"/>
            <p:cNvSpPr/>
            <p:nvPr/>
          </p:nvSpPr>
          <p:spPr>
            <a:xfrm>
              <a:off x="-321152" y="1762162"/>
              <a:ext cx="3910871"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defTabSz="1244600">
                <a:lnSpc>
                  <a:spcPct val="90000"/>
                </a:lnSpc>
                <a:spcBef>
                  <a:spcPct val="0"/>
                </a:spcBef>
                <a:spcAft>
                  <a:spcPct val="35000"/>
                </a:spcAft>
              </a:pPr>
              <a:r>
                <a:rPr lang="es-MX" sz="2400" b="1" dirty="0">
                  <a:solidFill>
                    <a:srgbClr val="C00000"/>
                  </a:solidFill>
                  <a:latin typeface="Arial" panose="020B0604020202020204" pitchFamily="34" charset="0"/>
                  <a:cs typeface="Arial" panose="020B0604020202020204" pitchFamily="34" charset="0"/>
                </a:rPr>
                <a:t>INFORME</a:t>
              </a:r>
              <a:r>
                <a:rPr lang="es-MX" sz="2800" b="1" dirty="0">
                  <a:solidFill>
                    <a:srgbClr val="C00000"/>
                  </a:solidFill>
                  <a:latin typeface="Arial" panose="020B0604020202020204" pitchFamily="34" charset="0"/>
                  <a:cs typeface="Arial" panose="020B0604020202020204" pitchFamily="34" charset="0"/>
                </a:rPr>
                <a:t> </a:t>
              </a:r>
              <a:r>
                <a:rPr lang="es-MX" sz="2400" b="1" dirty="0">
                  <a:solidFill>
                    <a:srgbClr val="C00000"/>
                  </a:solidFill>
                  <a:latin typeface="Arial" panose="020B0604020202020204" pitchFamily="34" charset="0"/>
                  <a:cs typeface="Arial" panose="020B0604020202020204" pitchFamily="34" charset="0"/>
                </a:rPr>
                <a:t>TRIMESTRAL</a:t>
              </a:r>
              <a:endParaRPr lang="es-MX" sz="2800" b="1" dirty="0">
                <a:solidFill>
                  <a:srgbClr val="C00000"/>
                </a:solidFill>
                <a:latin typeface="Arial" panose="020B0604020202020204" pitchFamily="34" charset="0"/>
                <a:cs typeface="Arial" panose="020B0604020202020204" pitchFamily="34" charset="0"/>
              </a:endParaRPr>
            </a:p>
          </p:txBody>
        </p:sp>
      </p:grpSp>
      <p:sp>
        <p:nvSpPr>
          <p:cNvPr id="11" name="Elipse 10"/>
          <p:cNvSpPr/>
          <p:nvPr/>
        </p:nvSpPr>
        <p:spPr>
          <a:xfrm>
            <a:off x="6546783" y="5676121"/>
            <a:ext cx="733008" cy="733008"/>
          </a:xfrm>
          <a:prstGeom prst="ellipse">
            <a:avLst/>
          </a:prstGeom>
          <a:solidFill>
            <a:schemeClr val="tx1">
              <a:lumMod val="85000"/>
              <a:lumOff val="1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12" name="Grupo 11"/>
          <p:cNvGrpSpPr/>
          <p:nvPr/>
        </p:nvGrpSpPr>
        <p:grpSpPr>
          <a:xfrm>
            <a:off x="7279791" y="5792807"/>
            <a:ext cx="4813754" cy="399983"/>
            <a:chOff x="558695" y="2657267"/>
            <a:chExt cx="6817261" cy="733008"/>
          </a:xfrm>
        </p:grpSpPr>
        <p:sp>
          <p:nvSpPr>
            <p:cNvPr id="13" name="Rectángulo 12"/>
            <p:cNvSpPr/>
            <p:nvPr/>
          </p:nvSpPr>
          <p:spPr>
            <a:xfrm>
              <a:off x="558695" y="2663378"/>
              <a:ext cx="5458552" cy="5810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ángulo 13"/>
            <p:cNvSpPr/>
            <p:nvPr/>
          </p:nvSpPr>
          <p:spPr>
            <a:xfrm>
              <a:off x="791453" y="2657267"/>
              <a:ext cx="6584503"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 rIns="0" bIns="30480" numCol="1" spcCol="1270" anchor="ctr" anchorCtr="0">
              <a:noAutofit/>
            </a:bodyPr>
            <a:lstStyle/>
            <a:p>
              <a:pPr defTabSz="1066800">
                <a:lnSpc>
                  <a:spcPct val="90000"/>
                </a:lnSpc>
                <a:spcBef>
                  <a:spcPct val="0"/>
                </a:spcBef>
                <a:spcAft>
                  <a:spcPct val="35000"/>
                </a:spcAft>
              </a:pPr>
              <a:r>
                <a:rPr lang="es-MX" sz="2400" b="1" dirty="0">
                  <a:solidFill>
                    <a:schemeClr val="tx1">
                      <a:lumMod val="75000"/>
                      <a:lumOff val="25000"/>
                    </a:schemeClr>
                  </a:solidFill>
                  <a:latin typeface="Arial" panose="020B0604020202020204" pitchFamily="34" charset="0"/>
                  <a:cs typeface="Arial" panose="020B0604020202020204" pitchFamily="34" charset="0"/>
                </a:rPr>
                <a:t>CIERRE DE EJERCICIO</a:t>
              </a:r>
            </a:p>
          </p:txBody>
        </p:sp>
      </p:grpSp>
      <p:sp>
        <p:nvSpPr>
          <p:cNvPr id="20" name="Elipse 19"/>
          <p:cNvSpPr/>
          <p:nvPr/>
        </p:nvSpPr>
        <p:spPr>
          <a:xfrm>
            <a:off x="4698549" y="3469314"/>
            <a:ext cx="733008" cy="733008"/>
          </a:xfrm>
          <a:prstGeom prst="ellipse">
            <a:avLst/>
          </a:prstGeom>
          <a:solidFill>
            <a:srgbClr val="BA0C2F">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21" name="Grupo 20"/>
          <p:cNvGrpSpPr/>
          <p:nvPr/>
        </p:nvGrpSpPr>
        <p:grpSpPr>
          <a:xfrm>
            <a:off x="5474421" y="3427148"/>
            <a:ext cx="5914779" cy="796060"/>
            <a:chOff x="-1445213" y="307034"/>
            <a:chExt cx="5914779" cy="796060"/>
          </a:xfrm>
        </p:grpSpPr>
        <p:sp>
          <p:nvSpPr>
            <p:cNvPr id="22" name="Rectángulo 21"/>
            <p:cNvSpPr/>
            <p:nvPr/>
          </p:nvSpPr>
          <p:spPr>
            <a:xfrm>
              <a:off x="558695" y="370086"/>
              <a:ext cx="3910871" cy="733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ángulo 22"/>
            <p:cNvSpPr/>
            <p:nvPr/>
          </p:nvSpPr>
          <p:spPr>
            <a:xfrm>
              <a:off x="-1445213" y="307034"/>
              <a:ext cx="3910871"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defTabSz="889000">
                <a:lnSpc>
                  <a:spcPct val="90000"/>
                </a:lnSpc>
                <a:spcBef>
                  <a:spcPct val="0"/>
                </a:spcBef>
                <a:spcAft>
                  <a:spcPct val="35000"/>
                </a:spcAft>
              </a:pPr>
              <a:r>
                <a:rPr lang="es-MX" sz="2400" b="1" dirty="0">
                  <a:solidFill>
                    <a:srgbClr val="C00000"/>
                  </a:solidFill>
                  <a:latin typeface="Arial" panose="020B0604020202020204" pitchFamily="34" charset="0"/>
                  <a:cs typeface="Arial" panose="020B0604020202020204" pitchFamily="34" charset="0"/>
                </a:rPr>
                <a:t> REPROGRAMACIÓN</a:t>
              </a:r>
            </a:p>
          </p:txBody>
        </p:sp>
      </p:grpSp>
      <p:sp>
        <p:nvSpPr>
          <p:cNvPr id="24" name="Elipse 23"/>
          <p:cNvSpPr/>
          <p:nvPr/>
        </p:nvSpPr>
        <p:spPr>
          <a:xfrm>
            <a:off x="4083346" y="2726198"/>
            <a:ext cx="733008" cy="733008"/>
          </a:xfrm>
          <a:prstGeom prst="ellipse">
            <a:avLst/>
          </a:prstGeom>
          <a:solidFill>
            <a:schemeClr val="tx1">
              <a:lumMod val="65000"/>
              <a:lumOff val="3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25" name="Grupo 24"/>
          <p:cNvGrpSpPr/>
          <p:nvPr/>
        </p:nvGrpSpPr>
        <p:grpSpPr>
          <a:xfrm>
            <a:off x="2641153" y="2617208"/>
            <a:ext cx="4293974" cy="776357"/>
            <a:chOff x="558695" y="370086"/>
            <a:chExt cx="4293974" cy="776357"/>
          </a:xfrm>
        </p:grpSpPr>
        <p:sp>
          <p:nvSpPr>
            <p:cNvPr id="26" name="Rectángulo 25"/>
            <p:cNvSpPr/>
            <p:nvPr/>
          </p:nvSpPr>
          <p:spPr>
            <a:xfrm>
              <a:off x="558695" y="370086"/>
              <a:ext cx="3910871" cy="733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ángulo 26"/>
            <p:cNvSpPr/>
            <p:nvPr/>
          </p:nvSpPr>
          <p:spPr>
            <a:xfrm>
              <a:off x="941798" y="413435"/>
              <a:ext cx="3910871"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algn="r" defTabSz="889000">
                <a:lnSpc>
                  <a:spcPct val="90000"/>
                </a:lnSpc>
                <a:spcBef>
                  <a:spcPct val="0"/>
                </a:spcBef>
                <a:spcAft>
                  <a:spcPct val="35000"/>
                </a:spcAft>
              </a:pPr>
              <a:r>
                <a:rPr lang="es-MX" sz="2400" b="1" dirty="0">
                  <a:solidFill>
                    <a:schemeClr val="tx1">
                      <a:lumMod val="75000"/>
                      <a:lumOff val="25000"/>
                    </a:schemeClr>
                  </a:solidFill>
                  <a:latin typeface="Arial" panose="020B0604020202020204" pitchFamily="34" charset="0"/>
                  <a:cs typeface="Arial" panose="020B0604020202020204" pitchFamily="34" charset="0"/>
                </a:rPr>
                <a:t> EVALUACIÓN</a:t>
              </a:r>
            </a:p>
          </p:txBody>
        </p:sp>
      </p:grpSp>
      <p:sp>
        <p:nvSpPr>
          <p:cNvPr id="28" name="Elipse 27"/>
          <p:cNvSpPr/>
          <p:nvPr/>
        </p:nvSpPr>
        <p:spPr>
          <a:xfrm>
            <a:off x="3541303" y="2002902"/>
            <a:ext cx="733008" cy="733008"/>
          </a:xfrm>
          <a:prstGeom prst="ellipse">
            <a:avLst/>
          </a:prstGeom>
          <a:solidFill>
            <a:srgbClr val="BA0C2F">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grpSp>
        <p:nvGrpSpPr>
          <p:cNvPr id="29" name="Grupo 28"/>
          <p:cNvGrpSpPr/>
          <p:nvPr/>
        </p:nvGrpSpPr>
        <p:grpSpPr>
          <a:xfrm>
            <a:off x="193665" y="1939308"/>
            <a:ext cx="8104140" cy="762492"/>
            <a:chOff x="-432624" y="355872"/>
            <a:chExt cx="8104140" cy="762492"/>
          </a:xfrm>
        </p:grpSpPr>
        <p:sp>
          <p:nvSpPr>
            <p:cNvPr id="30" name="Rectángulo 29"/>
            <p:cNvSpPr/>
            <p:nvPr/>
          </p:nvSpPr>
          <p:spPr>
            <a:xfrm>
              <a:off x="-432624" y="355872"/>
              <a:ext cx="3910871" cy="733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ángulo 30"/>
            <p:cNvSpPr/>
            <p:nvPr/>
          </p:nvSpPr>
          <p:spPr>
            <a:xfrm>
              <a:off x="3760645" y="385356"/>
              <a:ext cx="3910871" cy="733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defTabSz="889000">
                <a:lnSpc>
                  <a:spcPct val="90000"/>
                </a:lnSpc>
                <a:spcBef>
                  <a:spcPct val="0"/>
                </a:spcBef>
                <a:spcAft>
                  <a:spcPct val="35000"/>
                </a:spcAft>
              </a:pPr>
              <a:r>
                <a:rPr lang="es-MX" sz="2400" b="1" dirty="0">
                  <a:solidFill>
                    <a:srgbClr val="C00000"/>
                  </a:solidFill>
                  <a:latin typeface="Arial" panose="020B0604020202020204" pitchFamily="34" charset="0"/>
                  <a:cs typeface="Arial" panose="020B0604020202020204" pitchFamily="34" charset="0"/>
                </a:rPr>
                <a:t> PLANEACIÓN</a:t>
              </a:r>
            </a:p>
          </p:txBody>
        </p:sp>
      </p:grpSp>
    </p:spTree>
    <p:extLst>
      <p:ext uri="{BB962C8B-B14F-4D97-AF65-F5344CB8AC3E}">
        <p14:creationId xmlns:p14="http://schemas.microsoft.com/office/powerpoint/2010/main" val="23117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50"/>
                                        <p:tgtEl>
                                          <p:spTgt spid="28"/>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1)">
                                      <p:cBhvr>
                                        <p:cTn id="21" dur="250"/>
                                        <p:tgtEl>
                                          <p:spTgt spid="24"/>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50"/>
                                        <p:tgtEl>
                                          <p:spTgt spid="20"/>
                                        </p:tgtEl>
                                      </p:cBhvr>
                                    </p:animEffect>
                                  </p:childTnLst>
                                </p:cTn>
                              </p:par>
                            </p:childTnLst>
                          </p:cTn>
                        </p:par>
                        <p:par>
                          <p:cTn id="31" fill="hold">
                            <p:stCondLst>
                              <p:cond delay="25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5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50"/>
                                        <p:tgtEl>
                                          <p:spTgt spid="5"/>
                                        </p:tgtEl>
                                      </p:cBhvr>
                                    </p:animEffect>
                                  </p:childTnLst>
                                </p:cTn>
                              </p:par>
                            </p:childTnLst>
                          </p:cTn>
                        </p:par>
                        <p:par>
                          <p:cTn id="40" fill="hold">
                            <p:stCondLst>
                              <p:cond delay="25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5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50"/>
                                        <p:tgtEl>
                                          <p:spTgt spid="9"/>
                                        </p:tgtEl>
                                      </p:cBhvr>
                                    </p:animEffect>
                                  </p:childTnLst>
                                </p:cTn>
                              </p:par>
                            </p:childTnLst>
                          </p:cTn>
                        </p:par>
                        <p:par>
                          <p:cTn id="49" fill="hold">
                            <p:stCondLst>
                              <p:cond delay="25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250"/>
                                        <p:tgtEl>
                                          <p:spTgt spid="11"/>
                                        </p:tgtEl>
                                      </p:cBhvr>
                                    </p:animEffect>
                                  </p:childTnLst>
                                </p:cTn>
                              </p:par>
                            </p:childTnLst>
                          </p:cTn>
                        </p:par>
                        <p:par>
                          <p:cTn id="58" fill="hold">
                            <p:stCondLst>
                              <p:cond delay="25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1906</TotalTime>
  <Words>7277</Words>
  <Application>Microsoft Office PowerPoint</Application>
  <PresentationFormat>Panorámica</PresentationFormat>
  <Paragraphs>1073</Paragraphs>
  <Slides>137</Slides>
  <Notes>53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137</vt:i4>
      </vt:variant>
    </vt:vector>
  </HeadingPairs>
  <TitlesOfParts>
    <vt:vector size="149" baseType="lpstr">
      <vt:lpstr>Arial</vt:lpstr>
      <vt:lpstr>Arial}</vt:lpstr>
      <vt:lpstr>Calibri</vt:lpstr>
      <vt:lpstr>Calibri Light</vt:lpstr>
      <vt:lpstr>Franklin Gothic Demi Cond</vt:lpstr>
      <vt:lpstr>Franklin Gothic Medium Cond</vt:lpstr>
      <vt:lpstr>Soberana Texto</vt:lpstr>
      <vt:lpstr>Tahoma</vt:lpstr>
      <vt:lpstr>Times New Roman</vt:lpstr>
      <vt:lpstr>Trebuchet MS</vt:lpstr>
      <vt:lpstr>Wingdings</vt:lpstr>
      <vt:lpstr>1_Tema de Office</vt:lpstr>
      <vt:lpstr>TALLER REGIONAL PARA LA PRESENTACIÓN DE LA GUÍA METODOLÓGICA </vt:lpstr>
      <vt:lpstr>Documentos Normativos</vt:lpstr>
      <vt:lpstr>¿Cuáles son los documentos normativos del PACTEN?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INTRODUCCIÓN</vt:lpstr>
      <vt:lpstr>Propósito:</vt:lpstr>
      <vt:lpstr>La planeación se concreta en: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Prospectiva.  Una herramienta para preparar el futuro.</vt:lpstr>
      <vt:lpstr>Objetivo.</vt:lpstr>
      <vt:lpstr>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MODULO  I Descripción del proceso llevado a cabo para la planeación  </vt:lpstr>
      <vt:lpstr>Presentación de PowerPoint</vt:lpstr>
      <vt:lpstr>MODULO II Autoevaluación  </vt:lpstr>
      <vt:lpstr>Autoevaluación</vt:lpstr>
      <vt:lpstr>Autoevaluación  ¿Qué es el colorama?</vt:lpstr>
      <vt:lpstr>¿Cómo se conforma la autoevaluación?</vt:lpstr>
      <vt:lpstr>Autoevaluación  ¿Qué es el colorama?</vt:lpstr>
      <vt:lpstr>Autoevaluación: Colorama  </vt:lpstr>
      <vt:lpstr>Autoevaluación: Colorama  </vt:lpstr>
      <vt:lpstr>Autoevaluación </vt:lpstr>
      <vt:lpstr>Autoevaluación</vt:lpstr>
      <vt:lpstr>Cuadros para jerarquizar</vt:lpstr>
      <vt:lpstr>Autoevaluación: Es importante recordar</vt:lpstr>
      <vt:lpstr>Autoevaluación: Mapa rotafolio</vt:lpstr>
      <vt:lpstr>Presentación de PowerPoint</vt:lpstr>
      <vt:lpstr>Presentación de PowerPoint</vt:lpstr>
      <vt:lpstr>MODULO III PLANEACIÓN</vt:lpstr>
      <vt:lpstr>Elementos de la planeación:</vt:lpstr>
      <vt:lpstr>¿Qué es la visión?</vt:lpstr>
      <vt:lpstr>¿Qué son las políticas?</vt:lpstr>
      <vt:lpstr>¿Qué son los objetivos estratégicos?</vt:lpstr>
      <vt:lpstr>¿Qué son las estrategias?</vt:lpstr>
      <vt:lpstr>¿Qué son las metas compromiso?</vt:lpstr>
      <vt:lpstr>Actividad </vt:lpstr>
      <vt:lpstr>  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  IV Proyecto integral del ProGEN y los ProFEN</vt:lpstr>
      <vt:lpstr>¿Qué es el Proyecto Integral?</vt:lpstr>
      <vt:lpstr>Documentos en los que se integran:</vt:lpstr>
      <vt:lpstr>Presentación de PowerPoint</vt:lpstr>
      <vt:lpstr>Presentación de PowerPoint</vt:lpstr>
      <vt:lpstr>Contenido de Proyectos Integrales</vt:lpstr>
      <vt:lpstr>Presentación de PowerPoint</vt:lpstr>
      <vt:lpstr>Presentación de PowerPoint</vt:lpstr>
      <vt:lpstr>Estructura del Proyecto Integral</vt:lpstr>
      <vt:lpstr>Presentación de PowerPoint</vt:lpstr>
      <vt:lpstr>ProGEN</vt:lpstr>
      <vt:lpstr>Captura de Proyectos Integrales en SCAPI</vt:lpstr>
      <vt:lpstr>Presentación de PowerPoint</vt:lpstr>
      <vt:lpstr>Presentación de PowerPoint</vt:lpstr>
      <vt:lpstr>Objetivo General </vt:lpstr>
      <vt:lpstr>Temas Prioritarios</vt:lpstr>
      <vt:lpstr>Temas Prioritarios</vt:lpstr>
      <vt:lpstr>Presentación de PowerPoint</vt:lpstr>
      <vt:lpstr>Presentación de PowerPoint</vt:lpstr>
      <vt:lpstr>Presentación de PowerPoint</vt:lpstr>
      <vt:lpstr>Presentación de PowerPoint</vt:lpstr>
      <vt:lpstr>Integralidad del PACTEN 2018 y 2019</vt:lpstr>
      <vt:lpstr>Presentación de PowerPoint</vt:lpstr>
      <vt:lpstr>Presentación de PowerPoint</vt:lpstr>
      <vt:lpstr>Presentación de PowerPoint</vt:lpstr>
      <vt:lpstr>Presentación de PowerPoint</vt:lpstr>
      <vt:lpstr>Cronograma de Actividades</vt:lpstr>
      <vt:lpstr>Presentación de PowerPoint</vt:lpstr>
      <vt:lpstr>TALLER REGIONAL PARA LA PRESENTACIÓN DE LA GUÍA METODOLÓGICA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Ranulfo Bautista</dc:creator>
  <cp:lastModifiedBy>jorge saavedra millan</cp:lastModifiedBy>
  <cp:revision>178</cp:revision>
  <dcterms:created xsi:type="dcterms:W3CDTF">2017-09-08T18:52:36Z</dcterms:created>
  <dcterms:modified xsi:type="dcterms:W3CDTF">2017-10-16T19:03:30Z</dcterms:modified>
</cp:coreProperties>
</file>