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65" r:id="rId2"/>
    <p:sldId id="280" r:id="rId3"/>
    <p:sldId id="268" r:id="rId4"/>
    <p:sldId id="269" r:id="rId5"/>
    <p:sldId id="279" r:id="rId6"/>
    <p:sldId id="271" r:id="rId7"/>
    <p:sldId id="272" r:id="rId8"/>
    <p:sldId id="273" r:id="rId9"/>
    <p:sldId id="281" r:id="rId10"/>
    <p:sldId id="274" r:id="rId11"/>
    <p:sldId id="275" r:id="rId12"/>
    <p:sldId id="277" r:id="rId13"/>
    <p:sldId id="263"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80" d="100"/>
          <a:sy n="80" d="100"/>
        </p:scale>
        <p:origin x="-1188"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7" d="100"/>
          <a:sy n="67" d="100"/>
        </p:scale>
        <p:origin x="-27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6119C6-C167-4BF0-A10C-BB7EFEA343F1}" type="datetimeFigureOut">
              <a:rPr lang="es-MX" smtClean="0"/>
              <a:t>13/02/2014</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F8F0E1-B574-4290-9AEC-D6E681215D17}" type="slidenum">
              <a:rPr lang="es-MX" smtClean="0"/>
              <a:t>‹Nº›</a:t>
            </a:fld>
            <a:endParaRPr lang="es-MX"/>
          </a:p>
        </p:txBody>
      </p:sp>
    </p:spTree>
    <p:extLst>
      <p:ext uri="{BB962C8B-B14F-4D97-AF65-F5344CB8AC3E}">
        <p14:creationId xmlns:p14="http://schemas.microsoft.com/office/powerpoint/2010/main" val="428964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053740-7AD3-4805-8A11-1FA8217E6B02}" type="datetimeFigureOut">
              <a:rPr lang="es-MX" smtClean="0"/>
              <a:t>13/02/2014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BE55D-C4B9-4CB3-B01C-7E6455CEE1E7}" type="slidenum">
              <a:rPr lang="es-MX" smtClean="0"/>
              <a:t>‹Nº›</a:t>
            </a:fld>
            <a:endParaRPr lang="es-MX"/>
          </a:p>
        </p:txBody>
      </p:sp>
    </p:spTree>
    <p:extLst>
      <p:ext uri="{BB962C8B-B14F-4D97-AF65-F5344CB8AC3E}">
        <p14:creationId xmlns:p14="http://schemas.microsoft.com/office/powerpoint/2010/main" val="532366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1" y="2130426"/>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10" indent="0" algn="ctr">
              <a:buNone/>
              <a:defRPr>
                <a:solidFill>
                  <a:schemeClr val="tx1">
                    <a:tint val="75000"/>
                  </a:schemeClr>
                </a:solidFill>
              </a:defRPr>
            </a:lvl5pPr>
            <a:lvl6pPr marL="2285887" indent="0" algn="ctr">
              <a:buNone/>
              <a:defRPr>
                <a:solidFill>
                  <a:schemeClr val="tx1">
                    <a:tint val="75000"/>
                  </a:schemeClr>
                </a:solidFill>
              </a:defRPr>
            </a:lvl6pPr>
            <a:lvl7pPr marL="2743065" indent="0" algn="ctr">
              <a:buNone/>
              <a:defRPr>
                <a:solidFill>
                  <a:schemeClr val="tx1">
                    <a:tint val="75000"/>
                  </a:schemeClr>
                </a:solidFill>
              </a:defRPr>
            </a:lvl7pPr>
            <a:lvl8pPr marL="3200241" indent="0" algn="ctr">
              <a:buNone/>
              <a:defRPr>
                <a:solidFill>
                  <a:schemeClr val="tx1">
                    <a:tint val="75000"/>
                  </a:schemeClr>
                </a:solidFill>
              </a:defRPr>
            </a:lvl8pPr>
            <a:lvl9pPr marL="3657419"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38050078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MX" dirty="0"/>
          </a:p>
        </p:txBody>
      </p:sp>
      <p:sp>
        <p:nvSpPr>
          <p:cNvPr id="3" name="2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358981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300"/>
            </a:lvl1pPr>
            <a:lvl2pPr marL="457178" indent="0">
              <a:buNone/>
              <a:defRPr sz="2800"/>
            </a:lvl2pPr>
            <a:lvl3pPr marL="914355" indent="0">
              <a:buNone/>
              <a:defRPr sz="2400"/>
            </a:lvl3pPr>
            <a:lvl4pPr marL="1371532" indent="0">
              <a:buNone/>
              <a:defRPr sz="2000"/>
            </a:lvl4pPr>
            <a:lvl5pPr marL="1828710" indent="0">
              <a:buNone/>
              <a:defRPr sz="2000"/>
            </a:lvl5pPr>
            <a:lvl6pPr marL="2285887" indent="0">
              <a:buNone/>
              <a:defRPr sz="2000"/>
            </a:lvl6pPr>
            <a:lvl7pPr marL="2743065" indent="0">
              <a:buNone/>
              <a:defRPr sz="2000"/>
            </a:lvl7pPr>
            <a:lvl8pPr marL="3200241" indent="0">
              <a:buNone/>
              <a:defRPr sz="2000"/>
            </a:lvl8pPr>
            <a:lvl9pPr marL="3657419"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178" indent="0">
              <a:buNone/>
              <a:defRPr sz="1300"/>
            </a:lvl2pPr>
            <a:lvl3pPr marL="914355" indent="0">
              <a:buNone/>
              <a:defRPr sz="1000"/>
            </a:lvl3pPr>
            <a:lvl4pPr marL="1371532" indent="0">
              <a:buNone/>
              <a:defRPr sz="900"/>
            </a:lvl4pPr>
            <a:lvl5pPr marL="1828710" indent="0">
              <a:buNone/>
              <a:defRPr sz="900"/>
            </a:lvl5pPr>
            <a:lvl6pPr marL="2285887" indent="0">
              <a:buNone/>
              <a:defRPr sz="900"/>
            </a:lvl6pPr>
            <a:lvl7pPr marL="2743065" indent="0">
              <a:buNone/>
              <a:defRPr sz="900"/>
            </a:lvl7pPr>
            <a:lvl8pPr marL="3200241" indent="0">
              <a:buNone/>
              <a:defRPr sz="900"/>
            </a:lvl8pPr>
            <a:lvl9pPr marL="3657419"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44394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
        <p:nvSpPr>
          <p:cNvPr id="7" name="6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Tree>
    <p:extLst>
      <p:ext uri="{BB962C8B-B14F-4D97-AF65-F5344CB8AC3E}">
        <p14:creationId xmlns:p14="http://schemas.microsoft.com/office/powerpoint/2010/main" val="3156990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608638" y="201614"/>
            <a:ext cx="1739900" cy="4298950"/>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387351" y="201614"/>
            <a:ext cx="5068888" cy="42989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208434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4637"/>
            <a:ext cx="8229600" cy="1143001"/>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4626909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4" y="4406902"/>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4" y="2906714"/>
            <a:ext cx="7772400" cy="1500187"/>
          </a:xfr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5" indent="0">
              <a:buNone/>
              <a:defRPr sz="1600">
                <a:solidFill>
                  <a:schemeClr val="tx1">
                    <a:tint val="75000"/>
                  </a:schemeClr>
                </a:solidFill>
              </a:defRPr>
            </a:lvl3pPr>
            <a:lvl4pPr marL="1371532" indent="0">
              <a:buNone/>
              <a:defRPr sz="1400">
                <a:solidFill>
                  <a:schemeClr val="tx1">
                    <a:tint val="75000"/>
                  </a:schemeClr>
                </a:solidFill>
              </a:defRPr>
            </a:lvl4pPr>
            <a:lvl5pPr marL="1828710" indent="0">
              <a:buNone/>
              <a:defRPr sz="1400">
                <a:solidFill>
                  <a:schemeClr val="tx1">
                    <a:tint val="75000"/>
                  </a:schemeClr>
                </a:solidFill>
              </a:defRPr>
            </a:lvl5pPr>
            <a:lvl6pPr marL="2285887" indent="0">
              <a:buNone/>
              <a:defRPr sz="1400">
                <a:solidFill>
                  <a:schemeClr val="tx1">
                    <a:tint val="75000"/>
                  </a:schemeClr>
                </a:solidFill>
              </a:defRPr>
            </a:lvl6pPr>
            <a:lvl7pPr marL="2743065" indent="0">
              <a:buNone/>
              <a:defRPr sz="1400">
                <a:solidFill>
                  <a:schemeClr val="tx1">
                    <a:tint val="75000"/>
                  </a:schemeClr>
                </a:solidFill>
              </a:defRPr>
            </a:lvl7pPr>
            <a:lvl8pPr marL="3200241" indent="0">
              <a:buNone/>
              <a:defRPr sz="1400">
                <a:solidFill>
                  <a:schemeClr val="tx1">
                    <a:tint val="75000"/>
                  </a:schemeClr>
                </a:solidFill>
              </a:defRPr>
            </a:lvl8pPr>
            <a:lvl9pPr marL="3657419"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9203570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4637"/>
            <a:ext cx="8229600" cy="1143001"/>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387351" y="1176338"/>
            <a:ext cx="3403600" cy="3324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3943351" y="1176338"/>
            <a:ext cx="3405188" cy="3324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213995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4637"/>
            <a:ext cx="8229600" cy="1143001"/>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1" y="1535114"/>
            <a:ext cx="4040188" cy="63976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10" indent="0">
              <a:buNone/>
              <a:defRPr sz="1600" b="1"/>
            </a:lvl5pPr>
            <a:lvl6pPr marL="2285887" indent="0">
              <a:buNone/>
              <a:defRPr sz="1600" b="1"/>
            </a:lvl6pPr>
            <a:lvl7pPr marL="2743065" indent="0">
              <a:buNone/>
              <a:defRPr sz="1600" b="1"/>
            </a:lvl7pPr>
            <a:lvl8pPr marL="3200241" indent="0">
              <a:buNone/>
              <a:defRPr sz="1600" b="1"/>
            </a:lvl8pPr>
            <a:lvl9pPr marL="3657419"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4"/>
            <a:ext cx="4041775" cy="63976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10" indent="0">
              <a:buNone/>
              <a:defRPr sz="1600" b="1"/>
            </a:lvl5pPr>
            <a:lvl6pPr marL="2285887" indent="0">
              <a:buNone/>
              <a:defRPr sz="1600" b="1"/>
            </a:lvl6pPr>
            <a:lvl7pPr marL="2743065" indent="0">
              <a:buNone/>
              <a:defRPr sz="1600" b="1"/>
            </a:lvl7pPr>
            <a:lvl8pPr marL="3200241" indent="0">
              <a:buNone/>
              <a:defRPr sz="1600" b="1"/>
            </a:lvl8pPr>
            <a:lvl9pPr marL="3657419"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4136637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4637"/>
            <a:ext cx="8229600" cy="1143001"/>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3565848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1053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1 Título"/>
          <p:cNvSpPr>
            <a:spLocks noGrp="1"/>
          </p:cNvSpPr>
          <p:nvPr>
            <p:ph type="title" hasCustomPrompt="1"/>
          </p:nvPr>
        </p:nvSpPr>
        <p:spPr>
          <a:xfrm>
            <a:off x="457201" y="274637"/>
            <a:ext cx="8229600" cy="1143001"/>
          </a:xfrm>
          <a:prstGeom prst="rect">
            <a:avLst/>
          </a:prstGeom>
        </p:spPr>
        <p:txBody>
          <a:bodyPr/>
          <a:lstStyle/>
          <a:p>
            <a:r>
              <a:rPr lang="es-ES" dirty="0" smtClean="0"/>
              <a:t>Haga clic para modificar el </a:t>
            </a:r>
            <a:r>
              <a:rPr lang="es-ES" dirty="0" err="1" smtClean="0"/>
              <a:t>estilode</a:t>
            </a:r>
            <a:r>
              <a:rPr lang="es-ES" dirty="0" smtClean="0"/>
              <a:t> título del patrón</a:t>
            </a:r>
            <a:endParaRPr lang="es-MX" dirty="0"/>
          </a:p>
        </p:txBody>
      </p:sp>
      <p:sp>
        <p:nvSpPr>
          <p:cNvPr id="3" name="2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2192414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49" y="273050"/>
            <a:ext cx="5111750" cy="5853113"/>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435100"/>
            <a:ext cx="3008313" cy="4691063"/>
          </a:xfrm>
        </p:spPr>
        <p:txBody>
          <a:bodyPr/>
          <a:lstStyle>
            <a:lvl1pPr marL="0" indent="0">
              <a:buNone/>
              <a:defRPr sz="1400"/>
            </a:lvl1pPr>
            <a:lvl2pPr marL="457178" indent="0">
              <a:buNone/>
              <a:defRPr sz="1300"/>
            </a:lvl2pPr>
            <a:lvl3pPr marL="914355" indent="0">
              <a:buNone/>
              <a:defRPr sz="1000"/>
            </a:lvl3pPr>
            <a:lvl4pPr marL="1371532" indent="0">
              <a:buNone/>
              <a:defRPr sz="900"/>
            </a:lvl4pPr>
            <a:lvl5pPr marL="1828710" indent="0">
              <a:buNone/>
              <a:defRPr sz="900"/>
            </a:lvl5pPr>
            <a:lvl6pPr marL="2285887" indent="0">
              <a:buNone/>
              <a:defRPr sz="900"/>
            </a:lvl6pPr>
            <a:lvl7pPr marL="2743065" indent="0">
              <a:buNone/>
              <a:defRPr sz="900"/>
            </a:lvl7pPr>
            <a:lvl8pPr marL="3200241" indent="0">
              <a:buNone/>
              <a:defRPr sz="900"/>
            </a:lvl8pPr>
            <a:lvl9pPr marL="3657419"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F5383ED-A393-42D5-B8E7-621D625776EA}" type="datetimeFigureOut">
              <a:rPr lang="es-MX" smtClean="0"/>
              <a:pPr/>
              <a:t>13/02/2014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29E3DFA-898B-48A4-B896-FC44E8F43921}" type="slidenum">
              <a:rPr lang="es-MX" smtClean="0"/>
              <a:pPr/>
              <a:t>‹Nº›</a:t>
            </a:fld>
            <a:endParaRPr lang="es-MX"/>
          </a:p>
        </p:txBody>
      </p:sp>
    </p:spTree>
    <p:extLst>
      <p:ext uri="{BB962C8B-B14F-4D97-AF65-F5344CB8AC3E}">
        <p14:creationId xmlns:p14="http://schemas.microsoft.com/office/powerpoint/2010/main" val="2691789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3000">
              <a:schemeClr val="bg1"/>
            </a:gs>
            <a:gs pos="32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1" y="1600200"/>
            <a:ext cx="8229600" cy="4525964"/>
          </a:xfrm>
          <a:prstGeom prst="rect">
            <a:avLst/>
          </a:prstGeom>
        </p:spPr>
        <p:txBody>
          <a:bodyPr vert="horz" lIns="91436" tIns="45717" rIns="91436" bIns="45717"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2"/>
          </p:nvPr>
        </p:nvSpPr>
        <p:spPr>
          <a:xfrm>
            <a:off x="457200" y="6356351"/>
            <a:ext cx="2133601" cy="365124"/>
          </a:xfrm>
          <a:prstGeom prst="rect">
            <a:avLst/>
          </a:prstGeom>
        </p:spPr>
        <p:txBody>
          <a:bodyPr vert="horz" lIns="91436" tIns="45717" rIns="91436" bIns="45717" rtlCol="0" anchor="ctr"/>
          <a:lstStyle>
            <a:lvl1pPr algn="l">
              <a:defRPr sz="1300">
                <a:solidFill>
                  <a:schemeClr val="tx1">
                    <a:tint val="75000"/>
                  </a:schemeClr>
                </a:solidFill>
              </a:defRPr>
            </a:lvl1pPr>
          </a:lstStyle>
          <a:p>
            <a:fld id="{7F5383ED-A393-42D5-B8E7-621D625776EA}" type="datetimeFigureOut">
              <a:rPr lang="es-MX" smtClean="0"/>
              <a:pPr/>
              <a:t>13/02/2014</a:t>
            </a:fld>
            <a:endParaRPr lang="es-MX"/>
          </a:p>
        </p:txBody>
      </p:sp>
      <p:sp>
        <p:nvSpPr>
          <p:cNvPr id="5" name="4 Marcador de pie de página"/>
          <p:cNvSpPr>
            <a:spLocks noGrp="1"/>
          </p:cNvSpPr>
          <p:nvPr>
            <p:ph type="ftr" sz="quarter" idx="3"/>
          </p:nvPr>
        </p:nvSpPr>
        <p:spPr>
          <a:xfrm>
            <a:off x="3124200" y="6356351"/>
            <a:ext cx="2895600" cy="365124"/>
          </a:xfrm>
          <a:prstGeom prst="rect">
            <a:avLst/>
          </a:prstGeom>
        </p:spPr>
        <p:txBody>
          <a:bodyPr vert="horz" lIns="91436" tIns="45717" rIns="91436" bIns="45717" rtlCol="0" anchor="ctr"/>
          <a:lstStyle>
            <a:lvl1pPr algn="ctr">
              <a:defRPr sz="13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1"/>
            <a:ext cx="2133601" cy="365124"/>
          </a:xfrm>
          <a:prstGeom prst="rect">
            <a:avLst/>
          </a:prstGeom>
        </p:spPr>
        <p:txBody>
          <a:bodyPr vert="horz" lIns="91436" tIns="45717" rIns="91436" bIns="45717" rtlCol="0" anchor="ctr"/>
          <a:lstStyle>
            <a:lvl1pPr algn="r">
              <a:defRPr sz="1300">
                <a:solidFill>
                  <a:schemeClr val="tx1">
                    <a:tint val="75000"/>
                  </a:schemeClr>
                </a:solidFill>
              </a:defRPr>
            </a:lvl1pPr>
          </a:lstStyle>
          <a:p>
            <a:fld id="{529E3DFA-898B-48A4-B896-FC44E8F43921}" type="slidenum">
              <a:rPr lang="es-MX" smtClean="0"/>
              <a:pPr/>
              <a:t>‹Nº›</a:t>
            </a:fld>
            <a:endParaRPr lang="es-MX"/>
          </a:p>
        </p:txBody>
      </p:sp>
      <p:pic>
        <p:nvPicPr>
          <p:cNvPr id="7" name="6 Imagen"/>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34304"/>
            <a:ext cx="9098979" cy="536402"/>
          </a:xfrm>
          <a:prstGeom prst="rect">
            <a:avLst/>
          </a:prstGeom>
        </p:spPr>
      </p:pic>
      <p:sp>
        <p:nvSpPr>
          <p:cNvPr id="10" name="9 Rectángulo"/>
          <p:cNvSpPr/>
          <p:nvPr/>
        </p:nvSpPr>
        <p:spPr>
          <a:xfrm>
            <a:off x="1" y="633413"/>
            <a:ext cx="395536" cy="6209066"/>
          </a:xfrm>
          <a:prstGeom prst="rect">
            <a:avLst/>
          </a:prstGeom>
          <a:solidFill>
            <a:schemeClr val="bg1">
              <a:lumMod val="85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lumMod val="95000"/>
                </a:schemeClr>
              </a:solidFill>
            </a:endParaRPr>
          </a:p>
        </p:txBody>
      </p:sp>
      <p:cxnSp>
        <p:nvCxnSpPr>
          <p:cNvPr id="12" name="11 Conector recto"/>
          <p:cNvCxnSpPr/>
          <p:nvPr/>
        </p:nvCxnSpPr>
        <p:spPr>
          <a:xfrm>
            <a:off x="0" y="620688"/>
            <a:ext cx="9144000" cy="0"/>
          </a:xfrm>
          <a:prstGeom prst="line">
            <a:avLst/>
          </a:prstGeom>
          <a:ln>
            <a:solidFill>
              <a:schemeClr val="bg1">
                <a:lumMod val="75000"/>
              </a:schemeClr>
            </a:solidFill>
          </a:ln>
          <a:effectLst>
            <a:outerShdw blurRad="40000" dist="20000" dir="5400000" rotWithShape="0">
              <a:srgbClr val="FF0000">
                <a:alpha val="38000"/>
              </a:srgbClr>
            </a:outerShdw>
          </a:effectLst>
        </p:spPr>
        <p:style>
          <a:lnRef idx="2">
            <a:schemeClr val="accent1"/>
          </a:lnRef>
          <a:fillRef idx="0">
            <a:schemeClr val="accent1"/>
          </a:fillRef>
          <a:effectRef idx="1">
            <a:schemeClr val="accent1"/>
          </a:effectRef>
          <a:fontRef idx="minor">
            <a:schemeClr val="tx1"/>
          </a:fontRef>
        </p:style>
      </p:cxnSp>
      <p:sp>
        <p:nvSpPr>
          <p:cNvPr id="16" name="15 CuadroTexto"/>
          <p:cNvSpPr txBox="1"/>
          <p:nvPr userDrawn="1"/>
        </p:nvSpPr>
        <p:spPr>
          <a:xfrm>
            <a:off x="7708900" y="3175"/>
            <a:ext cx="1401762" cy="584775"/>
          </a:xfrm>
          <a:prstGeom prst="rect">
            <a:avLst/>
          </a:prstGeom>
          <a:solidFill>
            <a:schemeClr val="bg1"/>
          </a:solidFill>
        </p:spPr>
        <p:txBody>
          <a:bodyPr>
            <a:spAutoFit/>
          </a:bodyPr>
          <a:lstStyle/>
          <a:p>
            <a:pPr>
              <a:defRPr/>
            </a:pPr>
            <a:r>
              <a:rPr lang="es-MX" sz="800" b="1" cap="small" dirty="0">
                <a:cs typeface="Arial" charset="0"/>
              </a:rPr>
              <a:t>Dirección General de Educación Superior para Profesionales de la Educación</a:t>
            </a:r>
          </a:p>
        </p:txBody>
      </p:sp>
      <p:sp>
        <p:nvSpPr>
          <p:cNvPr id="8" name="7 CuadroTexto"/>
          <p:cNvSpPr txBox="1"/>
          <p:nvPr userDrawn="1"/>
        </p:nvSpPr>
        <p:spPr>
          <a:xfrm>
            <a:off x="6372200" y="188640"/>
            <a:ext cx="648072" cy="369332"/>
          </a:xfrm>
          <a:prstGeom prst="rect">
            <a:avLst/>
          </a:prstGeom>
          <a:solidFill>
            <a:schemeClr val="bg1">
              <a:lumMod val="95000"/>
            </a:schemeClr>
          </a:solidFill>
        </p:spPr>
        <p:txBody>
          <a:bodyPr wrap="square" rtlCol="0">
            <a:spAutoFit/>
          </a:bodyPr>
          <a:lstStyle/>
          <a:p>
            <a:endParaRPr lang="es-MX" dirty="0"/>
          </a:p>
        </p:txBody>
      </p:sp>
      <p:sp>
        <p:nvSpPr>
          <p:cNvPr id="2" name="1 CuadroTexto"/>
          <p:cNvSpPr txBox="1"/>
          <p:nvPr userDrawn="1"/>
        </p:nvSpPr>
        <p:spPr>
          <a:xfrm>
            <a:off x="6264188" y="157062"/>
            <a:ext cx="864096" cy="276999"/>
          </a:xfrm>
          <a:prstGeom prst="rect">
            <a:avLst/>
          </a:prstGeom>
          <a:noFill/>
        </p:spPr>
        <p:txBody>
          <a:bodyPr wrap="square" rtlCol="0">
            <a:spAutoFit/>
          </a:bodyPr>
          <a:lstStyle/>
          <a:p>
            <a:r>
              <a:rPr lang="es-MX" sz="1200" b="1" baseline="0" dirty="0" smtClean="0">
                <a:solidFill>
                  <a:schemeClr val="tx1">
                    <a:lumMod val="65000"/>
                    <a:lumOff val="35000"/>
                  </a:schemeClr>
                </a:solidFill>
                <a:latin typeface="Arial Narrow" pitchFamily="34" charset="0"/>
              </a:rPr>
              <a:t>Educación</a:t>
            </a:r>
            <a:endParaRPr lang="es-MX" sz="1200" b="1" baseline="0" dirty="0">
              <a:solidFill>
                <a:schemeClr val="tx1">
                  <a:lumMod val="65000"/>
                  <a:lumOff val="35000"/>
                </a:schemeClr>
              </a:solidFill>
              <a:latin typeface="Arial Narrow" pitchFamily="34" charset="0"/>
            </a:endParaRPr>
          </a:p>
        </p:txBody>
      </p:sp>
    </p:spTree>
    <p:extLst>
      <p:ext uri="{BB962C8B-B14F-4D97-AF65-F5344CB8AC3E}">
        <p14:creationId xmlns:p14="http://schemas.microsoft.com/office/powerpoint/2010/main" val="1607981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3" r:id="rId10"/>
    <p:sldLayoutId id="2147483670" r:id="rId11"/>
    <p:sldLayoutId id="2147483671" r:id="rId12"/>
    <p:sldLayoutId id="2147483672" r:id="rId13"/>
  </p:sldLayoutIdLst>
  <p:timing>
    <p:tnLst>
      <p:par>
        <p:cTn id="1" dur="indefinite" restart="never" nodeType="tmRoot"/>
      </p:par>
    </p:tnLst>
  </p:timing>
  <p:txStyles>
    <p:titleStyle>
      <a:lvl1pPr algn="ctr" defTabSz="914355" rtl="0" eaLnBrk="1" latinLnBrk="0" hangingPunct="1">
        <a:spcBef>
          <a:spcPct val="0"/>
        </a:spcBef>
        <a:buNone/>
        <a:defRPr sz="4400" kern="1200">
          <a:solidFill>
            <a:schemeClr val="tx1"/>
          </a:solidFill>
          <a:latin typeface="+mj-lt"/>
          <a:ea typeface="+mj-ea"/>
          <a:cs typeface="+mj-cs"/>
        </a:defRPr>
      </a:lvl1pPr>
    </p:titleStyle>
    <p:bodyStyle>
      <a:lvl1pPr marL="342883" indent="-342883" algn="l" defTabSz="91435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42913" indent="-285736" algn="l" defTabSz="91435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44" indent="-228588" algn="l" defTabSz="91435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21"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98"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76"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3"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31"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7"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10" algn="l" defTabSz="914355" rtl="0" eaLnBrk="1" latinLnBrk="0" hangingPunct="1">
        <a:defRPr sz="1800" kern="1200">
          <a:solidFill>
            <a:schemeClr val="tx1"/>
          </a:solidFill>
          <a:latin typeface="+mn-lt"/>
          <a:ea typeface="+mn-ea"/>
          <a:cs typeface="+mn-cs"/>
        </a:defRPr>
      </a:lvl5pPr>
      <a:lvl6pPr marL="2285887" algn="l" defTabSz="914355" rtl="0" eaLnBrk="1" latinLnBrk="0" hangingPunct="1">
        <a:defRPr sz="1800" kern="1200">
          <a:solidFill>
            <a:schemeClr val="tx1"/>
          </a:solidFill>
          <a:latin typeface="+mn-lt"/>
          <a:ea typeface="+mn-ea"/>
          <a:cs typeface="+mn-cs"/>
        </a:defRPr>
      </a:lvl6pPr>
      <a:lvl7pPr marL="2743065" algn="l" defTabSz="914355" rtl="0" eaLnBrk="1" latinLnBrk="0" hangingPunct="1">
        <a:defRPr sz="1800" kern="1200">
          <a:solidFill>
            <a:schemeClr val="tx1"/>
          </a:solidFill>
          <a:latin typeface="+mn-lt"/>
          <a:ea typeface="+mn-ea"/>
          <a:cs typeface="+mn-cs"/>
        </a:defRPr>
      </a:lvl7pPr>
      <a:lvl8pPr marL="3200241" algn="l" defTabSz="914355" rtl="0" eaLnBrk="1" latinLnBrk="0" hangingPunct="1">
        <a:defRPr sz="1800" kern="1200">
          <a:solidFill>
            <a:schemeClr val="tx1"/>
          </a:solidFill>
          <a:latin typeface="+mn-lt"/>
          <a:ea typeface="+mn-ea"/>
          <a:cs typeface="+mn-cs"/>
        </a:defRPr>
      </a:lvl8pPr>
      <a:lvl9pPr marL="3657419" algn="l" defTabSz="91435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48078"/>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050"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46" y="261444"/>
            <a:ext cx="2279902" cy="693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Rectángulo"/>
          <p:cNvSpPr/>
          <p:nvPr/>
        </p:nvSpPr>
        <p:spPr>
          <a:xfrm>
            <a:off x="6396670" y="138284"/>
            <a:ext cx="2529852" cy="369326"/>
          </a:xfrm>
          <a:prstGeom prst="rect">
            <a:avLst/>
          </a:prstGeom>
        </p:spPr>
        <p:txBody>
          <a:bodyPr wrap="none" lIns="91436" tIns="45717" rIns="91436" bIns="45717">
            <a:spAutoFit/>
          </a:bodyPr>
          <a:lstStyle/>
          <a:p>
            <a:pPr algn="ctr">
              <a:lnSpc>
                <a:spcPct val="90000"/>
              </a:lnSpc>
              <a:buClr>
                <a:srgbClr val="EEF7F8"/>
              </a:buClr>
              <a:tabLst>
                <a:tab pos="0" algn="l"/>
                <a:tab pos="914355" algn="l"/>
                <a:tab pos="1828710" algn="l"/>
                <a:tab pos="2743065" algn="l"/>
                <a:tab pos="3657419" algn="l"/>
                <a:tab pos="4571775" algn="l"/>
                <a:tab pos="5486129" algn="l"/>
                <a:tab pos="6400484" algn="l"/>
                <a:tab pos="7314838" algn="l"/>
                <a:tab pos="8229194" algn="l"/>
                <a:tab pos="9143548" algn="l"/>
                <a:tab pos="10057903" algn="l"/>
              </a:tabLst>
              <a:defRPr/>
            </a:pPr>
            <a:r>
              <a:rPr lang="es-MX" sz="1000" b="1" cap="small" dirty="0">
                <a:solidFill>
                  <a:srgbClr val="929292"/>
                </a:solidFill>
                <a:effectLst>
                  <a:outerShdw blurRad="38100" dist="38100" dir="2700000" algn="tl">
                    <a:srgbClr val="000000">
                      <a:alpha val="43137"/>
                    </a:srgbClr>
                  </a:outerShdw>
                </a:effectLst>
                <a:latin typeface="Trebuchet MS" pitchFamily="34" charset="0"/>
                <a:ea typeface="ＭＳ Ｐゴシック" charset="-128"/>
              </a:rPr>
              <a:t>Dirección General de Educación Superior </a:t>
            </a:r>
          </a:p>
          <a:p>
            <a:pPr algn="ctr">
              <a:lnSpc>
                <a:spcPct val="90000"/>
              </a:lnSpc>
              <a:buClr>
                <a:srgbClr val="EEF7F8"/>
              </a:buClr>
              <a:tabLst>
                <a:tab pos="0" algn="l"/>
                <a:tab pos="914355" algn="l"/>
                <a:tab pos="1828710" algn="l"/>
                <a:tab pos="2743065" algn="l"/>
                <a:tab pos="3657419" algn="l"/>
                <a:tab pos="4571775" algn="l"/>
                <a:tab pos="5486129" algn="l"/>
                <a:tab pos="6400484" algn="l"/>
                <a:tab pos="7314838" algn="l"/>
                <a:tab pos="8229194" algn="l"/>
                <a:tab pos="9143548" algn="l"/>
                <a:tab pos="10057903" algn="l"/>
              </a:tabLst>
              <a:defRPr/>
            </a:pPr>
            <a:r>
              <a:rPr lang="es-MX" sz="1000" b="1" cap="small" dirty="0">
                <a:solidFill>
                  <a:srgbClr val="929292"/>
                </a:solidFill>
                <a:effectLst>
                  <a:outerShdw blurRad="38100" dist="38100" dir="2700000" algn="tl">
                    <a:srgbClr val="000000">
                      <a:alpha val="43137"/>
                    </a:srgbClr>
                  </a:outerShdw>
                </a:effectLst>
                <a:latin typeface="Trebuchet MS" pitchFamily="34" charset="0"/>
                <a:ea typeface="ＭＳ Ｐゴシック" charset="-128"/>
              </a:rPr>
              <a:t>Para Profesionales de la Educación</a:t>
            </a:r>
            <a:endParaRPr lang="en-GB" sz="1000" b="1" cap="small" dirty="0">
              <a:solidFill>
                <a:srgbClr val="929292"/>
              </a:solidFill>
              <a:effectLst>
                <a:outerShdw blurRad="38100" dist="38100" dir="2700000" algn="tl">
                  <a:srgbClr val="000000">
                    <a:alpha val="43137"/>
                  </a:srgbClr>
                </a:outerShdw>
              </a:effectLst>
              <a:latin typeface="Trebuchet MS" pitchFamily="34" charset="0"/>
              <a:ea typeface="ＭＳ Ｐゴシック" charset="-128"/>
            </a:endParaRPr>
          </a:p>
        </p:txBody>
      </p:sp>
      <p:sp>
        <p:nvSpPr>
          <p:cNvPr id="8" name="Text Box 16"/>
          <p:cNvSpPr txBox="1">
            <a:spLocks noChangeArrowheads="1"/>
          </p:cNvSpPr>
          <p:nvPr/>
        </p:nvSpPr>
        <p:spPr bwMode="auto">
          <a:xfrm>
            <a:off x="1480529" y="1197017"/>
            <a:ext cx="6167930" cy="1941167"/>
          </a:xfrm>
          <a:prstGeom prst="rect">
            <a:avLst/>
          </a:prstGeom>
          <a:noFill/>
          <a:ln w="9525">
            <a:noFill/>
            <a:round/>
            <a:headEnd/>
            <a:tailEnd/>
          </a:ln>
          <a:effectLst/>
        </p:spPr>
        <p:txBody>
          <a:bodyPr lIns="89996" tIns="46797" rIns="89996" bIns="46797">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tx1"/>
                </a:solidFill>
                <a:latin typeface="Arial" pitchFamily="34" charset="0"/>
                <a:ea typeface="ＭＳ Ｐゴシック"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tx1"/>
                </a:solidFill>
                <a:latin typeface="Arial" pitchFamily="34" charset="0"/>
                <a:ea typeface="ＭＳ Ｐゴシック"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tx1"/>
                </a:solidFill>
                <a:latin typeface="Arial" pitchFamily="34" charset="0"/>
                <a:ea typeface="ＭＳ Ｐゴシック"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tx1"/>
                </a:solidFill>
                <a:latin typeface="Arial" pitchFamily="34" charset="0"/>
                <a:ea typeface="ＭＳ Ｐゴシック"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tx1"/>
                </a:solidFill>
                <a:latin typeface="Arial" pitchFamily="34" charset="0"/>
                <a:ea typeface="ＭＳ Ｐゴシック" charset="-128"/>
              </a:defRPr>
            </a:lvl5pPr>
            <a:lvl6pPr marL="2514600" indent="-228600" defTabSz="3635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tx1"/>
                </a:solidFill>
                <a:latin typeface="Arial" pitchFamily="34" charset="0"/>
                <a:ea typeface="ＭＳ Ｐゴシック" charset="-128"/>
              </a:defRPr>
            </a:lvl6pPr>
            <a:lvl7pPr marL="2971800" indent="-228600" defTabSz="3635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tx1"/>
                </a:solidFill>
                <a:latin typeface="Arial" pitchFamily="34" charset="0"/>
                <a:ea typeface="ＭＳ Ｐゴシック" charset="-128"/>
              </a:defRPr>
            </a:lvl7pPr>
            <a:lvl8pPr marL="3429000" indent="-228600" defTabSz="3635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tx1"/>
                </a:solidFill>
                <a:latin typeface="Arial" pitchFamily="34" charset="0"/>
                <a:ea typeface="ＭＳ Ｐゴシック" charset="-128"/>
              </a:defRPr>
            </a:lvl8pPr>
            <a:lvl9pPr marL="3886200" indent="-228600" defTabSz="3635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tx1"/>
                </a:solidFill>
                <a:latin typeface="Arial" pitchFamily="34" charset="0"/>
                <a:ea typeface="ＭＳ Ｐゴシック" charset="-128"/>
              </a:defRPr>
            </a:lvl9pPr>
          </a:lstStyle>
          <a:p>
            <a:pPr algn="ctr">
              <a:buClr>
                <a:srgbClr val="FFFFFF"/>
              </a:buClr>
              <a:defRPr/>
            </a:pPr>
            <a:r>
              <a:rPr lang="en-GB" sz="2400" b="1" dirty="0" smtClean="0">
                <a:solidFill>
                  <a:schemeClr val="tx1">
                    <a:lumMod val="65000"/>
                    <a:lumOff val="35000"/>
                  </a:schemeClr>
                </a:solidFill>
                <a:effectLst>
                  <a:outerShdw blurRad="38100" dist="38100" dir="2700000" algn="tl">
                    <a:srgbClr val="000000">
                      <a:alpha val="43137"/>
                    </a:srgbClr>
                  </a:outerShdw>
                </a:effectLst>
                <a:latin typeface="Trebuchet MS" pitchFamily="34" charset="0"/>
              </a:rPr>
              <a:t>LINEAMIENTOS PARA LA PLANEACIÓN </a:t>
            </a:r>
            <a:endParaRPr lang="en-GB" sz="2400" b="1" dirty="0">
              <a:solidFill>
                <a:schemeClr val="tx1">
                  <a:lumMod val="65000"/>
                  <a:lumOff val="35000"/>
                </a:schemeClr>
              </a:solidFill>
              <a:effectLst>
                <a:outerShdw blurRad="38100" dist="38100" dir="2700000" algn="tl">
                  <a:srgbClr val="000000">
                    <a:alpha val="43137"/>
                  </a:srgbClr>
                </a:outerShdw>
              </a:effectLst>
              <a:latin typeface="Trebuchet MS" pitchFamily="34" charset="0"/>
            </a:endParaRPr>
          </a:p>
          <a:p>
            <a:pPr algn="ctr">
              <a:buClr>
                <a:srgbClr val="FFFFFF"/>
              </a:buClr>
              <a:defRPr/>
            </a:pPr>
            <a:r>
              <a:rPr lang="en-GB" sz="2400" b="1" dirty="0" smtClean="0">
                <a:solidFill>
                  <a:schemeClr val="tx1">
                    <a:lumMod val="65000"/>
                    <a:lumOff val="35000"/>
                  </a:schemeClr>
                </a:solidFill>
                <a:effectLst>
                  <a:outerShdw blurRad="38100" dist="38100" dir="2700000" algn="tl">
                    <a:srgbClr val="000000">
                      <a:alpha val="43137"/>
                    </a:srgbClr>
                  </a:outerShdw>
                </a:effectLst>
                <a:latin typeface="Trebuchet MS" pitchFamily="34" charset="0"/>
              </a:rPr>
              <a:t>DEL </a:t>
            </a:r>
            <a:r>
              <a:rPr lang="en-GB" sz="2400" b="1" dirty="0">
                <a:solidFill>
                  <a:schemeClr val="tx1">
                    <a:lumMod val="65000"/>
                    <a:lumOff val="35000"/>
                  </a:schemeClr>
                </a:solidFill>
                <a:effectLst>
                  <a:outerShdw blurRad="38100" dist="38100" dir="2700000" algn="tl">
                    <a:srgbClr val="000000">
                      <a:alpha val="43137"/>
                    </a:srgbClr>
                  </a:outerShdw>
                </a:effectLst>
                <a:latin typeface="Trebuchet MS" pitchFamily="34" charset="0"/>
              </a:rPr>
              <a:t>PLAN ESTATAL DE FORTALECIMIENTO</a:t>
            </a:r>
          </a:p>
          <a:p>
            <a:pPr algn="ctr">
              <a:buClr>
                <a:srgbClr val="FFFFFF"/>
              </a:buClr>
              <a:defRPr/>
            </a:pPr>
            <a:r>
              <a:rPr lang="en-GB" sz="2400" b="1" dirty="0">
                <a:solidFill>
                  <a:schemeClr val="tx1">
                    <a:lumMod val="65000"/>
                    <a:lumOff val="35000"/>
                  </a:schemeClr>
                </a:solidFill>
                <a:effectLst>
                  <a:outerShdw blurRad="38100" dist="38100" dir="2700000" algn="tl">
                    <a:srgbClr val="000000">
                      <a:alpha val="43137"/>
                    </a:srgbClr>
                  </a:outerShdw>
                </a:effectLst>
                <a:latin typeface="Trebuchet MS" pitchFamily="34" charset="0"/>
              </a:rPr>
              <a:t>DE LA EDUCACIÓN NORMAL</a:t>
            </a:r>
            <a:r>
              <a:rPr lang="en-GB" sz="2400" b="1" dirty="0">
                <a:solidFill>
                  <a:srgbClr val="929292"/>
                </a:solidFill>
                <a:effectLst>
                  <a:outerShdw blurRad="38100" dist="38100" dir="2700000" algn="tl">
                    <a:srgbClr val="000000">
                      <a:alpha val="43137"/>
                    </a:srgbClr>
                  </a:outerShdw>
                </a:effectLst>
                <a:latin typeface="Trebuchet MS" pitchFamily="34" charset="0"/>
              </a:rPr>
              <a:t> </a:t>
            </a:r>
            <a:endParaRPr lang="en-GB" sz="2400" b="1" dirty="0" smtClean="0">
              <a:solidFill>
                <a:srgbClr val="929292"/>
              </a:solidFill>
              <a:effectLst>
                <a:outerShdw blurRad="38100" dist="38100" dir="2700000" algn="tl">
                  <a:srgbClr val="000000">
                    <a:alpha val="43137"/>
                  </a:srgbClr>
                </a:outerShdw>
              </a:effectLst>
              <a:latin typeface="Trebuchet MS" pitchFamily="34" charset="0"/>
            </a:endParaRPr>
          </a:p>
          <a:p>
            <a:pPr algn="ctr">
              <a:buClr>
                <a:srgbClr val="FFFFFF"/>
              </a:buClr>
              <a:defRPr/>
            </a:pPr>
            <a:endParaRPr lang="en-GB" sz="2400" b="1" dirty="0" smtClean="0">
              <a:solidFill>
                <a:schemeClr val="tx1">
                  <a:lumMod val="65000"/>
                  <a:lumOff val="35000"/>
                </a:schemeClr>
              </a:solidFill>
              <a:effectLst>
                <a:outerShdw blurRad="38100" dist="38100" dir="2700000" algn="tl">
                  <a:srgbClr val="000000">
                    <a:alpha val="43137"/>
                  </a:srgbClr>
                </a:outerShdw>
              </a:effectLst>
              <a:latin typeface="Trebuchet MS" pitchFamily="34" charset="0"/>
            </a:endParaRPr>
          </a:p>
          <a:p>
            <a:pPr algn="ctr">
              <a:buClr>
                <a:srgbClr val="FFFFFF"/>
              </a:buClr>
              <a:defRPr/>
            </a:pPr>
            <a:endParaRPr lang="en-GB" sz="2400" b="1" dirty="0">
              <a:solidFill>
                <a:srgbClr val="929292"/>
              </a:solidFill>
              <a:effectLst>
                <a:outerShdw blurRad="38100" dist="38100" dir="2700000" algn="tl">
                  <a:srgbClr val="000000">
                    <a:alpha val="43137"/>
                  </a:srgbClr>
                </a:outerShdw>
              </a:effectLst>
              <a:latin typeface="Trebuchet MS" pitchFamily="34" charset="0"/>
            </a:endParaRPr>
          </a:p>
        </p:txBody>
      </p:sp>
      <p:grpSp>
        <p:nvGrpSpPr>
          <p:cNvPr id="2054" name="1 Grupo"/>
          <p:cNvGrpSpPr>
            <a:grpSpLocks/>
          </p:cNvGrpSpPr>
          <p:nvPr/>
        </p:nvGrpSpPr>
        <p:grpSpPr bwMode="auto">
          <a:xfrm>
            <a:off x="2146673" y="2644673"/>
            <a:ext cx="5224070" cy="3941081"/>
            <a:chOff x="1828800" y="1676400"/>
            <a:chExt cx="4419600" cy="2895600"/>
          </a:xfrm>
        </p:grpSpPr>
        <p:sp>
          <p:nvSpPr>
            <p:cNvPr id="24" name="Oval 13"/>
            <p:cNvSpPr>
              <a:spLocks noChangeArrowheads="1"/>
            </p:cNvSpPr>
            <p:nvPr/>
          </p:nvSpPr>
          <p:spPr bwMode="auto">
            <a:xfrm>
              <a:off x="3124200" y="1828800"/>
              <a:ext cx="533400" cy="533400"/>
            </a:xfrm>
            <a:prstGeom prst="ellipse">
              <a:avLst/>
            </a:prstGeom>
            <a:gradFill rotWithShape="0">
              <a:gsLst>
                <a:gs pos="0">
                  <a:srgbClr val="FFFFFF"/>
                </a:gs>
                <a:gs pos="100000">
                  <a:srgbClr val="DDDDDD"/>
                </a:gs>
              </a:gsLst>
              <a:path path="shape">
                <a:fillToRect l="50000" t="50000" r="50000" b="50000"/>
              </a:path>
            </a:gradFill>
            <a:ln>
              <a:noFill/>
            </a:ln>
            <a:extLst/>
          </p:spPr>
          <p:txBody>
            <a:bodyPr wrap="none" anchor="ctr"/>
            <a:lstStyle/>
            <a:p>
              <a:pPr>
                <a:defRPr/>
              </a:pPr>
              <a:endParaRPr lang="es-ES" b="1" i="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057" name="Oval 14"/>
            <p:cNvSpPr>
              <a:spLocks noChangeArrowheads="1"/>
            </p:cNvSpPr>
            <p:nvPr/>
          </p:nvSpPr>
          <p:spPr bwMode="auto">
            <a:xfrm>
              <a:off x="2286000" y="2209800"/>
              <a:ext cx="533400" cy="5334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58" name="Oval 15"/>
            <p:cNvSpPr>
              <a:spLocks noChangeArrowheads="1"/>
            </p:cNvSpPr>
            <p:nvPr/>
          </p:nvSpPr>
          <p:spPr bwMode="auto">
            <a:xfrm>
              <a:off x="1828800" y="2819400"/>
              <a:ext cx="457200" cy="4572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59" name="Oval 16"/>
            <p:cNvSpPr>
              <a:spLocks noChangeArrowheads="1"/>
            </p:cNvSpPr>
            <p:nvPr/>
          </p:nvSpPr>
          <p:spPr bwMode="auto">
            <a:xfrm>
              <a:off x="1905000" y="3505200"/>
              <a:ext cx="457200" cy="4572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60" name="Oval 17"/>
            <p:cNvSpPr>
              <a:spLocks noChangeArrowheads="1"/>
            </p:cNvSpPr>
            <p:nvPr/>
          </p:nvSpPr>
          <p:spPr bwMode="auto">
            <a:xfrm>
              <a:off x="2286000" y="4038600"/>
              <a:ext cx="381000" cy="3810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61" name="Oval 18"/>
            <p:cNvSpPr>
              <a:spLocks noChangeArrowheads="1"/>
            </p:cNvSpPr>
            <p:nvPr/>
          </p:nvSpPr>
          <p:spPr bwMode="auto">
            <a:xfrm>
              <a:off x="2819400" y="4191000"/>
              <a:ext cx="381000" cy="3810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62" name="Oval 19"/>
            <p:cNvSpPr>
              <a:spLocks noChangeArrowheads="1"/>
            </p:cNvSpPr>
            <p:nvPr/>
          </p:nvSpPr>
          <p:spPr bwMode="auto">
            <a:xfrm>
              <a:off x="3352800" y="4191000"/>
              <a:ext cx="304800" cy="3048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63" name="Oval 20"/>
            <p:cNvSpPr>
              <a:spLocks noChangeArrowheads="1"/>
            </p:cNvSpPr>
            <p:nvPr/>
          </p:nvSpPr>
          <p:spPr bwMode="auto">
            <a:xfrm>
              <a:off x="3810000" y="3962400"/>
              <a:ext cx="304800" cy="3048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64" name="Oval 21"/>
            <p:cNvSpPr>
              <a:spLocks noChangeArrowheads="1"/>
            </p:cNvSpPr>
            <p:nvPr/>
          </p:nvSpPr>
          <p:spPr bwMode="auto">
            <a:xfrm>
              <a:off x="4191000" y="3733800"/>
              <a:ext cx="304800" cy="3048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65" name="Oval 22"/>
            <p:cNvSpPr>
              <a:spLocks noChangeArrowheads="1"/>
            </p:cNvSpPr>
            <p:nvPr/>
          </p:nvSpPr>
          <p:spPr bwMode="auto">
            <a:xfrm>
              <a:off x="4876800" y="2667000"/>
              <a:ext cx="228600" cy="2286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66" name="Oval 23"/>
            <p:cNvSpPr>
              <a:spLocks noChangeArrowheads="1"/>
            </p:cNvSpPr>
            <p:nvPr/>
          </p:nvSpPr>
          <p:spPr bwMode="auto">
            <a:xfrm>
              <a:off x="5105400" y="2362200"/>
              <a:ext cx="228600" cy="2286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67" name="Oval 24"/>
            <p:cNvSpPr>
              <a:spLocks noChangeArrowheads="1"/>
            </p:cNvSpPr>
            <p:nvPr/>
          </p:nvSpPr>
          <p:spPr bwMode="auto">
            <a:xfrm>
              <a:off x="5410200" y="2057400"/>
              <a:ext cx="228600" cy="2286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68" name="Oval 25"/>
            <p:cNvSpPr>
              <a:spLocks noChangeArrowheads="1"/>
            </p:cNvSpPr>
            <p:nvPr/>
          </p:nvSpPr>
          <p:spPr bwMode="auto">
            <a:xfrm>
              <a:off x="5715000" y="1828800"/>
              <a:ext cx="228600" cy="2286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sp>
          <p:nvSpPr>
            <p:cNvPr id="2069" name="Oval 26"/>
            <p:cNvSpPr>
              <a:spLocks noChangeArrowheads="1"/>
            </p:cNvSpPr>
            <p:nvPr/>
          </p:nvSpPr>
          <p:spPr bwMode="auto">
            <a:xfrm>
              <a:off x="6019800" y="1676400"/>
              <a:ext cx="228600" cy="228600"/>
            </a:xfrm>
            <a:prstGeom prst="ellipse">
              <a:avLst/>
            </a:prstGeom>
            <a:gradFill rotWithShape="0">
              <a:gsLst>
                <a:gs pos="0">
                  <a:srgbClr val="FFFFFF"/>
                </a:gs>
                <a:gs pos="100000">
                  <a:srgbClr val="DDDDDD"/>
                </a:gs>
              </a:gsLst>
              <a:path path="shape">
                <a:fillToRect l="50000" t="50000" r="50000" b="50000"/>
              </a:path>
            </a:gradFill>
            <a:ln>
              <a:noFill/>
            </a:ln>
            <a:extLst>
              <a:ext uri="{91240B29-F687-4F45-9708-019B960494DF}">
                <a14:hiddenLine xmlns:a14="http://schemas.microsoft.com/office/drawing/2010/main" w="38100">
                  <a:solidFill>
                    <a:srgbClr val="000000"/>
                  </a:solidFill>
                  <a:round/>
                  <a:headEnd/>
                  <a:tailEnd/>
                </a14:hiddenLine>
              </a:ext>
            </a:extLst>
          </p:spPr>
          <p:txBody>
            <a:bodyPr wrap="none" anchor="ctr"/>
            <a:lstStyle/>
            <a:p>
              <a:endParaRPr lang="es-ES" b="1" i="1"/>
            </a:p>
          </p:txBody>
        </p:sp>
      </p:grpSp>
      <p:sp>
        <p:nvSpPr>
          <p:cNvPr id="2" name="1 CuadroTexto"/>
          <p:cNvSpPr txBox="1"/>
          <p:nvPr/>
        </p:nvSpPr>
        <p:spPr>
          <a:xfrm>
            <a:off x="2919775" y="4511501"/>
            <a:ext cx="5252625" cy="608099"/>
          </a:xfrm>
          <a:prstGeom prst="rect">
            <a:avLst/>
          </a:prstGeom>
          <a:noFill/>
        </p:spPr>
        <p:txBody>
          <a:bodyPr wrap="square" lIns="114538" tIns="57269" rIns="114538" bIns="57269">
            <a:spAutoFit/>
          </a:bodyPr>
          <a:lstStyle/>
          <a:p>
            <a:pPr algn="ctr">
              <a:defRPr/>
            </a:pPr>
            <a:r>
              <a:rPr lang="es-MX" sz="3200" b="1" dirty="0" smtClean="0">
                <a:solidFill>
                  <a:schemeClr val="accent1">
                    <a:lumMod val="50000"/>
                  </a:schemeClr>
                </a:solidFill>
                <a:latin typeface="Eras Demi ITC" pitchFamily="34" charset="0"/>
              </a:rPr>
              <a:t>GUÍA PEFEN 2014 y 2015</a:t>
            </a:r>
            <a:endParaRPr lang="es-MX" sz="3200" b="1" dirty="0">
              <a:solidFill>
                <a:schemeClr val="accent1">
                  <a:lumMod val="50000"/>
                </a:schemeClr>
              </a:solidFill>
              <a:latin typeface="Eras Demi ITC" pitchFamily="34" charset="0"/>
            </a:endParaRPr>
          </a:p>
        </p:txBody>
      </p:sp>
      <p:sp>
        <p:nvSpPr>
          <p:cNvPr id="4" name="3 CuadroTexto"/>
          <p:cNvSpPr txBox="1"/>
          <p:nvPr/>
        </p:nvSpPr>
        <p:spPr>
          <a:xfrm>
            <a:off x="3137445" y="215222"/>
            <a:ext cx="2747140" cy="661720"/>
          </a:xfrm>
          <a:prstGeom prst="rect">
            <a:avLst/>
          </a:prstGeom>
          <a:ln w="28575">
            <a:noFill/>
          </a:ln>
        </p:spPr>
        <p:style>
          <a:lnRef idx="2">
            <a:schemeClr val="accent5"/>
          </a:lnRef>
          <a:fillRef idx="1001">
            <a:schemeClr val="lt1"/>
          </a:fillRef>
          <a:effectRef idx="0">
            <a:schemeClr val="accent5"/>
          </a:effectRef>
          <a:fontRef idx="minor">
            <a:schemeClr val="dk1"/>
          </a:fontRef>
        </p:style>
        <p:txBody>
          <a:bodyPr wrap="square" rtlCol="0">
            <a:spAutoFit/>
          </a:bodyPr>
          <a:lstStyle/>
          <a:p>
            <a:pPr algn="ctr"/>
            <a:r>
              <a:rPr lang="es-MX" sz="1600" b="1" dirty="0" smtClean="0"/>
              <a:t>PROFOCIE</a:t>
            </a:r>
          </a:p>
          <a:p>
            <a:pPr algn="ctr"/>
            <a:r>
              <a:rPr lang="es-MX" sz="1050" dirty="0" smtClean="0"/>
              <a:t>Programa de Fortalecimiento</a:t>
            </a:r>
          </a:p>
          <a:p>
            <a:pPr algn="ctr"/>
            <a:r>
              <a:rPr lang="es-MX" sz="1050" dirty="0" smtClean="0"/>
              <a:t> de la Calidad en Instituciones Educativas</a:t>
            </a:r>
            <a:endParaRPr lang="es-MX" sz="1050" dirty="0"/>
          </a:p>
        </p:txBody>
      </p:sp>
    </p:spTree>
    <p:extLst>
      <p:ext uri="{BB962C8B-B14F-4D97-AF65-F5344CB8AC3E}">
        <p14:creationId xmlns:p14="http://schemas.microsoft.com/office/powerpoint/2010/main" val="503450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07504" y="692696"/>
            <a:ext cx="8229600" cy="571500"/>
          </a:xfrm>
          <a:prstGeom prst="rect">
            <a:avLst/>
          </a:prstGeom>
        </p:spPr>
        <p:txBody>
          <a:bodyPr/>
          <a:lstStyle>
            <a:lvl1pPr algn="ctr" defTabSz="914355" rtl="0" eaLnBrk="1" latinLnBrk="0" hangingPunct="1">
              <a:spcBef>
                <a:spcPct val="0"/>
              </a:spcBef>
              <a:buNone/>
              <a:defRPr sz="4400" kern="1200">
                <a:solidFill>
                  <a:schemeClr val="tx1"/>
                </a:solidFill>
                <a:latin typeface="+mj-lt"/>
                <a:ea typeface="+mj-ea"/>
                <a:cs typeface="+mj-cs"/>
              </a:defRPr>
            </a:lvl1pPr>
          </a:lstStyle>
          <a:p>
            <a:r>
              <a:rPr lang="es-MX" sz="2000" dirty="0" smtClean="0">
                <a:solidFill>
                  <a:schemeClr val="accent1">
                    <a:lumMod val="75000"/>
                  </a:schemeClr>
                </a:solidFill>
                <a:latin typeface="+mn-lt"/>
              </a:rPr>
              <a:t>Planeación</a:t>
            </a:r>
            <a:r>
              <a:rPr lang="es-MX" sz="3600" dirty="0" smtClean="0">
                <a:solidFill>
                  <a:schemeClr val="accent1">
                    <a:lumMod val="75000"/>
                  </a:schemeClr>
                </a:solidFill>
              </a:rPr>
              <a:t> </a:t>
            </a:r>
            <a:r>
              <a:rPr lang="es-MX" sz="2000" dirty="0" smtClean="0">
                <a:solidFill>
                  <a:schemeClr val="accent1">
                    <a:lumMod val="75000"/>
                  </a:schemeClr>
                </a:solidFill>
                <a:latin typeface="+mn-lt"/>
              </a:rPr>
              <a:t>prospectiva</a:t>
            </a:r>
            <a:endParaRPr lang="es-MX" sz="2000" dirty="0">
              <a:solidFill>
                <a:schemeClr val="accent1">
                  <a:lumMod val="75000"/>
                </a:schemeClr>
              </a:solidFill>
              <a:latin typeface="+mn-lt"/>
            </a:endParaRPr>
          </a:p>
        </p:txBody>
      </p:sp>
      <p:sp>
        <p:nvSpPr>
          <p:cNvPr id="4" name="3 CuadroTexto"/>
          <p:cNvSpPr txBox="1"/>
          <p:nvPr/>
        </p:nvSpPr>
        <p:spPr>
          <a:xfrm>
            <a:off x="683568" y="1284913"/>
            <a:ext cx="7992888" cy="4801314"/>
          </a:xfrm>
          <a:prstGeom prst="rect">
            <a:avLst/>
          </a:prstGeom>
          <a:noFill/>
        </p:spPr>
        <p:txBody>
          <a:bodyPr wrap="square" rtlCol="0">
            <a:spAutoFit/>
          </a:bodyPr>
          <a:lstStyle/>
          <a:p>
            <a:pPr algn="just">
              <a:defRPr/>
            </a:pPr>
            <a:r>
              <a:rPr lang="es-ES" sz="1600" dirty="0" smtClean="0"/>
              <a:t>En la construcción de la misión, visión, políticas y estrategias , recordar que la planeación es un proceso dinámico que se visualiza en un tiempo y contexto determinado, por tal motivo, es necesario revisar, actualizar  y articular:</a:t>
            </a:r>
          </a:p>
          <a:p>
            <a:pPr algn="just">
              <a:buFont typeface="Wingdings" pitchFamily="2" charset="2"/>
              <a:buChar char="Ø"/>
              <a:defRPr/>
            </a:pPr>
            <a:endParaRPr lang="es-ES" sz="1600" dirty="0"/>
          </a:p>
          <a:p>
            <a:pPr algn="just">
              <a:buFont typeface="Wingdings" pitchFamily="2" charset="2"/>
              <a:buChar char="Ø"/>
              <a:defRPr/>
            </a:pPr>
            <a:r>
              <a:rPr lang="es-ES" sz="1600" dirty="0"/>
              <a:t>l</a:t>
            </a:r>
            <a:r>
              <a:rPr lang="es-ES" sz="1600" dirty="0" smtClean="0"/>
              <a:t>a </a:t>
            </a:r>
            <a:r>
              <a:rPr lang="es-ES" sz="1600" dirty="0"/>
              <a:t>continuidad </a:t>
            </a:r>
            <a:r>
              <a:rPr lang="es-ES" sz="1600" dirty="0" smtClean="0"/>
              <a:t>en el </a:t>
            </a:r>
            <a:r>
              <a:rPr lang="es-ES" sz="1600" dirty="0"/>
              <a:t>proceso de </a:t>
            </a:r>
            <a:r>
              <a:rPr lang="es-ES" sz="1600" dirty="0" smtClean="0"/>
              <a:t>planeación</a:t>
            </a:r>
            <a:endParaRPr lang="es-ES" sz="1600" dirty="0"/>
          </a:p>
          <a:p>
            <a:pPr algn="just">
              <a:buFont typeface="Wingdings" pitchFamily="2" charset="2"/>
              <a:buChar char="Ø"/>
              <a:defRPr/>
            </a:pPr>
            <a:endParaRPr lang="es-ES" sz="1600" dirty="0"/>
          </a:p>
          <a:p>
            <a:pPr algn="just">
              <a:buFont typeface="Wingdings" pitchFamily="2" charset="2"/>
              <a:buChar char="Ø"/>
              <a:defRPr/>
            </a:pPr>
            <a:r>
              <a:rPr lang="es-ES" sz="1600" dirty="0"/>
              <a:t>p</a:t>
            </a:r>
            <a:r>
              <a:rPr lang="es-ES" sz="1600" dirty="0" smtClean="0"/>
              <a:t>olíticas</a:t>
            </a:r>
            <a:r>
              <a:rPr lang="es-ES" sz="1600" dirty="0"/>
              <a:t>, </a:t>
            </a:r>
            <a:r>
              <a:rPr lang="es-ES" sz="1600" dirty="0" smtClean="0"/>
              <a:t>estrategias, objetivos y </a:t>
            </a:r>
            <a:r>
              <a:rPr lang="es-ES" sz="1600" dirty="0"/>
              <a:t>metas  establecidos en la planeación con los proyectos </a:t>
            </a:r>
            <a:r>
              <a:rPr lang="es-ES" sz="1600" dirty="0" smtClean="0"/>
              <a:t>integrales</a:t>
            </a:r>
            <a:endParaRPr lang="es-ES" sz="1600" dirty="0"/>
          </a:p>
          <a:p>
            <a:pPr algn="just">
              <a:buFont typeface="Wingdings" pitchFamily="2" charset="2"/>
              <a:buChar char="Ø"/>
              <a:defRPr/>
            </a:pPr>
            <a:endParaRPr lang="es-ES" sz="1600" dirty="0"/>
          </a:p>
          <a:p>
            <a:pPr algn="just">
              <a:buFont typeface="Wingdings" pitchFamily="2" charset="2"/>
              <a:buChar char="Ø"/>
              <a:defRPr/>
            </a:pPr>
            <a:r>
              <a:rPr lang="es-ES" sz="1600" dirty="0"/>
              <a:t>l</a:t>
            </a:r>
            <a:r>
              <a:rPr lang="es-ES" sz="1600" dirty="0" smtClean="0"/>
              <a:t>a </a:t>
            </a:r>
            <a:r>
              <a:rPr lang="es-ES" sz="1600" dirty="0"/>
              <a:t>integración y funcionamiento de las Escuelas </a:t>
            </a:r>
            <a:r>
              <a:rPr lang="es-ES" sz="1600" dirty="0" smtClean="0"/>
              <a:t>Normales</a:t>
            </a:r>
            <a:endParaRPr lang="es-ES" sz="1600" dirty="0"/>
          </a:p>
          <a:p>
            <a:pPr algn="just">
              <a:buFont typeface="Wingdings" pitchFamily="2" charset="2"/>
              <a:buChar char="Ø"/>
              <a:defRPr/>
            </a:pPr>
            <a:endParaRPr lang="es-ES" sz="1600" dirty="0"/>
          </a:p>
          <a:p>
            <a:pPr algn="just">
              <a:buFont typeface="Wingdings" pitchFamily="2" charset="2"/>
              <a:buChar char="Ø"/>
              <a:defRPr/>
            </a:pPr>
            <a:r>
              <a:rPr lang="es-ES" sz="1600" dirty="0"/>
              <a:t>b</a:t>
            </a:r>
            <a:r>
              <a:rPr lang="es-ES" sz="1600" dirty="0" smtClean="0"/>
              <a:t>rechas educativas</a:t>
            </a:r>
            <a:endParaRPr lang="es-ES" sz="1600" dirty="0"/>
          </a:p>
          <a:p>
            <a:pPr algn="just">
              <a:buFont typeface="Wingdings" pitchFamily="2" charset="2"/>
              <a:buChar char="Ø"/>
              <a:defRPr/>
            </a:pPr>
            <a:endParaRPr lang="es-ES" sz="1600" dirty="0"/>
          </a:p>
          <a:p>
            <a:pPr algn="just">
              <a:buFont typeface="Wingdings" pitchFamily="2" charset="2"/>
              <a:buChar char="Ø"/>
              <a:defRPr/>
            </a:pPr>
            <a:r>
              <a:rPr lang="es-ES" sz="1600" dirty="0"/>
              <a:t>l</a:t>
            </a:r>
            <a:r>
              <a:rPr lang="es-ES" sz="1600" dirty="0" smtClean="0"/>
              <a:t>a </a:t>
            </a:r>
            <a:r>
              <a:rPr lang="es-ES" sz="1600" dirty="0"/>
              <a:t>consistencia entre la </a:t>
            </a:r>
            <a:r>
              <a:rPr lang="es-ES" sz="1600" dirty="0" smtClean="0"/>
              <a:t>información</a:t>
            </a:r>
            <a:r>
              <a:rPr lang="es-ES" sz="1600" dirty="0"/>
              <a:t> </a:t>
            </a:r>
            <a:r>
              <a:rPr lang="es-ES" sz="1600" dirty="0" smtClean="0"/>
              <a:t>presentada en los documentos: PEFEN, </a:t>
            </a:r>
            <a:r>
              <a:rPr lang="es-ES" sz="1600" dirty="0" err="1" smtClean="0"/>
              <a:t>ProGEN</a:t>
            </a:r>
            <a:r>
              <a:rPr lang="es-ES" sz="1600" dirty="0" smtClean="0"/>
              <a:t> y </a:t>
            </a:r>
            <a:r>
              <a:rPr lang="es-ES" sz="1600" dirty="0" err="1" smtClean="0"/>
              <a:t>ProFEN</a:t>
            </a:r>
            <a:endParaRPr lang="es-ES" sz="1600" dirty="0"/>
          </a:p>
          <a:p>
            <a:pPr algn="just">
              <a:buFont typeface="Wingdings" pitchFamily="2" charset="2"/>
              <a:buChar char="Ø"/>
              <a:defRPr/>
            </a:pPr>
            <a:endParaRPr lang="es-ES" sz="1600" dirty="0"/>
          </a:p>
          <a:p>
            <a:pPr algn="just">
              <a:buFont typeface="Wingdings" pitchFamily="2" charset="2"/>
              <a:buChar char="Ø"/>
              <a:defRPr/>
            </a:pPr>
            <a:r>
              <a:rPr lang="es-ES" sz="1600" dirty="0"/>
              <a:t>l</a:t>
            </a:r>
            <a:r>
              <a:rPr lang="es-ES" sz="1600" dirty="0" smtClean="0"/>
              <a:t>a </a:t>
            </a:r>
            <a:r>
              <a:rPr lang="es-ES" sz="1600" dirty="0"/>
              <a:t>sistematización de la información</a:t>
            </a:r>
            <a:r>
              <a:rPr lang="es-MX" sz="1600" dirty="0"/>
              <a:t> </a:t>
            </a:r>
            <a:r>
              <a:rPr lang="es-ES" sz="1600" dirty="0"/>
              <a:t> del sistema de educación normal en el estado y cada una de sus </a:t>
            </a:r>
            <a:r>
              <a:rPr lang="es-ES" sz="1600" dirty="0" smtClean="0"/>
              <a:t>escuelas</a:t>
            </a:r>
            <a:endParaRPr lang="es-MX" sz="1600" dirty="0"/>
          </a:p>
          <a:p>
            <a:endParaRPr lang="es-MX" dirty="0"/>
          </a:p>
        </p:txBody>
      </p:sp>
    </p:spTree>
    <p:extLst>
      <p:ext uri="{BB962C8B-B14F-4D97-AF65-F5344CB8AC3E}">
        <p14:creationId xmlns:p14="http://schemas.microsoft.com/office/powerpoint/2010/main" val="3374496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24 Grupo"/>
          <p:cNvGrpSpPr/>
          <p:nvPr/>
        </p:nvGrpSpPr>
        <p:grpSpPr>
          <a:xfrm>
            <a:off x="827584" y="1628800"/>
            <a:ext cx="7560840" cy="4104456"/>
            <a:chOff x="1066800" y="2103438"/>
            <a:chExt cx="6135688" cy="2705100"/>
          </a:xfrm>
        </p:grpSpPr>
        <p:sp>
          <p:nvSpPr>
            <p:cNvPr id="2" name="36 Rectángulo redondeado"/>
            <p:cNvSpPr/>
            <p:nvPr/>
          </p:nvSpPr>
          <p:spPr bwMode="auto">
            <a:xfrm>
              <a:off x="3157538" y="2103438"/>
              <a:ext cx="1841500" cy="547687"/>
            </a:xfrm>
            <a:prstGeom prst="roundRect">
              <a:avLst/>
            </a:prstGeom>
            <a:solidFill>
              <a:schemeClr val="bg1">
                <a:lumMod val="95000"/>
              </a:schemeClr>
            </a:solidFill>
            <a:ln w="12700" cap="flat" cmpd="sng" algn="ctr">
              <a:solidFill>
                <a:schemeClr val="accent1"/>
              </a:solidFill>
              <a:prstDash val="solid"/>
              <a:round/>
              <a:headEnd type="none" w="med" len="med"/>
              <a:tailEnd type="triangle" w="med" len="med"/>
            </a:ln>
            <a:effectLst/>
          </p:spPr>
          <p:txBody>
            <a:bodyPr/>
            <a:lstStyle/>
            <a:p>
              <a:pPr algn="ctr">
                <a:tabLst>
                  <a:tab pos="180975" algn="l"/>
                  <a:tab pos="447675" algn="l"/>
                </a:tabLst>
                <a:defRPr/>
              </a:pPr>
              <a:r>
                <a:rPr lang="es-MX" sz="900" dirty="0">
                  <a:solidFill>
                    <a:srgbClr val="4F81BD"/>
                  </a:solidFill>
                  <a:latin typeface="Arial" pitchFamily="34" charset="0"/>
                  <a:ea typeface="ＭＳ Ｐゴシック" charset="-128"/>
                </a:rPr>
                <a:t>Escuelas normales reconocidas como IES de buena calidad</a:t>
              </a:r>
              <a:endParaRPr lang="es-ES_tradnl" sz="900" dirty="0">
                <a:solidFill>
                  <a:srgbClr val="4F81BD"/>
                </a:solidFill>
                <a:latin typeface="Arial" pitchFamily="34" charset="0"/>
                <a:ea typeface="ＭＳ Ｐゴシック" charset="-128"/>
              </a:endParaRPr>
            </a:p>
          </p:txBody>
        </p:sp>
        <p:sp>
          <p:nvSpPr>
            <p:cNvPr id="3" name="37 Rectángulo redondeado"/>
            <p:cNvSpPr/>
            <p:nvPr/>
          </p:nvSpPr>
          <p:spPr bwMode="auto">
            <a:xfrm>
              <a:off x="1316038" y="2651125"/>
              <a:ext cx="1592262" cy="398463"/>
            </a:xfrm>
            <a:prstGeom prst="roundRect">
              <a:avLst/>
            </a:prstGeom>
            <a:solidFill>
              <a:schemeClr val="bg1">
                <a:lumMod val="95000"/>
              </a:schemeClr>
            </a:solidFill>
            <a:ln w="12700" cap="flat" cmpd="sng" algn="ctr">
              <a:solidFill>
                <a:schemeClr val="accent1"/>
              </a:solidFill>
              <a:prstDash val="solid"/>
              <a:round/>
              <a:headEnd type="none" w="med" len="med"/>
              <a:tailEnd type="triangle" w="med" len="med"/>
            </a:ln>
            <a:effectLst/>
          </p:spPr>
          <p:txBody>
            <a:bodyPr/>
            <a:lstStyle/>
            <a:p>
              <a:pPr algn="ctr">
                <a:tabLst>
                  <a:tab pos="180975" algn="l"/>
                  <a:tab pos="447675" algn="l"/>
                </a:tabLst>
                <a:defRPr/>
              </a:pPr>
              <a:r>
                <a:rPr lang="es-MX" sz="900" dirty="0">
                  <a:solidFill>
                    <a:srgbClr val="4F81BD"/>
                  </a:solidFill>
                  <a:latin typeface="Arial" pitchFamily="34" charset="0"/>
                  <a:ea typeface="ＭＳ Ｐゴシック" charset="-128"/>
                </a:rPr>
                <a:t>Oferta </a:t>
              </a:r>
              <a:r>
                <a:rPr lang="es-MX" sz="900" dirty="0" smtClean="0">
                  <a:solidFill>
                    <a:srgbClr val="4F81BD"/>
                  </a:solidFill>
                  <a:latin typeface="Arial" pitchFamily="34" charset="0"/>
                  <a:ea typeface="ＭＳ Ｐゴシック" charset="-128"/>
                </a:rPr>
                <a:t>educativa de </a:t>
              </a:r>
              <a:r>
                <a:rPr lang="es-MX" sz="900" dirty="0">
                  <a:solidFill>
                    <a:srgbClr val="4F81BD"/>
                  </a:solidFill>
                  <a:latin typeface="Arial" pitchFamily="34" charset="0"/>
                  <a:ea typeface="ＭＳ Ｐゴシック" charset="-128"/>
                </a:rPr>
                <a:t>calidad</a:t>
              </a:r>
              <a:endParaRPr lang="es-ES_tradnl" sz="900" dirty="0">
                <a:solidFill>
                  <a:srgbClr val="4F81BD"/>
                </a:solidFill>
                <a:latin typeface="Arial" pitchFamily="34" charset="0"/>
                <a:ea typeface="ＭＳ Ｐゴシック" charset="-128"/>
              </a:endParaRPr>
            </a:p>
          </p:txBody>
        </p:sp>
        <p:sp>
          <p:nvSpPr>
            <p:cNvPr id="4" name="38 Rectángulo redondeado"/>
            <p:cNvSpPr>
              <a:spLocks noChangeArrowheads="1"/>
            </p:cNvSpPr>
            <p:nvPr/>
          </p:nvSpPr>
          <p:spPr bwMode="auto">
            <a:xfrm>
              <a:off x="1066800" y="3397250"/>
              <a:ext cx="995363" cy="547688"/>
            </a:xfrm>
            <a:prstGeom prst="roundRect">
              <a:avLst>
                <a:gd name="adj" fmla="val 16667"/>
              </a:avLst>
            </a:prstGeom>
            <a:solidFill>
              <a:srgbClr val="F2F2F2"/>
            </a:solidFill>
            <a:ln w="12700">
              <a:solidFill>
                <a:schemeClr val="accent1"/>
              </a:solidFill>
              <a:round/>
              <a:headEnd/>
              <a:tailEnd type="triangle" w="med" len="med"/>
            </a:ln>
          </p:spPr>
          <p:txBody>
            <a:bodyPr anchor="ctr" anchorCtr="1"/>
            <a:lstStyle/>
            <a:p>
              <a:pPr algn="ctr">
                <a:tabLst>
                  <a:tab pos="180975" algn="l"/>
                  <a:tab pos="447675" algn="l"/>
                </a:tabLst>
              </a:pPr>
              <a:r>
                <a:rPr lang="es-MX" sz="900" dirty="0">
                  <a:solidFill>
                    <a:srgbClr val="4F81BD"/>
                  </a:solidFill>
                </a:rPr>
                <a:t>C</a:t>
              </a:r>
              <a:r>
                <a:rPr lang="es-MX" sz="900" dirty="0" smtClean="0">
                  <a:solidFill>
                    <a:srgbClr val="4F81BD"/>
                  </a:solidFill>
                </a:rPr>
                <a:t>apacidad </a:t>
              </a:r>
              <a:r>
                <a:rPr lang="es-MX" sz="900" dirty="0">
                  <a:solidFill>
                    <a:srgbClr val="4F81BD"/>
                  </a:solidFill>
                </a:rPr>
                <a:t>académica</a:t>
              </a:r>
              <a:endParaRPr lang="es-ES_tradnl" sz="900" dirty="0">
                <a:solidFill>
                  <a:srgbClr val="4F81BD"/>
                </a:solidFill>
              </a:endParaRPr>
            </a:p>
          </p:txBody>
        </p:sp>
        <p:sp>
          <p:nvSpPr>
            <p:cNvPr id="5" name="39 Rectángulo redondeado"/>
            <p:cNvSpPr>
              <a:spLocks noChangeArrowheads="1"/>
            </p:cNvSpPr>
            <p:nvPr/>
          </p:nvSpPr>
          <p:spPr bwMode="auto">
            <a:xfrm>
              <a:off x="2262188" y="3397250"/>
              <a:ext cx="1173162" cy="547688"/>
            </a:xfrm>
            <a:prstGeom prst="roundRect">
              <a:avLst>
                <a:gd name="adj" fmla="val 16667"/>
              </a:avLst>
            </a:prstGeom>
            <a:solidFill>
              <a:srgbClr val="F2F2F2"/>
            </a:solidFill>
            <a:ln w="12700">
              <a:solidFill>
                <a:schemeClr val="accent1"/>
              </a:solidFill>
              <a:round/>
              <a:headEnd/>
              <a:tailEnd type="triangle" w="med" len="med"/>
            </a:ln>
          </p:spPr>
          <p:txBody>
            <a:bodyPr anchor="ctr" anchorCtr="1"/>
            <a:lstStyle/>
            <a:p>
              <a:pPr algn="ctr">
                <a:tabLst>
                  <a:tab pos="180975" algn="l"/>
                  <a:tab pos="447675" algn="l"/>
                </a:tabLst>
              </a:pPr>
              <a:r>
                <a:rPr lang="es-MX" sz="900" dirty="0">
                  <a:solidFill>
                    <a:srgbClr val="4F81BD"/>
                  </a:solidFill>
                </a:rPr>
                <a:t>C</a:t>
              </a:r>
              <a:r>
                <a:rPr lang="es-MX" sz="900" dirty="0" smtClean="0">
                  <a:solidFill>
                    <a:srgbClr val="4F81BD"/>
                  </a:solidFill>
                </a:rPr>
                <a:t>ompetitividad </a:t>
              </a:r>
              <a:r>
                <a:rPr lang="es-MX" sz="900" dirty="0">
                  <a:solidFill>
                    <a:srgbClr val="4F81BD"/>
                  </a:solidFill>
                </a:rPr>
                <a:t>académica</a:t>
              </a:r>
              <a:endParaRPr lang="es-ES_tradnl" sz="900" dirty="0">
                <a:solidFill>
                  <a:srgbClr val="4F81BD"/>
                </a:solidFill>
              </a:endParaRPr>
            </a:p>
          </p:txBody>
        </p:sp>
        <p:sp>
          <p:nvSpPr>
            <p:cNvPr id="6" name="40 Rectángulo redondeado"/>
            <p:cNvSpPr/>
            <p:nvPr/>
          </p:nvSpPr>
          <p:spPr bwMode="auto">
            <a:xfrm>
              <a:off x="1712913" y="4343400"/>
              <a:ext cx="996950" cy="398463"/>
            </a:xfrm>
            <a:prstGeom prst="roundRect">
              <a:avLst/>
            </a:prstGeom>
            <a:solidFill>
              <a:schemeClr val="bg1">
                <a:lumMod val="95000"/>
              </a:schemeClr>
            </a:solidFill>
            <a:ln w="12700" cap="flat" cmpd="sng" algn="ctr">
              <a:solidFill>
                <a:schemeClr val="accent1"/>
              </a:solidFill>
              <a:prstDash val="solid"/>
              <a:round/>
              <a:headEnd type="none" w="med" len="med"/>
              <a:tailEnd type="triangle" w="med" len="med"/>
            </a:ln>
            <a:effectLst/>
          </p:spPr>
          <p:txBody>
            <a:bodyPr/>
            <a:lstStyle/>
            <a:p>
              <a:pPr algn="ctr">
                <a:tabLst>
                  <a:tab pos="180975" algn="l"/>
                  <a:tab pos="447675" algn="l"/>
                </a:tabLst>
                <a:defRPr/>
              </a:pPr>
              <a:r>
                <a:rPr lang="es-MX" sz="900">
                  <a:solidFill>
                    <a:srgbClr val="4F81BD"/>
                  </a:solidFill>
                  <a:latin typeface="Arial" pitchFamily="34" charset="0"/>
                  <a:ea typeface="ＭＳ Ｐゴシック" charset="-128"/>
                </a:rPr>
                <a:t>Innovación educativa</a:t>
              </a:r>
              <a:endParaRPr lang="es-ES_tradnl" sz="900">
                <a:solidFill>
                  <a:srgbClr val="4F81BD"/>
                </a:solidFill>
                <a:latin typeface="Arial" pitchFamily="34" charset="0"/>
                <a:ea typeface="ＭＳ Ｐゴシック" charset="-128"/>
              </a:endParaRPr>
            </a:p>
          </p:txBody>
        </p:sp>
        <p:sp>
          <p:nvSpPr>
            <p:cNvPr id="7" name="41 Rectángulo redondeado"/>
            <p:cNvSpPr/>
            <p:nvPr/>
          </p:nvSpPr>
          <p:spPr bwMode="auto">
            <a:xfrm>
              <a:off x="5146675" y="2651125"/>
              <a:ext cx="1592263" cy="398463"/>
            </a:xfrm>
            <a:prstGeom prst="roundRect">
              <a:avLst/>
            </a:prstGeom>
            <a:solidFill>
              <a:schemeClr val="bg1">
                <a:lumMod val="95000"/>
              </a:schemeClr>
            </a:solidFill>
            <a:ln w="12700" cap="flat" cmpd="sng" algn="ctr">
              <a:solidFill>
                <a:schemeClr val="accent1"/>
              </a:solidFill>
              <a:prstDash val="solid"/>
              <a:round/>
              <a:headEnd type="none" w="med" len="med"/>
              <a:tailEnd type="triangle" w="med" len="med"/>
            </a:ln>
            <a:effectLst/>
          </p:spPr>
          <p:txBody>
            <a:bodyPr/>
            <a:lstStyle/>
            <a:p>
              <a:pPr algn="ctr">
                <a:tabLst>
                  <a:tab pos="180975" algn="l"/>
                  <a:tab pos="447675" algn="l"/>
                </a:tabLst>
                <a:defRPr/>
              </a:pPr>
              <a:r>
                <a:rPr lang="es-MX" sz="900">
                  <a:solidFill>
                    <a:srgbClr val="4F81BD"/>
                  </a:solidFill>
                  <a:latin typeface="Arial" pitchFamily="34" charset="0"/>
                  <a:ea typeface="ＭＳ Ｐゴシック" charset="-128"/>
                </a:rPr>
                <a:t>Gestión institucional competente</a:t>
              </a:r>
              <a:endParaRPr lang="es-ES_tradnl" sz="900">
                <a:solidFill>
                  <a:srgbClr val="4F81BD"/>
                </a:solidFill>
                <a:latin typeface="Arial" pitchFamily="34" charset="0"/>
                <a:ea typeface="ＭＳ Ｐゴシック" charset="-128"/>
              </a:endParaRPr>
            </a:p>
          </p:txBody>
        </p:sp>
        <p:sp>
          <p:nvSpPr>
            <p:cNvPr id="8" name="42 Rectángulo redondeado"/>
            <p:cNvSpPr/>
            <p:nvPr/>
          </p:nvSpPr>
          <p:spPr bwMode="auto">
            <a:xfrm>
              <a:off x="4854575" y="3452813"/>
              <a:ext cx="993775" cy="549275"/>
            </a:xfrm>
            <a:prstGeom prst="roundRect">
              <a:avLst/>
            </a:prstGeom>
            <a:solidFill>
              <a:schemeClr val="bg1">
                <a:lumMod val="95000"/>
              </a:schemeClr>
            </a:solidFill>
            <a:ln w="12700" cap="flat" cmpd="sng" algn="ctr">
              <a:solidFill>
                <a:schemeClr val="accent1"/>
              </a:solidFill>
              <a:prstDash val="solid"/>
              <a:round/>
              <a:headEnd type="none" w="med" len="med"/>
              <a:tailEnd type="triangle" w="med" len="med"/>
            </a:ln>
            <a:effectLst/>
          </p:spPr>
          <p:txBody>
            <a:bodyPr anchor="ctr"/>
            <a:lstStyle/>
            <a:p>
              <a:pPr algn="ctr">
                <a:tabLst>
                  <a:tab pos="180975" algn="l"/>
                  <a:tab pos="447675" algn="l"/>
                </a:tabLst>
                <a:defRPr/>
              </a:pPr>
              <a:r>
                <a:rPr lang="es-MX" sz="900">
                  <a:solidFill>
                    <a:srgbClr val="4F81BD"/>
                  </a:solidFill>
                  <a:latin typeface="Arial" pitchFamily="34" charset="0"/>
                  <a:ea typeface="ＭＳ Ｐゴシック" charset="-128"/>
                </a:rPr>
                <a:t>Rendición de cuentas</a:t>
              </a:r>
              <a:endParaRPr lang="es-ES_tradnl" sz="900">
                <a:solidFill>
                  <a:srgbClr val="4F81BD"/>
                </a:solidFill>
                <a:latin typeface="Arial" pitchFamily="34" charset="0"/>
                <a:ea typeface="ＭＳ Ｐゴシック" charset="-128"/>
              </a:endParaRPr>
            </a:p>
          </p:txBody>
        </p:sp>
        <p:sp>
          <p:nvSpPr>
            <p:cNvPr id="9" name="43 Rectángulo redondeado"/>
            <p:cNvSpPr/>
            <p:nvPr/>
          </p:nvSpPr>
          <p:spPr bwMode="auto">
            <a:xfrm>
              <a:off x="6108700" y="3452813"/>
              <a:ext cx="1093788" cy="549275"/>
            </a:xfrm>
            <a:prstGeom prst="roundRect">
              <a:avLst/>
            </a:prstGeom>
            <a:solidFill>
              <a:schemeClr val="bg1">
                <a:lumMod val="95000"/>
              </a:schemeClr>
            </a:solidFill>
            <a:ln w="12700" cap="flat" cmpd="sng" algn="ctr">
              <a:solidFill>
                <a:schemeClr val="accent1"/>
              </a:solidFill>
              <a:prstDash val="solid"/>
              <a:round/>
              <a:headEnd type="none" w="med" len="med"/>
              <a:tailEnd type="triangle" w="med" len="med"/>
            </a:ln>
            <a:effectLst/>
          </p:spPr>
          <p:txBody>
            <a:bodyPr/>
            <a:lstStyle/>
            <a:p>
              <a:pPr algn="ctr">
                <a:tabLst>
                  <a:tab pos="180975" algn="l"/>
                  <a:tab pos="447675" algn="l"/>
                </a:tabLst>
                <a:defRPr/>
              </a:pPr>
              <a:r>
                <a:rPr lang="es-MX" sz="900">
                  <a:solidFill>
                    <a:srgbClr val="4F81BD"/>
                  </a:solidFill>
                  <a:latin typeface="Arial" pitchFamily="34" charset="0"/>
                  <a:ea typeface="ＭＳ Ｐゴシック" charset="-128"/>
                </a:rPr>
                <a:t>Certificación de procesos estratégicos</a:t>
              </a:r>
              <a:endParaRPr lang="es-ES_tradnl" sz="900">
                <a:solidFill>
                  <a:srgbClr val="4F81BD"/>
                </a:solidFill>
                <a:latin typeface="Arial" pitchFamily="34" charset="0"/>
                <a:ea typeface="ＭＳ Ｐゴシック" charset="-128"/>
              </a:endParaRPr>
            </a:p>
          </p:txBody>
        </p:sp>
        <p:cxnSp>
          <p:nvCxnSpPr>
            <p:cNvPr id="10" name="55 Conector recto de flecha"/>
            <p:cNvCxnSpPr>
              <a:cxnSpLocks noChangeShapeType="1"/>
            </p:cNvCxnSpPr>
            <p:nvPr/>
          </p:nvCxnSpPr>
          <p:spPr bwMode="auto">
            <a:xfrm rot="10800000">
              <a:off x="5146675" y="2352675"/>
              <a:ext cx="398463" cy="198438"/>
            </a:xfrm>
            <a:prstGeom prst="straightConnector1">
              <a:avLst/>
            </a:prstGeom>
            <a:noFill/>
            <a:ln w="12700">
              <a:solidFill>
                <a:schemeClr val="accent1"/>
              </a:solidFill>
              <a:round/>
              <a:headEnd/>
              <a:tailEnd type="arrow" w="med" len="med"/>
            </a:ln>
            <a:extLst>
              <a:ext uri="{909E8E84-426E-40DD-AFC4-6F175D3DCCD1}">
                <a14:hiddenFill xmlns:a14="http://schemas.microsoft.com/office/drawing/2010/main">
                  <a:noFill/>
                </a14:hiddenFill>
              </a:ext>
            </a:extLst>
          </p:spPr>
        </p:cxnSp>
        <p:cxnSp>
          <p:nvCxnSpPr>
            <p:cNvPr id="11" name="56 Conector recto de flecha"/>
            <p:cNvCxnSpPr>
              <a:cxnSpLocks noChangeShapeType="1"/>
            </p:cNvCxnSpPr>
            <p:nvPr/>
          </p:nvCxnSpPr>
          <p:spPr bwMode="auto">
            <a:xfrm rot="10800000" flipH="1">
              <a:off x="2659063" y="2352675"/>
              <a:ext cx="398462" cy="198438"/>
            </a:xfrm>
            <a:prstGeom prst="straightConnector1">
              <a:avLst/>
            </a:prstGeom>
            <a:noFill/>
            <a:ln w="12700">
              <a:solidFill>
                <a:schemeClr val="accent1"/>
              </a:solidFill>
              <a:round/>
              <a:headEnd/>
              <a:tailEnd type="arrow" w="med" len="med"/>
            </a:ln>
            <a:extLst>
              <a:ext uri="{909E8E84-426E-40DD-AFC4-6F175D3DCCD1}">
                <a14:hiddenFill xmlns:a14="http://schemas.microsoft.com/office/drawing/2010/main">
                  <a:noFill/>
                </a14:hiddenFill>
              </a:ext>
            </a:extLst>
          </p:spPr>
        </p:cxnSp>
        <p:cxnSp>
          <p:nvCxnSpPr>
            <p:cNvPr id="12" name="58 Conector recto de flecha"/>
            <p:cNvCxnSpPr>
              <a:cxnSpLocks noChangeShapeType="1"/>
            </p:cNvCxnSpPr>
            <p:nvPr/>
          </p:nvCxnSpPr>
          <p:spPr bwMode="auto">
            <a:xfrm rot="5400000">
              <a:off x="1315244" y="3099594"/>
              <a:ext cx="249238" cy="247650"/>
            </a:xfrm>
            <a:prstGeom prst="straightConnector1">
              <a:avLst/>
            </a:prstGeom>
            <a:noFill/>
            <a:ln w="12700">
              <a:solidFill>
                <a:schemeClr val="accent1"/>
              </a:solidFill>
              <a:round/>
              <a:headEnd type="arrow" w="med" len="med"/>
              <a:tailEnd type="arrow" w="med" len="med"/>
            </a:ln>
            <a:extLst>
              <a:ext uri="{909E8E84-426E-40DD-AFC4-6F175D3DCCD1}">
                <a14:hiddenFill xmlns:a14="http://schemas.microsoft.com/office/drawing/2010/main">
                  <a:noFill/>
                </a14:hiddenFill>
              </a:ext>
            </a:extLst>
          </p:spPr>
        </p:cxnSp>
        <p:cxnSp>
          <p:nvCxnSpPr>
            <p:cNvPr id="13" name="62 Conector recto de flecha"/>
            <p:cNvCxnSpPr>
              <a:cxnSpLocks noChangeShapeType="1"/>
            </p:cNvCxnSpPr>
            <p:nvPr/>
          </p:nvCxnSpPr>
          <p:spPr bwMode="auto">
            <a:xfrm rot="16200000" flipH="1">
              <a:off x="2758281" y="3099594"/>
              <a:ext cx="249238" cy="247650"/>
            </a:xfrm>
            <a:prstGeom prst="straightConnector1">
              <a:avLst/>
            </a:prstGeom>
            <a:noFill/>
            <a:ln w="12700">
              <a:solidFill>
                <a:schemeClr val="accent1"/>
              </a:solidFill>
              <a:round/>
              <a:headEnd type="arrow" w="med" len="med"/>
              <a:tailEnd type="arrow" w="med" len="med"/>
            </a:ln>
            <a:extLst>
              <a:ext uri="{909E8E84-426E-40DD-AFC4-6F175D3DCCD1}">
                <a14:hiddenFill xmlns:a14="http://schemas.microsoft.com/office/drawing/2010/main">
                  <a:noFill/>
                </a14:hiddenFill>
              </a:ext>
            </a:extLst>
          </p:spPr>
        </p:cxnSp>
        <p:cxnSp>
          <p:nvCxnSpPr>
            <p:cNvPr id="14" name="67 Conector recto de flecha"/>
            <p:cNvCxnSpPr>
              <a:cxnSpLocks noChangeShapeType="1"/>
            </p:cNvCxnSpPr>
            <p:nvPr/>
          </p:nvCxnSpPr>
          <p:spPr bwMode="auto">
            <a:xfrm rot="5400000" flipH="1" flipV="1">
              <a:off x="1565275" y="3695700"/>
              <a:ext cx="1193800" cy="0"/>
            </a:xfrm>
            <a:prstGeom prst="straightConnector1">
              <a:avLst/>
            </a:prstGeom>
            <a:noFill/>
            <a:ln w="12700">
              <a:solidFill>
                <a:schemeClr val="accent1"/>
              </a:solidFill>
              <a:round/>
              <a:headEnd/>
              <a:tailEnd type="arrow" w="med" len="med"/>
            </a:ln>
            <a:extLst>
              <a:ext uri="{909E8E84-426E-40DD-AFC4-6F175D3DCCD1}">
                <a14:hiddenFill xmlns:a14="http://schemas.microsoft.com/office/drawing/2010/main">
                  <a:noFill/>
                </a14:hiddenFill>
              </a:ext>
            </a:extLst>
          </p:spPr>
        </p:cxnSp>
        <p:cxnSp>
          <p:nvCxnSpPr>
            <p:cNvPr id="15" name="71 Conector recto de flecha"/>
            <p:cNvCxnSpPr>
              <a:cxnSpLocks noChangeShapeType="1"/>
            </p:cNvCxnSpPr>
            <p:nvPr/>
          </p:nvCxnSpPr>
          <p:spPr bwMode="auto">
            <a:xfrm>
              <a:off x="6391275" y="3148013"/>
              <a:ext cx="298450" cy="249237"/>
            </a:xfrm>
            <a:prstGeom prst="straightConnector1">
              <a:avLst/>
            </a:prstGeom>
            <a:noFill/>
            <a:ln w="12700">
              <a:solidFill>
                <a:schemeClr val="accent1"/>
              </a:solidFill>
              <a:round/>
              <a:headEnd type="arrow" w="med" len="med"/>
              <a:tailEnd type="arrow" w="med" len="med"/>
            </a:ln>
            <a:extLst>
              <a:ext uri="{909E8E84-426E-40DD-AFC4-6F175D3DCCD1}">
                <a14:hiddenFill xmlns:a14="http://schemas.microsoft.com/office/drawing/2010/main">
                  <a:noFill/>
                </a14:hiddenFill>
              </a:ext>
            </a:extLst>
          </p:spPr>
        </p:cxnSp>
        <p:grpSp>
          <p:nvGrpSpPr>
            <p:cNvPr id="16" name="74 Grupo"/>
            <p:cNvGrpSpPr>
              <a:grpSpLocks/>
            </p:cNvGrpSpPr>
            <p:nvPr/>
          </p:nvGrpSpPr>
          <p:grpSpPr bwMode="auto">
            <a:xfrm>
              <a:off x="3630613" y="3297238"/>
              <a:ext cx="1019175" cy="747712"/>
              <a:chOff x="3643306" y="4357694"/>
              <a:chExt cx="1978540" cy="1056136"/>
            </a:xfrm>
          </p:grpSpPr>
          <p:sp>
            <p:nvSpPr>
              <p:cNvPr id="17" name="72 Flecha a la derecha con bandas"/>
              <p:cNvSpPr/>
              <p:nvPr/>
            </p:nvSpPr>
            <p:spPr bwMode="auto">
              <a:xfrm>
                <a:off x="4641822" y="4357694"/>
                <a:ext cx="980024" cy="1056136"/>
              </a:xfrm>
              <a:prstGeom prst="stripedRightArrow">
                <a:avLst/>
              </a:prstGeom>
              <a:solidFill>
                <a:schemeClr val="bg1">
                  <a:lumMod val="95000"/>
                </a:schemeClr>
              </a:solidFill>
              <a:ln w="12700" cap="flat" cmpd="sng" algn="ctr">
                <a:solidFill>
                  <a:schemeClr val="accent1"/>
                </a:solidFill>
                <a:prstDash val="solid"/>
                <a:round/>
                <a:headEnd type="none" w="med" len="med"/>
                <a:tailEnd type="triangle" w="med" len="med"/>
              </a:ln>
              <a:effectLst/>
            </p:spPr>
            <p:txBody>
              <a:bodyPr/>
              <a:lstStyle/>
              <a:p>
                <a:pPr>
                  <a:tabLst>
                    <a:tab pos="180975" algn="l"/>
                    <a:tab pos="447675" algn="l"/>
                  </a:tabLst>
                  <a:defRPr/>
                </a:pPr>
                <a:endParaRPr lang="es-ES_tradnl" sz="1100">
                  <a:solidFill>
                    <a:srgbClr val="4F81BD"/>
                  </a:solidFill>
                  <a:ea typeface="ＭＳ Ｐゴシック" charset="0"/>
                  <a:cs typeface="ＭＳ Ｐゴシック" charset="0"/>
                </a:endParaRPr>
              </a:p>
            </p:txBody>
          </p:sp>
          <p:sp>
            <p:nvSpPr>
              <p:cNvPr id="18" name="73 Flecha a la derecha con bandas"/>
              <p:cNvSpPr/>
              <p:nvPr/>
            </p:nvSpPr>
            <p:spPr bwMode="auto">
              <a:xfrm flipH="1">
                <a:off x="3643306" y="4357694"/>
                <a:ext cx="980024" cy="1056136"/>
              </a:xfrm>
              <a:prstGeom prst="stripedRightArrow">
                <a:avLst/>
              </a:prstGeom>
              <a:solidFill>
                <a:schemeClr val="bg1">
                  <a:lumMod val="95000"/>
                </a:schemeClr>
              </a:solidFill>
              <a:ln w="12700" cap="flat" cmpd="sng" algn="ctr">
                <a:solidFill>
                  <a:schemeClr val="accent1"/>
                </a:solidFill>
                <a:prstDash val="solid"/>
                <a:round/>
                <a:headEnd type="none" w="med" len="med"/>
                <a:tailEnd type="triangle" w="med" len="med"/>
              </a:ln>
              <a:effectLst/>
            </p:spPr>
            <p:txBody>
              <a:bodyPr/>
              <a:lstStyle/>
              <a:p>
                <a:pPr>
                  <a:tabLst>
                    <a:tab pos="180975" algn="l"/>
                    <a:tab pos="447675" algn="l"/>
                  </a:tabLst>
                  <a:defRPr/>
                </a:pPr>
                <a:endParaRPr lang="es-ES_tradnl" sz="1100">
                  <a:solidFill>
                    <a:srgbClr val="4F81BD"/>
                  </a:solidFill>
                  <a:ea typeface="ＭＳ Ｐゴシック" charset="0"/>
                  <a:cs typeface="ＭＳ Ｐゴシック" charset="0"/>
                </a:endParaRPr>
              </a:p>
            </p:txBody>
          </p:sp>
        </p:grpSp>
        <p:cxnSp>
          <p:nvCxnSpPr>
            <p:cNvPr id="19" name="58 Conector recto de flecha"/>
            <p:cNvCxnSpPr>
              <a:cxnSpLocks noChangeShapeType="1"/>
            </p:cNvCxnSpPr>
            <p:nvPr/>
          </p:nvCxnSpPr>
          <p:spPr bwMode="auto">
            <a:xfrm rot="5400000">
              <a:off x="5372100" y="3135313"/>
              <a:ext cx="249237" cy="249238"/>
            </a:xfrm>
            <a:prstGeom prst="straightConnector1">
              <a:avLst/>
            </a:prstGeom>
            <a:noFill/>
            <a:ln w="12700">
              <a:solidFill>
                <a:schemeClr val="accent1"/>
              </a:solidFill>
              <a:round/>
              <a:headEnd type="arrow" w="med" len="med"/>
              <a:tailEnd type="arrow" w="med" len="med"/>
            </a:ln>
            <a:extLst>
              <a:ext uri="{909E8E84-426E-40DD-AFC4-6F175D3DCCD1}">
                <a14:hiddenFill xmlns:a14="http://schemas.microsoft.com/office/drawing/2010/main">
                  <a:noFill/>
                </a14:hiddenFill>
              </a:ext>
            </a:extLst>
          </p:spPr>
        </p:cxnSp>
        <p:sp>
          <p:nvSpPr>
            <p:cNvPr id="20" name="42 Rectángulo redondeado"/>
            <p:cNvSpPr/>
            <p:nvPr/>
          </p:nvSpPr>
          <p:spPr bwMode="auto">
            <a:xfrm>
              <a:off x="5454650" y="4260850"/>
              <a:ext cx="996950" cy="547688"/>
            </a:xfrm>
            <a:prstGeom prst="roundRect">
              <a:avLst/>
            </a:prstGeom>
            <a:solidFill>
              <a:schemeClr val="bg1">
                <a:lumMod val="95000"/>
              </a:schemeClr>
            </a:solidFill>
            <a:ln w="12700" cap="flat" cmpd="sng" algn="ctr">
              <a:solidFill>
                <a:schemeClr val="accent1"/>
              </a:solidFill>
              <a:prstDash val="solid"/>
              <a:round/>
              <a:headEnd type="none" w="med" len="med"/>
              <a:tailEnd type="triangle" w="med" len="med"/>
            </a:ln>
            <a:effectLst/>
          </p:spPr>
          <p:txBody>
            <a:bodyPr anchor="ctr"/>
            <a:lstStyle/>
            <a:p>
              <a:pPr algn="ctr">
                <a:tabLst>
                  <a:tab pos="180975" algn="l"/>
                  <a:tab pos="447675" algn="l"/>
                </a:tabLst>
                <a:defRPr/>
              </a:pPr>
              <a:r>
                <a:rPr lang="es-MX" sz="900">
                  <a:solidFill>
                    <a:srgbClr val="4F81BD"/>
                  </a:solidFill>
                  <a:latin typeface="Arial" pitchFamily="34" charset="0"/>
                  <a:ea typeface="ＭＳ Ｐゴシック" charset="-128"/>
                </a:rPr>
                <a:t>Sistemas de información</a:t>
              </a:r>
              <a:endParaRPr lang="es-ES_tradnl" sz="900">
                <a:solidFill>
                  <a:srgbClr val="4F81BD"/>
                </a:solidFill>
                <a:latin typeface="Arial" pitchFamily="34" charset="0"/>
                <a:ea typeface="ＭＳ Ｐゴシック" charset="-128"/>
              </a:endParaRPr>
            </a:p>
          </p:txBody>
        </p:sp>
        <p:cxnSp>
          <p:nvCxnSpPr>
            <p:cNvPr id="21" name="67 Conector recto de flecha"/>
            <p:cNvCxnSpPr>
              <a:cxnSpLocks noChangeShapeType="1"/>
            </p:cNvCxnSpPr>
            <p:nvPr/>
          </p:nvCxnSpPr>
          <p:spPr bwMode="auto">
            <a:xfrm rot="5400000" flipH="1" flipV="1">
              <a:off x="5359400" y="3649663"/>
              <a:ext cx="1195387" cy="1588"/>
            </a:xfrm>
            <a:prstGeom prst="straightConnector1">
              <a:avLst/>
            </a:prstGeom>
            <a:noFill/>
            <a:ln w="12700">
              <a:solidFill>
                <a:schemeClr val="accent1"/>
              </a:solidFill>
              <a:round/>
              <a:headEnd/>
              <a:tailEnd type="arrow" w="med" len="med"/>
            </a:ln>
            <a:extLst>
              <a:ext uri="{909E8E84-426E-40DD-AFC4-6F175D3DCCD1}">
                <a14:hiddenFill xmlns:a14="http://schemas.microsoft.com/office/drawing/2010/main">
                  <a:noFill/>
                </a14:hiddenFill>
              </a:ext>
            </a:extLst>
          </p:spPr>
        </p:cxnSp>
        <p:cxnSp>
          <p:nvCxnSpPr>
            <p:cNvPr id="22" name="48 Conector recto"/>
            <p:cNvCxnSpPr>
              <a:cxnSpLocks noChangeShapeType="1"/>
            </p:cNvCxnSpPr>
            <p:nvPr/>
          </p:nvCxnSpPr>
          <p:spPr bwMode="auto">
            <a:xfrm rot="16200000" flipH="1">
              <a:off x="1515269" y="4044156"/>
              <a:ext cx="247650" cy="249238"/>
            </a:xfrm>
            <a:prstGeom prst="line">
              <a:avLst/>
            </a:prstGeom>
            <a:noFill/>
            <a:ln w="12700">
              <a:solidFill>
                <a:schemeClr val="accent1"/>
              </a:solidFill>
              <a:round/>
              <a:headEnd/>
              <a:tailEnd type="arrow" w="med" len="med"/>
            </a:ln>
            <a:extLst>
              <a:ext uri="{909E8E84-426E-40DD-AFC4-6F175D3DCCD1}">
                <a14:hiddenFill xmlns:a14="http://schemas.microsoft.com/office/drawing/2010/main">
                  <a:noFill/>
                </a14:hiddenFill>
              </a:ext>
            </a:extLst>
          </p:spPr>
        </p:cxnSp>
        <p:cxnSp>
          <p:nvCxnSpPr>
            <p:cNvPr id="23" name="52 Conector recto de flecha"/>
            <p:cNvCxnSpPr>
              <a:cxnSpLocks noChangeShapeType="1"/>
            </p:cNvCxnSpPr>
            <p:nvPr/>
          </p:nvCxnSpPr>
          <p:spPr bwMode="auto">
            <a:xfrm rot="5400000" flipH="1" flipV="1">
              <a:off x="2659063" y="3994150"/>
              <a:ext cx="249238" cy="249237"/>
            </a:xfrm>
            <a:prstGeom prst="straightConnector1">
              <a:avLst/>
            </a:prstGeom>
            <a:noFill/>
            <a:ln w="12700">
              <a:solidFill>
                <a:schemeClr val="accent1"/>
              </a:solidFill>
              <a:round/>
              <a:headEnd type="arrow" w="med" len="med"/>
              <a:tailEnd type="arrow" w="med" len="med"/>
            </a:ln>
            <a:extLst>
              <a:ext uri="{909E8E84-426E-40DD-AFC4-6F175D3DCCD1}">
                <a14:hiddenFill xmlns:a14="http://schemas.microsoft.com/office/drawing/2010/main">
                  <a:noFill/>
                </a14:hiddenFill>
              </a:ext>
            </a:extLst>
          </p:spPr>
        </p:cxnSp>
      </p:grpSp>
      <p:sp>
        <p:nvSpPr>
          <p:cNvPr id="24" name="Text Box 27"/>
          <p:cNvSpPr txBox="1">
            <a:spLocks noChangeArrowheads="1"/>
          </p:cNvSpPr>
          <p:nvPr/>
        </p:nvSpPr>
        <p:spPr bwMode="auto">
          <a:xfrm>
            <a:off x="827584" y="692696"/>
            <a:ext cx="756084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pitchFamily="34" charset="-128"/>
              </a:defRPr>
            </a:lvl1pPr>
            <a:lvl2pPr marL="742950" indent="-285750" eaLnBrk="0" hangingPunct="0">
              <a:defRPr sz="1400">
                <a:solidFill>
                  <a:schemeClr val="tx1"/>
                </a:solidFill>
                <a:latin typeface="Arial" charset="0"/>
                <a:ea typeface="ＭＳ Ｐゴシック" pitchFamily="34" charset="-128"/>
              </a:defRPr>
            </a:lvl2pPr>
            <a:lvl3pPr marL="1143000" indent="-228600" eaLnBrk="0" hangingPunct="0">
              <a:defRPr sz="1400">
                <a:solidFill>
                  <a:schemeClr val="tx1"/>
                </a:solidFill>
                <a:latin typeface="Arial" charset="0"/>
                <a:ea typeface="ＭＳ Ｐゴシック" pitchFamily="34" charset="-128"/>
              </a:defRPr>
            </a:lvl3pPr>
            <a:lvl4pPr marL="1600200" indent="-228600" eaLnBrk="0" hangingPunct="0">
              <a:defRPr sz="1400">
                <a:solidFill>
                  <a:schemeClr val="tx1"/>
                </a:solidFill>
                <a:latin typeface="Arial" charset="0"/>
                <a:ea typeface="ＭＳ Ｐゴシック" pitchFamily="34" charset="-128"/>
              </a:defRPr>
            </a:lvl4pPr>
            <a:lvl5pPr marL="2057400" indent="-228600" eaLnBrk="0" hangingPunct="0">
              <a:defRPr sz="1400">
                <a:solidFill>
                  <a:schemeClr val="tx1"/>
                </a:solidFill>
                <a:latin typeface="Arial" charset="0"/>
                <a:ea typeface="ＭＳ Ｐゴシック" pitchFamily="34" charset="-128"/>
              </a:defRPr>
            </a:lvl5pPr>
            <a:lvl6pPr marL="2514600" indent="-228600" defTabSz="363538" eaLnBrk="0" fontAlgn="base" hangingPunct="0">
              <a:spcBef>
                <a:spcPct val="0"/>
              </a:spcBef>
              <a:spcAft>
                <a:spcPct val="0"/>
              </a:spcAft>
              <a:defRPr sz="1400">
                <a:solidFill>
                  <a:schemeClr val="tx1"/>
                </a:solidFill>
                <a:latin typeface="Arial" charset="0"/>
                <a:ea typeface="ＭＳ Ｐゴシック" pitchFamily="34" charset="-128"/>
              </a:defRPr>
            </a:lvl6pPr>
            <a:lvl7pPr marL="2971800" indent="-228600" defTabSz="363538" eaLnBrk="0" fontAlgn="base" hangingPunct="0">
              <a:spcBef>
                <a:spcPct val="0"/>
              </a:spcBef>
              <a:spcAft>
                <a:spcPct val="0"/>
              </a:spcAft>
              <a:defRPr sz="1400">
                <a:solidFill>
                  <a:schemeClr val="tx1"/>
                </a:solidFill>
                <a:latin typeface="Arial" charset="0"/>
                <a:ea typeface="ＭＳ Ｐゴシック" pitchFamily="34" charset="-128"/>
              </a:defRPr>
            </a:lvl7pPr>
            <a:lvl8pPr marL="3429000" indent="-228600" defTabSz="363538" eaLnBrk="0" fontAlgn="base" hangingPunct="0">
              <a:spcBef>
                <a:spcPct val="0"/>
              </a:spcBef>
              <a:spcAft>
                <a:spcPct val="0"/>
              </a:spcAft>
              <a:defRPr sz="1400">
                <a:solidFill>
                  <a:schemeClr val="tx1"/>
                </a:solidFill>
                <a:latin typeface="Arial" charset="0"/>
                <a:ea typeface="ＭＳ Ｐゴシック" pitchFamily="34" charset="-128"/>
              </a:defRPr>
            </a:lvl8pPr>
            <a:lvl9pPr marL="3886200" indent="-228600" defTabSz="363538" eaLnBrk="0" fontAlgn="base" hangingPunct="0">
              <a:spcBef>
                <a:spcPct val="0"/>
              </a:spcBef>
              <a:spcAft>
                <a:spcPct val="0"/>
              </a:spcAft>
              <a:defRPr sz="1400">
                <a:solidFill>
                  <a:schemeClr val="tx1"/>
                </a:solidFill>
                <a:latin typeface="Arial" charset="0"/>
                <a:ea typeface="ＭＳ Ｐゴシック" pitchFamily="34" charset="-128"/>
              </a:defRPr>
            </a:lvl9pPr>
          </a:lstStyle>
          <a:p>
            <a:pPr algn="ctr" eaLnBrk="1" hangingPunct="1">
              <a:spcBef>
                <a:spcPct val="50000"/>
              </a:spcBef>
            </a:pPr>
            <a:r>
              <a:rPr lang="es-MX" sz="2000" dirty="0" smtClean="0">
                <a:solidFill>
                  <a:schemeClr val="accent1">
                    <a:lumMod val="75000"/>
                  </a:schemeClr>
                </a:solidFill>
                <a:latin typeface="+mj-lt"/>
              </a:rPr>
              <a:t>En esta planeación se debe tener en cuenta los elementos </a:t>
            </a:r>
            <a:r>
              <a:rPr lang="es-MX" sz="2000" dirty="0">
                <a:solidFill>
                  <a:schemeClr val="accent1">
                    <a:lumMod val="75000"/>
                  </a:schemeClr>
                </a:solidFill>
                <a:latin typeface="+mj-lt"/>
              </a:rPr>
              <a:t>que caracterizan a una institución de educación superior</a:t>
            </a:r>
            <a:endParaRPr lang="es-ES" sz="2000" b="1" dirty="0">
              <a:solidFill>
                <a:schemeClr val="accent1">
                  <a:lumMod val="75000"/>
                </a:schemeClr>
              </a:solidFill>
              <a:latin typeface="+mj-lt"/>
            </a:endParaRPr>
          </a:p>
        </p:txBody>
      </p:sp>
    </p:spTree>
    <p:extLst>
      <p:ext uri="{BB962C8B-B14F-4D97-AF65-F5344CB8AC3E}">
        <p14:creationId xmlns:p14="http://schemas.microsoft.com/office/powerpoint/2010/main" val="3349304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07504" y="836712"/>
            <a:ext cx="8229600" cy="1143000"/>
          </a:xfrm>
          <a:prstGeom prst="rect">
            <a:avLst/>
          </a:prstGeom>
        </p:spPr>
        <p:txBody>
          <a:bodyPr/>
          <a:lstStyle>
            <a:lvl1pPr algn="ctr" defTabSz="914355" rtl="0" eaLnBrk="1" latinLnBrk="0" hangingPunct="1">
              <a:spcBef>
                <a:spcPct val="0"/>
              </a:spcBef>
              <a:buNone/>
              <a:defRPr sz="4400" kern="1200">
                <a:solidFill>
                  <a:schemeClr val="tx1"/>
                </a:solidFill>
                <a:latin typeface="+mj-lt"/>
                <a:ea typeface="+mj-ea"/>
                <a:cs typeface="+mj-cs"/>
              </a:defRPr>
            </a:lvl1pPr>
          </a:lstStyle>
          <a:p>
            <a:r>
              <a:rPr lang="es-MX" sz="2000" dirty="0" smtClean="0">
                <a:solidFill>
                  <a:schemeClr val="accent1">
                    <a:lumMod val="75000"/>
                  </a:schemeClr>
                </a:solidFill>
                <a:latin typeface="+mn-lt"/>
              </a:rPr>
              <a:t>El proceso de planeación</a:t>
            </a:r>
            <a:endParaRPr lang="es-MX" sz="2000" dirty="0">
              <a:solidFill>
                <a:schemeClr val="accent1">
                  <a:lumMod val="75000"/>
                </a:schemeClr>
              </a:solidFill>
              <a:latin typeface="+mn-lt"/>
            </a:endParaRPr>
          </a:p>
        </p:txBody>
      </p:sp>
      <p:sp>
        <p:nvSpPr>
          <p:cNvPr id="4" name="3 CuadroTexto"/>
          <p:cNvSpPr txBox="1"/>
          <p:nvPr/>
        </p:nvSpPr>
        <p:spPr>
          <a:xfrm>
            <a:off x="611560" y="1408212"/>
            <a:ext cx="8136904" cy="5047536"/>
          </a:xfrm>
          <a:prstGeom prst="rect">
            <a:avLst/>
          </a:prstGeom>
          <a:noFill/>
        </p:spPr>
        <p:txBody>
          <a:bodyPr wrap="square" rtlCol="0">
            <a:spAutoFit/>
          </a:bodyPr>
          <a:lstStyle/>
          <a:p>
            <a:pPr algn="just"/>
            <a:r>
              <a:rPr lang="es-MX" sz="1600" dirty="0" smtClean="0"/>
              <a:t>A manera de conclusión, </a:t>
            </a:r>
            <a:r>
              <a:rPr lang="es-MX" sz="1600" dirty="0"/>
              <a:t>es fundamental recordar que la </a:t>
            </a:r>
            <a:r>
              <a:rPr lang="es-MX" sz="1600" dirty="0" smtClean="0"/>
              <a:t>planeación </a:t>
            </a:r>
            <a:r>
              <a:rPr lang="es-MX" sz="1600" dirty="0"/>
              <a:t>es un </a:t>
            </a:r>
            <a:r>
              <a:rPr lang="es-MX" sz="1600" dirty="0" smtClean="0"/>
              <a:t>proceso :</a:t>
            </a:r>
          </a:p>
          <a:p>
            <a:pPr marL="195263" indent="-195263" algn="just">
              <a:buFont typeface="Wingdings" pitchFamily="2" charset="2"/>
              <a:buChar char="Ø"/>
            </a:pPr>
            <a:endParaRPr lang="es-MX" sz="1600" dirty="0"/>
          </a:p>
          <a:p>
            <a:pPr marL="195263" indent="-195263" algn="just">
              <a:buFont typeface="Wingdings" pitchFamily="2" charset="2"/>
              <a:buChar char="Ø"/>
            </a:pPr>
            <a:r>
              <a:rPr lang="es-MX" sz="1600" dirty="0"/>
              <a:t>C</a:t>
            </a:r>
            <a:r>
              <a:rPr lang="es-MX" sz="1600" dirty="0" smtClean="0"/>
              <a:t>ontinuo </a:t>
            </a:r>
            <a:r>
              <a:rPr lang="es-MX" sz="1600" dirty="0"/>
              <a:t>porque se retoman los avances logrados durante cada etapa del proceso para incorporarlos en la </a:t>
            </a:r>
            <a:r>
              <a:rPr lang="es-MX" sz="1600" dirty="0" smtClean="0"/>
              <a:t>siguiente.</a:t>
            </a:r>
            <a:endParaRPr lang="es-MX" sz="1600" dirty="0"/>
          </a:p>
          <a:p>
            <a:pPr marL="195263" indent="-195263" algn="just"/>
            <a:endParaRPr lang="es-MX" sz="1600" dirty="0"/>
          </a:p>
          <a:p>
            <a:pPr marL="195263" indent="-195263" algn="just">
              <a:buFont typeface="Wingdings" pitchFamily="2" charset="2"/>
              <a:buChar char="Ø"/>
            </a:pPr>
            <a:r>
              <a:rPr lang="es-MX" sz="1600" dirty="0"/>
              <a:t>D</a:t>
            </a:r>
            <a:r>
              <a:rPr lang="es-MX" sz="1600" dirty="0" smtClean="0"/>
              <a:t>inámico </a:t>
            </a:r>
            <a:r>
              <a:rPr lang="es-MX" sz="1600" dirty="0"/>
              <a:t>porque permite las modificaciones, con base en la autoevaluación y la evaluación externa, para reorientar la planeación </a:t>
            </a:r>
            <a:r>
              <a:rPr lang="es-MX" sz="1600" dirty="0" smtClean="0"/>
              <a:t>prospectiva. </a:t>
            </a:r>
            <a:r>
              <a:rPr lang="es-MX" sz="1600" dirty="0"/>
              <a:t>Las definiciones, acciones y la información que se genera tanto en el ámbito estatal como en el ámbito de cada escuela normal se impactan recíprocamente.</a:t>
            </a:r>
          </a:p>
          <a:p>
            <a:pPr marL="195263" indent="-195263" algn="just">
              <a:buFont typeface="Wingdings" pitchFamily="2" charset="2"/>
              <a:buChar char="Ø"/>
            </a:pPr>
            <a:endParaRPr lang="es-MX" sz="1600" dirty="0"/>
          </a:p>
          <a:p>
            <a:pPr marL="195263" indent="-195263" algn="just">
              <a:buFont typeface="Wingdings" pitchFamily="2" charset="2"/>
              <a:buChar char="Ø"/>
            </a:pPr>
            <a:r>
              <a:rPr lang="es-MX" sz="1600" dirty="0"/>
              <a:t>S</a:t>
            </a:r>
            <a:r>
              <a:rPr lang="es-MX" sz="1600" dirty="0" smtClean="0"/>
              <a:t>imultáneo </a:t>
            </a:r>
            <a:r>
              <a:rPr lang="es-MX" sz="1600" dirty="0"/>
              <a:t>ya que las definiciones, acciones y la información que se genera tanto en el ámbito estatal como en el ámbito de cada escuela normal se realizan en el momento oportuno y en ocasiones, al mismo tiempo.</a:t>
            </a:r>
          </a:p>
          <a:p>
            <a:pPr marL="195263" indent="-195263" algn="just">
              <a:buFont typeface="Wingdings" pitchFamily="2" charset="2"/>
              <a:buChar char="Ø"/>
            </a:pPr>
            <a:endParaRPr lang="es-MX" sz="1600" dirty="0"/>
          </a:p>
          <a:p>
            <a:pPr marL="195263" indent="-195263" algn="just">
              <a:buFont typeface="Wingdings" pitchFamily="2" charset="2"/>
              <a:buChar char="Ø"/>
            </a:pPr>
            <a:r>
              <a:rPr lang="es-MX" sz="1600" dirty="0"/>
              <a:t>P</a:t>
            </a:r>
            <a:r>
              <a:rPr lang="es-MX" sz="1600" dirty="0" smtClean="0"/>
              <a:t>articipativo </a:t>
            </a:r>
            <a:r>
              <a:rPr lang="es-MX" sz="1600" dirty="0"/>
              <a:t>porque propone involucrar a los actores de la educación normal de los diferentes niveles.</a:t>
            </a:r>
          </a:p>
          <a:p>
            <a:pPr marL="195263" indent="-195263" algn="just">
              <a:buFont typeface="Wingdings" pitchFamily="2" charset="2"/>
              <a:buChar char="Ø"/>
            </a:pPr>
            <a:endParaRPr lang="es-MX" sz="1600" dirty="0"/>
          </a:p>
          <a:p>
            <a:pPr marL="195263" indent="-195263" algn="just">
              <a:buFont typeface="Wingdings" pitchFamily="2" charset="2"/>
              <a:buChar char="Ø"/>
            </a:pPr>
            <a:r>
              <a:rPr lang="es-MX" sz="1600" dirty="0" smtClean="0"/>
              <a:t>Que permite </a:t>
            </a:r>
            <a:r>
              <a:rPr lang="es-MX" sz="1600" dirty="0"/>
              <a:t>construir respuestas pertinentes a los problemas comunes de la educación normal  y a los de cada escuela normal a partir del reconocimiento de su realidad.</a:t>
            </a:r>
          </a:p>
          <a:p>
            <a:endParaRPr lang="es-MX" dirty="0"/>
          </a:p>
        </p:txBody>
      </p:sp>
    </p:spTree>
    <p:extLst>
      <p:ext uri="{BB962C8B-B14F-4D97-AF65-F5344CB8AC3E}">
        <p14:creationId xmlns:p14="http://schemas.microsoft.com/office/powerpoint/2010/main" val="2102280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524000" y="3337170"/>
          <a:ext cx="6096000" cy="183659"/>
        </p:xfrm>
        <a:graphic>
          <a:graphicData uri="http://schemas.openxmlformats.org/drawingml/2006/table">
            <a:tbl>
              <a:tblPr/>
              <a:tblGrid>
                <a:gridCol w="1524000"/>
                <a:gridCol w="1524000"/>
                <a:gridCol w="1524000"/>
                <a:gridCol w="1524000"/>
              </a:tblGrid>
              <a:tr h="183659">
                <a:tc>
                  <a:txBody>
                    <a:bodyPr/>
                    <a:lstStyle/>
                    <a:p>
                      <a:pPr algn="just">
                        <a:lnSpc>
                          <a:spcPct val="150000"/>
                        </a:lnSpc>
                        <a:spcAft>
                          <a:spcPts val="0"/>
                        </a:spcAft>
                      </a:pPr>
                      <a:endParaRPr lang="es-MX" sz="800">
                        <a:latin typeface="Arial"/>
                        <a:ea typeface="Calibri"/>
                        <a:cs typeface="Times New Roman"/>
                      </a:endParaRPr>
                    </a:p>
                  </a:txBody>
                  <a:tcPr marL="50089" marR="50089" marT="0" marB="0">
                    <a:lnL>
                      <a:noFill/>
                    </a:lnL>
                    <a:lnR>
                      <a:noFill/>
                    </a:lnR>
                    <a:lnT>
                      <a:noFill/>
                    </a:lnT>
                    <a:lnB>
                      <a:noFill/>
                    </a:lnB>
                  </a:tcPr>
                </a:tc>
                <a:tc>
                  <a:txBody>
                    <a:bodyPr/>
                    <a:lstStyle/>
                    <a:p>
                      <a:pPr algn="ctr">
                        <a:lnSpc>
                          <a:spcPct val="150000"/>
                        </a:lnSpc>
                        <a:spcAft>
                          <a:spcPts val="0"/>
                        </a:spcAft>
                      </a:pPr>
                      <a:endParaRPr lang="es-MX" sz="800">
                        <a:latin typeface="Arial"/>
                        <a:ea typeface="Calibri"/>
                        <a:cs typeface="Times New Roman"/>
                      </a:endParaRPr>
                    </a:p>
                  </a:txBody>
                  <a:tcPr marL="50089" marR="50089" marT="0" marB="0">
                    <a:lnL>
                      <a:noFill/>
                    </a:lnL>
                    <a:lnR>
                      <a:noFill/>
                    </a:lnR>
                    <a:lnT>
                      <a:noFill/>
                    </a:lnT>
                    <a:lnB>
                      <a:noFill/>
                    </a:lnB>
                  </a:tcPr>
                </a:tc>
                <a:tc>
                  <a:txBody>
                    <a:bodyPr/>
                    <a:lstStyle/>
                    <a:p>
                      <a:pPr algn="ctr">
                        <a:lnSpc>
                          <a:spcPct val="150000"/>
                        </a:lnSpc>
                        <a:spcAft>
                          <a:spcPts val="0"/>
                        </a:spcAft>
                      </a:pPr>
                      <a:endParaRPr lang="es-MX" sz="800">
                        <a:latin typeface="Arial"/>
                        <a:ea typeface="Calibri"/>
                        <a:cs typeface="Times New Roman"/>
                      </a:endParaRPr>
                    </a:p>
                  </a:txBody>
                  <a:tcPr marL="50089" marR="50089" marT="0" marB="0">
                    <a:lnL>
                      <a:noFill/>
                    </a:lnL>
                    <a:lnR>
                      <a:noFill/>
                    </a:lnR>
                    <a:lnT>
                      <a:noFill/>
                    </a:lnT>
                    <a:lnB>
                      <a:noFill/>
                    </a:lnB>
                  </a:tcPr>
                </a:tc>
                <a:tc>
                  <a:txBody>
                    <a:bodyPr/>
                    <a:lstStyle/>
                    <a:p>
                      <a:pPr algn="ctr">
                        <a:lnSpc>
                          <a:spcPct val="150000"/>
                        </a:lnSpc>
                        <a:spcAft>
                          <a:spcPts val="0"/>
                        </a:spcAft>
                      </a:pPr>
                      <a:endParaRPr lang="es-MX" sz="800">
                        <a:latin typeface="Arial"/>
                        <a:ea typeface="Calibri"/>
                        <a:cs typeface="Times New Roman"/>
                      </a:endParaRPr>
                    </a:p>
                  </a:txBody>
                  <a:tcPr marL="50089" marR="50089" marT="0" marB="0">
                    <a:lnL>
                      <a:noFill/>
                    </a:lnL>
                    <a:lnR>
                      <a:noFill/>
                    </a:lnR>
                    <a:lnT>
                      <a:noFill/>
                    </a:lnT>
                    <a:lnB>
                      <a:noFill/>
                    </a:lnB>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921839355"/>
              </p:ext>
            </p:extLst>
          </p:nvPr>
        </p:nvGraphicFramePr>
        <p:xfrm>
          <a:off x="395536" y="1412776"/>
          <a:ext cx="8424934" cy="4951269"/>
        </p:xfrm>
        <a:graphic>
          <a:graphicData uri="http://schemas.openxmlformats.org/drawingml/2006/table">
            <a:tbl>
              <a:tblPr>
                <a:tableStyleId>{69CF1AB2-1976-4502-BF36-3FF5EA218861}</a:tableStyleId>
              </a:tblPr>
              <a:tblGrid>
                <a:gridCol w="3740175"/>
                <a:gridCol w="540140"/>
                <a:gridCol w="643582"/>
                <a:gridCol w="533379"/>
                <a:gridCol w="583020"/>
                <a:gridCol w="653126"/>
                <a:gridCol w="511529"/>
                <a:gridCol w="583020"/>
                <a:gridCol w="636963"/>
              </a:tblGrid>
              <a:tr h="353380">
                <a:tc>
                  <a:txBody>
                    <a:bodyPr/>
                    <a:lstStyle/>
                    <a:p>
                      <a:pPr algn="ctr">
                        <a:lnSpc>
                          <a:spcPct val="150000"/>
                        </a:lnSpc>
                        <a:spcAft>
                          <a:spcPts val="0"/>
                        </a:spcAft>
                      </a:pPr>
                      <a:r>
                        <a:rPr lang="es-MX" sz="1000" b="1" dirty="0"/>
                        <a:t>ACCIONES</a:t>
                      </a:r>
                      <a:endParaRPr lang="es-MX" sz="1000" b="1" dirty="0">
                        <a:latin typeface="Calibri"/>
                        <a:ea typeface="Calibri"/>
                        <a:cs typeface="Times New Roman"/>
                      </a:endParaRPr>
                    </a:p>
                  </a:txBody>
                  <a:tcPr marL="32914" marR="32914" marT="0" marB="0" anchor="ctr"/>
                </a:tc>
                <a:tc>
                  <a:txBody>
                    <a:bodyPr/>
                    <a:lstStyle/>
                    <a:p>
                      <a:pPr algn="ctr">
                        <a:lnSpc>
                          <a:spcPct val="150000"/>
                        </a:lnSpc>
                        <a:spcAft>
                          <a:spcPts val="0"/>
                        </a:spcAft>
                      </a:pPr>
                      <a:r>
                        <a:rPr lang="es-MX" sz="900" b="1" dirty="0"/>
                        <a:t>ENERO</a:t>
                      </a:r>
                      <a:endParaRPr lang="es-MX" sz="900" b="1" dirty="0">
                        <a:latin typeface="Calibri"/>
                        <a:ea typeface="Calibri"/>
                        <a:cs typeface="Times New Roman"/>
                      </a:endParaRPr>
                    </a:p>
                  </a:txBody>
                  <a:tcPr marL="32914" marR="32914" marT="0" marB="0" anchor="ctr"/>
                </a:tc>
                <a:tc>
                  <a:txBody>
                    <a:bodyPr/>
                    <a:lstStyle/>
                    <a:p>
                      <a:pPr algn="ctr">
                        <a:lnSpc>
                          <a:spcPct val="150000"/>
                        </a:lnSpc>
                        <a:spcAft>
                          <a:spcPts val="0"/>
                        </a:spcAft>
                      </a:pPr>
                      <a:r>
                        <a:rPr lang="es-MX" sz="900" b="1" dirty="0"/>
                        <a:t>FEBRERO</a:t>
                      </a:r>
                      <a:endParaRPr lang="es-MX" sz="900" b="1" dirty="0">
                        <a:latin typeface="Calibri"/>
                        <a:ea typeface="Calibri"/>
                        <a:cs typeface="Times New Roman"/>
                      </a:endParaRPr>
                    </a:p>
                  </a:txBody>
                  <a:tcPr marL="32914" marR="32914" marT="0" marB="0" anchor="ctr"/>
                </a:tc>
                <a:tc>
                  <a:txBody>
                    <a:bodyPr/>
                    <a:lstStyle/>
                    <a:p>
                      <a:pPr algn="ctr">
                        <a:lnSpc>
                          <a:spcPct val="150000"/>
                        </a:lnSpc>
                        <a:spcAft>
                          <a:spcPts val="0"/>
                        </a:spcAft>
                      </a:pPr>
                      <a:r>
                        <a:rPr lang="es-MX" sz="900" b="1" dirty="0"/>
                        <a:t>MARZO</a:t>
                      </a:r>
                      <a:endParaRPr lang="es-MX" sz="900" b="1" dirty="0">
                        <a:latin typeface="Calibri"/>
                        <a:ea typeface="Calibri"/>
                        <a:cs typeface="Times New Roman"/>
                      </a:endParaRPr>
                    </a:p>
                  </a:txBody>
                  <a:tcPr marL="32914" marR="32914" marT="0" marB="0" anchor="ctr"/>
                </a:tc>
                <a:tc>
                  <a:txBody>
                    <a:bodyPr/>
                    <a:lstStyle/>
                    <a:p>
                      <a:pPr algn="ctr">
                        <a:lnSpc>
                          <a:spcPct val="150000"/>
                        </a:lnSpc>
                        <a:spcAft>
                          <a:spcPts val="0"/>
                        </a:spcAft>
                      </a:pPr>
                      <a:r>
                        <a:rPr lang="es-MX" sz="900" b="1" dirty="0"/>
                        <a:t>ABRIL</a:t>
                      </a:r>
                      <a:endParaRPr lang="es-MX" sz="900" b="1" dirty="0">
                        <a:latin typeface="Calibri"/>
                        <a:ea typeface="Calibri"/>
                        <a:cs typeface="Times New Roman"/>
                      </a:endParaRPr>
                    </a:p>
                  </a:txBody>
                  <a:tcPr marL="32914" marR="32914" marT="0" marB="0" anchor="ctr"/>
                </a:tc>
                <a:tc>
                  <a:txBody>
                    <a:bodyPr/>
                    <a:lstStyle/>
                    <a:p>
                      <a:pPr algn="ctr">
                        <a:lnSpc>
                          <a:spcPct val="150000"/>
                        </a:lnSpc>
                        <a:spcAft>
                          <a:spcPts val="0"/>
                        </a:spcAft>
                      </a:pPr>
                      <a:r>
                        <a:rPr lang="es-MX" sz="900" b="1" dirty="0"/>
                        <a:t>MAYO </a:t>
                      </a:r>
                      <a:endParaRPr lang="es-MX" sz="900" b="1" dirty="0">
                        <a:latin typeface="Calibri"/>
                        <a:ea typeface="Calibri"/>
                        <a:cs typeface="Times New Roman"/>
                      </a:endParaRPr>
                    </a:p>
                  </a:txBody>
                  <a:tcPr marL="32914" marR="32914" marT="0" marB="0" anchor="ctr"/>
                </a:tc>
                <a:tc>
                  <a:txBody>
                    <a:bodyPr/>
                    <a:lstStyle/>
                    <a:p>
                      <a:pPr algn="ctr">
                        <a:lnSpc>
                          <a:spcPct val="150000"/>
                        </a:lnSpc>
                        <a:spcAft>
                          <a:spcPts val="0"/>
                        </a:spcAft>
                      </a:pPr>
                      <a:r>
                        <a:rPr lang="es-MX" sz="900" b="1" dirty="0"/>
                        <a:t>JUNIO</a:t>
                      </a:r>
                      <a:endParaRPr lang="es-MX" sz="900" b="1" dirty="0">
                        <a:latin typeface="Calibri"/>
                        <a:ea typeface="Calibri"/>
                        <a:cs typeface="Times New Roman"/>
                      </a:endParaRPr>
                    </a:p>
                  </a:txBody>
                  <a:tcPr marL="32914" marR="32914" marT="0" marB="0" anchor="ctr"/>
                </a:tc>
                <a:tc>
                  <a:txBody>
                    <a:bodyPr/>
                    <a:lstStyle/>
                    <a:p>
                      <a:pPr algn="ctr">
                        <a:lnSpc>
                          <a:spcPct val="150000"/>
                        </a:lnSpc>
                        <a:spcAft>
                          <a:spcPts val="0"/>
                        </a:spcAft>
                      </a:pPr>
                      <a:r>
                        <a:rPr lang="es-MX" sz="900" b="1" dirty="0"/>
                        <a:t>JULIIO</a:t>
                      </a:r>
                      <a:endParaRPr lang="es-MX" sz="900" b="1" dirty="0">
                        <a:latin typeface="Calibri"/>
                        <a:ea typeface="Calibri"/>
                        <a:cs typeface="Times New Roman"/>
                      </a:endParaRPr>
                    </a:p>
                  </a:txBody>
                  <a:tcPr marL="32914" marR="32914" marT="0" marB="0" anchor="ctr"/>
                </a:tc>
                <a:tc>
                  <a:txBody>
                    <a:bodyPr/>
                    <a:lstStyle/>
                    <a:p>
                      <a:pPr algn="ctr">
                        <a:lnSpc>
                          <a:spcPct val="150000"/>
                        </a:lnSpc>
                        <a:spcAft>
                          <a:spcPts val="0"/>
                        </a:spcAft>
                      </a:pPr>
                      <a:r>
                        <a:rPr lang="es-MX" sz="900" b="1" dirty="0"/>
                        <a:t>AGOSTO</a:t>
                      </a:r>
                      <a:endParaRPr lang="es-MX" sz="900" b="1" dirty="0">
                        <a:latin typeface="Calibri"/>
                        <a:ea typeface="Calibri"/>
                        <a:cs typeface="Times New Roman"/>
                      </a:endParaRPr>
                    </a:p>
                  </a:txBody>
                  <a:tcPr marL="32914" marR="32914" marT="0" marB="0" anchor="ctr"/>
                </a:tc>
              </a:tr>
              <a:tr h="726740">
                <a:tc>
                  <a:txBody>
                    <a:bodyPr/>
                    <a:lstStyle/>
                    <a:p>
                      <a:pPr algn="just">
                        <a:lnSpc>
                          <a:spcPct val="150000"/>
                        </a:lnSpc>
                        <a:spcBef>
                          <a:spcPts val="500"/>
                        </a:spcBef>
                        <a:spcAft>
                          <a:spcPts val="500"/>
                        </a:spcAft>
                      </a:pPr>
                      <a:r>
                        <a:rPr lang="es-MX" sz="1100" dirty="0" smtClean="0"/>
                        <a:t>Presentación </a:t>
                      </a:r>
                      <a:r>
                        <a:rPr lang="es-MX" sz="1100" dirty="0"/>
                        <a:t>de la Guía </a:t>
                      </a:r>
                      <a:r>
                        <a:rPr lang="es-MX" sz="1100" dirty="0" smtClean="0"/>
                        <a:t>PEFEN 2014</a:t>
                      </a:r>
                      <a:r>
                        <a:rPr lang="es-MX" sz="1100" baseline="0" dirty="0" smtClean="0"/>
                        <a:t> y 2015.</a:t>
                      </a:r>
                      <a:r>
                        <a:rPr lang="es-MX" sz="1100" dirty="0" smtClean="0"/>
                        <a:t> Explicación </a:t>
                      </a:r>
                      <a:r>
                        <a:rPr lang="es-MX" sz="1100" dirty="0"/>
                        <a:t>de los lineamientos para la actualización de los Proyectos </a:t>
                      </a:r>
                      <a:r>
                        <a:rPr lang="es-MX" sz="1100" dirty="0" smtClean="0"/>
                        <a:t>Integrales.</a:t>
                      </a:r>
                      <a:endParaRPr lang="es-MX" sz="1100" dirty="0">
                        <a:latin typeface="Calibri"/>
                        <a:ea typeface="Calibri"/>
                        <a:cs typeface="Times New Roman"/>
                      </a:endParaRPr>
                    </a:p>
                  </a:txBody>
                  <a:tcPr marL="32914" marR="32914" marT="0" marB="0" anchor="b"/>
                </a:tc>
                <a:tc>
                  <a:txBody>
                    <a:bodyPr/>
                    <a:lstStyle/>
                    <a:p>
                      <a:pPr algn="ctr">
                        <a:lnSpc>
                          <a:spcPct val="150000"/>
                        </a:lnSpc>
                        <a:spcAft>
                          <a:spcPts val="0"/>
                        </a:spcAft>
                      </a:pPr>
                      <a:endParaRPr lang="es-MX" sz="1000" b="1" dirty="0">
                        <a:latin typeface="Calibri"/>
                        <a:ea typeface="Calibri"/>
                        <a:cs typeface="Times New Roman"/>
                      </a:endParaRPr>
                    </a:p>
                  </a:txBody>
                  <a:tcPr marL="32914" marR="32914" marT="0" marB="0" anchor="ctr"/>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r>
              <a:tr h="574395">
                <a:tc>
                  <a:txBody>
                    <a:bodyPr/>
                    <a:lstStyle/>
                    <a:p>
                      <a:pPr marL="0" marR="0" indent="0" algn="just" defTabSz="914355" rtl="0" eaLnBrk="1" fontAlgn="auto" latinLnBrk="0" hangingPunct="1">
                        <a:lnSpc>
                          <a:spcPct val="150000"/>
                        </a:lnSpc>
                        <a:spcBef>
                          <a:spcPts val="500"/>
                        </a:spcBef>
                        <a:spcAft>
                          <a:spcPts val="500"/>
                        </a:spcAft>
                        <a:buClrTx/>
                        <a:buSzTx/>
                        <a:buFontTx/>
                        <a:buNone/>
                        <a:tabLst/>
                        <a:defRPr/>
                      </a:pPr>
                      <a:r>
                        <a:rPr lang="es-MX" sz="1100" dirty="0"/>
                        <a:t>Talleres estatales e institucionales para la actualización del </a:t>
                      </a:r>
                      <a:r>
                        <a:rPr lang="es-MX" sz="1100" dirty="0" smtClean="0"/>
                        <a:t>PEFEN 2014</a:t>
                      </a:r>
                      <a:r>
                        <a:rPr lang="es-MX" sz="1100" baseline="0" dirty="0" smtClean="0"/>
                        <a:t> y 2015</a:t>
                      </a:r>
                      <a:endParaRPr lang="es-MX" sz="1100" dirty="0">
                        <a:latin typeface="Calibri"/>
                        <a:ea typeface="Calibri"/>
                        <a:cs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ctr"/>
                </a:tc>
                <a:tc>
                  <a:txBody>
                    <a:bodyPr/>
                    <a:lstStyle/>
                    <a:p>
                      <a:pPr marL="41275" algn="ctr">
                        <a:lnSpc>
                          <a:spcPct val="150000"/>
                        </a:lnSpc>
                        <a:spcAft>
                          <a:spcPts val="0"/>
                        </a:spcAft>
                      </a:pPr>
                      <a:endParaRPr lang="es-MX" sz="1000">
                        <a:solidFill>
                          <a:srgbClr val="000000"/>
                        </a:solidFill>
                        <a:latin typeface="Arial"/>
                        <a:ea typeface="Times New Roman"/>
                        <a:cs typeface="Times New Roman"/>
                      </a:endParaRPr>
                    </a:p>
                  </a:txBody>
                  <a:tcPr marL="32914" marR="32914" marT="0" marB="0" anchor="ctr"/>
                </a:tc>
                <a:tc>
                  <a:txBody>
                    <a:bodyPr/>
                    <a:lstStyle/>
                    <a:p>
                      <a:pPr>
                        <a:lnSpc>
                          <a:spcPct val="115000"/>
                        </a:lnSpc>
                      </a:pPr>
                      <a:endParaRPr lang="es-MX" sz="1000" dirty="0">
                        <a:latin typeface="Calibri"/>
                        <a:ea typeface="Times New Roman"/>
                      </a:endParaRPr>
                    </a:p>
                  </a:txBody>
                  <a:tcPr marL="32914" marR="32914" marT="0" marB="0" anchor="ctr"/>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r>
              <a:tr h="334879">
                <a:tc>
                  <a:txBody>
                    <a:bodyPr/>
                    <a:lstStyle/>
                    <a:p>
                      <a:pPr algn="just">
                        <a:lnSpc>
                          <a:spcPct val="150000"/>
                        </a:lnSpc>
                        <a:spcBef>
                          <a:spcPts val="500"/>
                        </a:spcBef>
                        <a:spcAft>
                          <a:spcPts val="500"/>
                        </a:spcAft>
                      </a:pPr>
                      <a:r>
                        <a:rPr lang="es-MX" sz="1100" dirty="0"/>
                        <a:t>Actualización del </a:t>
                      </a:r>
                      <a:r>
                        <a:rPr lang="es-MX" sz="1100" dirty="0" smtClean="0"/>
                        <a:t>PEFEN 2014</a:t>
                      </a:r>
                      <a:r>
                        <a:rPr lang="es-MX" sz="1100" baseline="0" dirty="0" smtClean="0"/>
                        <a:t> y 2015</a:t>
                      </a:r>
                      <a:endParaRPr lang="es-MX" sz="1100" dirty="0"/>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marL="41275" algn="ctr">
                        <a:lnSpc>
                          <a:spcPct val="150000"/>
                        </a:lnSpc>
                        <a:spcAft>
                          <a:spcPts val="0"/>
                        </a:spcAft>
                      </a:pPr>
                      <a:endParaRPr lang="es-MX" sz="1000">
                        <a:solidFill>
                          <a:srgbClr val="000000"/>
                        </a:solidFill>
                        <a:latin typeface="Arial"/>
                        <a:ea typeface="Times New Roman"/>
                        <a:cs typeface="Times New Roman"/>
                      </a:endParaRPr>
                    </a:p>
                  </a:txBody>
                  <a:tcPr marL="32914" marR="32914" marT="0" marB="0" anchor="ctr"/>
                </a:tc>
                <a:tc>
                  <a:txBody>
                    <a:bodyPr/>
                    <a:lstStyle/>
                    <a:p>
                      <a:pPr marL="41275" algn="ctr">
                        <a:lnSpc>
                          <a:spcPct val="150000"/>
                        </a:lnSpc>
                        <a:spcAft>
                          <a:spcPts val="0"/>
                        </a:spcAft>
                      </a:pPr>
                      <a:endParaRPr lang="es-MX" sz="1000">
                        <a:solidFill>
                          <a:srgbClr val="000000"/>
                        </a:solidFill>
                        <a:latin typeface="Arial"/>
                        <a:ea typeface="Times New Roman"/>
                        <a:cs typeface="Times New Roman"/>
                      </a:endParaRPr>
                    </a:p>
                  </a:txBody>
                  <a:tcPr marL="32914" marR="32914" marT="0" marB="0" anchor="ctr"/>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r>
              <a:tr h="334879">
                <a:tc>
                  <a:txBody>
                    <a:bodyPr/>
                    <a:lstStyle/>
                    <a:p>
                      <a:pPr marL="0" marR="0" indent="0" algn="just" defTabSz="914355" rtl="0" eaLnBrk="1" fontAlgn="auto" latinLnBrk="0" hangingPunct="1">
                        <a:lnSpc>
                          <a:spcPct val="150000"/>
                        </a:lnSpc>
                        <a:spcBef>
                          <a:spcPts val="500"/>
                        </a:spcBef>
                        <a:spcAft>
                          <a:spcPts val="500"/>
                        </a:spcAft>
                        <a:buClrTx/>
                        <a:buSzTx/>
                        <a:buFontTx/>
                        <a:buNone/>
                        <a:tabLst/>
                        <a:defRPr/>
                      </a:pPr>
                      <a:r>
                        <a:rPr lang="es-MX" sz="1100" dirty="0"/>
                        <a:t>Entrega-recepción del </a:t>
                      </a:r>
                      <a:r>
                        <a:rPr lang="es-MX" sz="1100" dirty="0" smtClean="0"/>
                        <a:t>PEFEN 2014</a:t>
                      </a:r>
                      <a:r>
                        <a:rPr lang="es-MX" sz="1100" baseline="0" dirty="0" smtClean="0"/>
                        <a:t> y 2015</a:t>
                      </a:r>
                      <a:r>
                        <a:rPr lang="es-MX" sz="1100" dirty="0" smtClean="0"/>
                        <a:t> </a:t>
                      </a:r>
                      <a:endParaRPr lang="es-MX" sz="1100" dirty="0">
                        <a:latin typeface="Calibri"/>
                        <a:ea typeface="Calibri"/>
                        <a:cs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ctr"/>
                </a:tc>
                <a:tc>
                  <a:txBody>
                    <a:bodyPr/>
                    <a:lstStyle/>
                    <a:p>
                      <a:pPr>
                        <a:lnSpc>
                          <a:spcPct val="115000"/>
                        </a:lnSpc>
                      </a:pPr>
                      <a:endParaRPr lang="es-MX" sz="1000">
                        <a:latin typeface="Calibri"/>
                        <a:ea typeface="Times New Roman"/>
                      </a:endParaRPr>
                    </a:p>
                  </a:txBody>
                  <a:tcPr marL="32914" marR="32914" marT="0" marB="0" anchor="ctr"/>
                </a:tc>
                <a:tc>
                  <a:txBody>
                    <a:bodyPr/>
                    <a:lstStyle/>
                    <a:p>
                      <a:pPr>
                        <a:lnSpc>
                          <a:spcPct val="115000"/>
                        </a:lnSpc>
                      </a:pPr>
                      <a:endParaRPr lang="es-MX" sz="1000" dirty="0">
                        <a:latin typeface="Calibri"/>
                        <a:ea typeface="Times New Roman"/>
                      </a:endParaRPr>
                    </a:p>
                  </a:txBody>
                  <a:tcPr marL="32914" marR="32914" marT="0" marB="0" anchor="ctr"/>
                </a:tc>
                <a:tc>
                  <a:txBody>
                    <a:bodyPr/>
                    <a:lstStyle/>
                    <a:p>
                      <a:pPr algn="ctr">
                        <a:lnSpc>
                          <a:spcPct val="150000"/>
                        </a:lnSpc>
                        <a:spcAft>
                          <a:spcPts val="0"/>
                        </a:spcAft>
                      </a:pPr>
                      <a:endParaRPr lang="es-MX" sz="1000" b="1" dirty="0">
                        <a:latin typeface="Calibri"/>
                        <a:ea typeface="Calibri"/>
                        <a:cs typeface="Times New Roman"/>
                      </a:endParaRPr>
                    </a:p>
                  </a:txBody>
                  <a:tcPr marL="32914" marR="32914" marT="0" marB="0" anchor="ctr"/>
                </a:tc>
                <a:tc>
                  <a:txBody>
                    <a:bodyPr/>
                    <a:lstStyle/>
                    <a:p>
                      <a:pPr>
                        <a:lnSpc>
                          <a:spcPct val="115000"/>
                        </a:lnSpc>
                      </a:pPr>
                      <a:endParaRPr lang="es-MX" sz="1000" dirty="0">
                        <a:latin typeface="Calibri"/>
                        <a:ea typeface="Times New Roman"/>
                      </a:endParaRPr>
                    </a:p>
                  </a:txBody>
                  <a:tcPr marL="32914" marR="32914" marT="0" marB="0" anchor="ctr"/>
                </a:tc>
                <a:tc>
                  <a:txBody>
                    <a:bodyPr/>
                    <a:lstStyle/>
                    <a:p>
                      <a:pPr>
                        <a:lnSpc>
                          <a:spcPct val="115000"/>
                        </a:lnSpc>
                      </a:pPr>
                      <a:endParaRPr lang="es-MX" sz="1000" dirty="0">
                        <a:latin typeface="Calibri"/>
                        <a:ea typeface="Times New Roman"/>
                      </a:endParaRPr>
                    </a:p>
                  </a:txBody>
                  <a:tcPr marL="32914" marR="32914" marT="0" marB="0" anchor="ctr"/>
                </a:tc>
                <a:tc>
                  <a:txBody>
                    <a:bodyPr/>
                    <a:lstStyle/>
                    <a:p>
                      <a:pPr>
                        <a:lnSpc>
                          <a:spcPct val="115000"/>
                        </a:lnSpc>
                      </a:pPr>
                      <a:endParaRPr lang="es-MX" sz="1000">
                        <a:latin typeface="Calibri"/>
                        <a:ea typeface="Times New Roman"/>
                      </a:endParaRPr>
                    </a:p>
                  </a:txBody>
                  <a:tcPr marL="32914" marR="32914" marT="0" marB="0" anchor="ctr"/>
                </a:tc>
                <a:tc>
                  <a:txBody>
                    <a:bodyPr/>
                    <a:lstStyle/>
                    <a:p>
                      <a:pPr>
                        <a:lnSpc>
                          <a:spcPct val="115000"/>
                        </a:lnSpc>
                      </a:pPr>
                      <a:endParaRPr lang="es-MX" sz="1000">
                        <a:latin typeface="Calibri"/>
                        <a:ea typeface="Times New Roman"/>
                      </a:endParaRPr>
                    </a:p>
                  </a:txBody>
                  <a:tcPr marL="32914" marR="32914" marT="0" marB="0" anchor="ctr"/>
                </a:tc>
              </a:tr>
              <a:tr h="428791">
                <a:tc>
                  <a:txBody>
                    <a:bodyPr/>
                    <a:lstStyle/>
                    <a:p>
                      <a:pPr algn="just">
                        <a:lnSpc>
                          <a:spcPct val="150000"/>
                        </a:lnSpc>
                        <a:spcBef>
                          <a:spcPts val="500"/>
                        </a:spcBef>
                        <a:spcAft>
                          <a:spcPts val="500"/>
                        </a:spcAft>
                      </a:pPr>
                      <a:r>
                        <a:rPr lang="es-MX" sz="1100" dirty="0"/>
                        <a:t>Evaluación y </a:t>
                      </a:r>
                      <a:r>
                        <a:rPr lang="es-MX" sz="1100" dirty="0" err="1"/>
                        <a:t>dictaminación</a:t>
                      </a:r>
                      <a:r>
                        <a:rPr lang="es-MX" sz="1100" dirty="0"/>
                        <a:t> del </a:t>
                      </a:r>
                      <a:r>
                        <a:rPr lang="es-MX" sz="1100" dirty="0" smtClean="0"/>
                        <a:t>PEFEN 2014</a:t>
                      </a:r>
                      <a:r>
                        <a:rPr lang="es-MX" sz="1100" baseline="0" dirty="0" smtClean="0"/>
                        <a:t> y 2015</a:t>
                      </a:r>
                      <a:endParaRPr lang="es-MX" sz="1100" dirty="0" smtClean="0"/>
                    </a:p>
                    <a:p>
                      <a:pPr algn="just">
                        <a:lnSpc>
                          <a:spcPct val="150000"/>
                        </a:lnSpc>
                        <a:spcBef>
                          <a:spcPts val="500"/>
                        </a:spcBef>
                        <a:spcAft>
                          <a:spcPts val="500"/>
                        </a:spcAft>
                      </a:pPr>
                      <a:r>
                        <a:rPr lang="es-MX" sz="1100" dirty="0" smtClean="0"/>
                        <a:t>1er </a:t>
                      </a:r>
                      <a:r>
                        <a:rPr lang="es-MX" sz="1100" dirty="0"/>
                        <a:t>semana</a:t>
                      </a:r>
                      <a:endParaRPr lang="es-MX" sz="1100" dirty="0">
                        <a:latin typeface="Calibri"/>
                        <a:ea typeface="Calibri"/>
                        <a:cs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gn="ctr">
                        <a:lnSpc>
                          <a:spcPct val="150000"/>
                        </a:lnSpc>
                        <a:spcAft>
                          <a:spcPts val="0"/>
                        </a:spcAft>
                      </a:pPr>
                      <a:endParaRPr lang="es-MX" sz="1000" b="1" dirty="0">
                        <a:latin typeface="Calibri"/>
                        <a:ea typeface="Calibri"/>
                        <a:cs typeface="Times New Roman"/>
                      </a:endParaRPr>
                    </a:p>
                  </a:txBody>
                  <a:tcPr marL="32914" marR="32914" marT="0" marB="0" anchor="ctr"/>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r>
              <a:tr h="504755">
                <a:tc>
                  <a:txBody>
                    <a:bodyPr/>
                    <a:lstStyle/>
                    <a:p>
                      <a:pPr algn="just">
                        <a:lnSpc>
                          <a:spcPct val="150000"/>
                        </a:lnSpc>
                        <a:spcBef>
                          <a:spcPts val="500"/>
                        </a:spcBef>
                        <a:spcAft>
                          <a:spcPts val="500"/>
                        </a:spcAft>
                      </a:pPr>
                      <a:r>
                        <a:rPr lang="es-MX" sz="1100" dirty="0"/>
                        <a:t>Evaluación y </a:t>
                      </a:r>
                      <a:r>
                        <a:rPr lang="es-MX" sz="1100" dirty="0" err="1"/>
                        <a:t>dictaminación</a:t>
                      </a:r>
                      <a:r>
                        <a:rPr lang="es-MX" sz="1100" dirty="0"/>
                        <a:t> del </a:t>
                      </a:r>
                      <a:r>
                        <a:rPr lang="es-MX" sz="1100" dirty="0" smtClean="0"/>
                        <a:t>PEFEN 2014</a:t>
                      </a:r>
                      <a:r>
                        <a:rPr lang="es-MX" sz="1100" baseline="0" dirty="0" smtClean="0"/>
                        <a:t> y 2015</a:t>
                      </a:r>
                      <a:endParaRPr lang="es-MX" sz="1100" dirty="0"/>
                    </a:p>
                    <a:p>
                      <a:pPr algn="just">
                        <a:lnSpc>
                          <a:spcPct val="150000"/>
                        </a:lnSpc>
                        <a:spcBef>
                          <a:spcPts val="500"/>
                        </a:spcBef>
                        <a:spcAft>
                          <a:spcPts val="500"/>
                        </a:spcAft>
                      </a:pPr>
                      <a:r>
                        <a:rPr lang="es-MX" sz="1100" dirty="0"/>
                        <a:t>2ª semana</a:t>
                      </a:r>
                      <a:endParaRPr lang="es-MX" sz="1100" dirty="0">
                        <a:latin typeface="Calibri"/>
                        <a:ea typeface="Calibri"/>
                        <a:cs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gn="ctr">
                        <a:lnSpc>
                          <a:spcPct val="150000"/>
                        </a:lnSpc>
                        <a:spcAft>
                          <a:spcPts val="0"/>
                        </a:spcAft>
                      </a:pPr>
                      <a:endParaRPr lang="es-MX" sz="1000" b="1" dirty="0">
                        <a:latin typeface="Calibri"/>
                        <a:ea typeface="Calibri"/>
                        <a:cs typeface="Times New Roman"/>
                      </a:endParaRPr>
                    </a:p>
                  </a:txBody>
                  <a:tcPr marL="32914" marR="32914" marT="0" marB="0" anchor="ctr"/>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r>
              <a:tr h="334879">
                <a:tc>
                  <a:txBody>
                    <a:bodyPr/>
                    <a:lstStyle/>
                    <a:p>
                      <a:pPr algn="just">
                        <a:lnSpc>
                          <a:spcPct val="150000"/>
                        </a:lnSpc>
                        <a:spcBef>
                          <a:spcPts val="500"/>
                        </a:spcBef>
                        <a:spcAft>
                          <a:spcPts val="500"/>
                        </a:spcAft>
                      </a:pPr>
                      <a:r>
                        <a:rPr lang="es-MX" sz="1100" dirty="0"/>
                        <a:t>Réplica a los resultados de evaluación.</a:t>
                      </a:r>
                      <a:endParaRPr lang="es-MX" sz="1100" dirty="0">
                        <a:latin typeface="Calibri"/>
                        <a:ea typeface="Calibri"/>
                        <a:cs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gn="ctr">
                        <a:lnSpc>
                          <a:spcPct val="150000"/>
                        </a:lnSpc>
                        <a:spcAft>
                          <a:spcPts val="0"/>
                        </a:spcAft>
                      </a:pPr>
                      <a:endParaRPr lang="es-MX" sz="1000" b="1" dirty="0">
                        <a:latin typeface="Calibri"/>
                        <a:ea typeface="Calibri"/>
                        <a:cs typeface="Times New Roman"/>
                      </a:endParaRPr>
                    </a:p>
                  </a:txBody>
                  <a:tcPr marL="32914" marR="32914" marT="0" marB="0" anchor="ctr"/>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dirty="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r>
              <a:tr h="334879">
                <a:tc>
                  <a:txBody>
                    <a:bodyPr/>
                    <a:lstStyle/>
                    <a:p>
                      <a:pPr algn="just">
                        <a:lnSpc>
                          <a:spcPct val="150000"/>
                        </a:lnSpc>
                        <a:spcBef>
                          <a:spcPts val="500"/>
                        </a:spcBef>
                        <a:spcAft>
                          <a:spcPts val="500"/>
                        </a:spcAft>
                      </a:pPr>
                      <a:r>
                        <a:rPr lang="es-MX" sz="1100" dirty="0"/>
                        <a:t>Asignación y radicación de recursos.</a:t>
                      </a:r>
                      <a:endParaRPr lang="es-MX" sz="1100" dirty="0">
                        <a:latin typeface="Calibri"/>
                        <a:ea typeface="Calibri"/>
                        <a:cs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gn="ctr">
                        <a:lnSpc>
                          <a:spcPct val="150000"/>
                        </a:lnSpc>
                        <a:spcAft>
                          <a:spcPts val="0"/>
                        </a:spcAft>
                      </a:pPr>
                      <a:endParaRPr lang="es-MX" sz="1000" dirty="0">
                        <a:solidFill>
                          <a:srgbClr val="000000"/>
                        </a:solidFill>
                        <a:latin typeface="Arial"/>
                        <a:ea typeface="Times New Roman"/>
                        <a:cs typeface="Times New Roman"/>
                      </a:endParaRPr>
                    </a:p>
                  </a:txBody>
                  <a:tcPr marL="32914" marR="32914" marT="0" marB="0" anchor="b"/>
                </a:tc>
                <a:tc>
                  <a:txBody>
                    <a:bodyPr/>
                    <a:lstStyle/>
                    <a:p>
                      <a:pPr algn="ctr">
                        <a:lnSpc>
                          <a:spcPct val="115000"/>
                        </a:lnSpc>
                      </a:pPr>
                      <a:endParaRPr lang="es-MX" sz="1000" dirty="0">
                        <a:latin typeface="Calibri"/>
                        <a:ea typeface="Times New Roman"/>
                      </a:endParaRPr>
                    </a:p>
                  </a:txBody>
                  <a:tcPr marL="32914" marR="32914" marT="0" marB="0" anchor="b"/>
                </a:tc>
                <a:tc>
                  <a:txBody>
                    <a:bodyPr/>
                    <a:lstStyle/>
                    <a:p>
                      <a:pPr algn="ctr">
                        <a:lnSpc>
                          <a:spcPct val="115000"/>
                        </a:lnSpc>
                      </a:pPr>
                      <a:endParaRPr lang="es-MX" sz="1000" dirty="0">
                        <a:latin typeface="Calibri"/>
                        <a:ea typeface="Times New Roman"/>
                      </a:endParaRPr>
                    </a:p>
                  </a:txBody>
                  <a:tcPr marL="32914" marR="32914" marT="0" marB="0" anchor="b"/>
                </a:tc>
              </a:tr>
              <a:tr h="334879">
                <a:tc>
                  <a:txBody>
                    <a:bodyPr/>
                    <a:lstStyle/>
                    <a:p>
                      <a:pPr algn="just">
                        <a:lnSpc>
                          <a:spcPct val="150000"/>
                        </a:lnSpc>
                        <a:spcBef>
                          <a:spcPts val="500"/>
                        </a:spcBef>
                        <a:spcAft>
                          <a:spcPts val="500"/>
                        </a:spcAft>
                      </a:pPr>
                      <a:r>
                        <a:rPr lang="es-MX" sz="1100" dirty="0"/>
                        <a:t>Reprogramación del </a:t>
                      </a:r>
                      <a:r>
                        <a:rPr lang="es-MX" sz="1100" dirty="0" smtClean="0"/>
                        <a:t>PEFEN </a:t>
                      </a:r>
                      <a:r>
                        <a:rPr lang="es-MX" sz="1100" dirty="0" smtClean="0"/>
                        <a:t>2014</a:t>
                      </a:r>
                      <a:r>
                        <a:rPr lang="es-MX" sz="1100" baseline="0" dirty="0" smtClean="0"/>
                        <a:t> y 2015</a:t>
                      </a:r>
                      <a:endParaRPr lang="es-MX" sz="1100" dirty="0">
                        <a:latin typeface="Calibri"/>
                        <a:ea typeface="Calibri"/>
                        <a:cs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gn="ctr">
                        <a:lnSpc>
                          <a:spcPct val="115000"/>
                        </a:lnSpc>
                      </a:pPr>
                      <a:endParaRPr lang="es-MX" sz="1000">
                        <a:latin typeface="Calibri"/>
                        <a:ea typeface="Times New Roman"/>
                      </a:endParaRPr>
                    </a:p>
                  </a:txBody>
                  <a:tcPr marL="32914" marR="32914" marT="0" marB="0" anchor="b"/>
                </a:tc>
                <a:tc>
                  <a:txBody>
                    <a:bodyPr/>
                    <a:lstStyle/>
                    <a:p>
                      <a:pPr algn="ctr">
                        <a:lnSpc>
                          <a:spcPct val="150000"/>
                        </a:lnSpc>
                        <a:spcAft>
                          <a:spcPts val="0"/>
                        </a:spcAft>
                      </a:pPr>
                      <a:endParaRPr lang="es-MX" sz="1000">
                        <a:solidFill>
                          <a:srgbClr val="000000"/>
                        </a:solidFill>
                        <a:latin typeface="Arial"/>
                        <a:ea typeface="Times New Roman"/>
                        <a:cs typeface="Times New Roman"/>
                      </a:endParaRPr>
                    </a:p>
                  </a:txBody>
                  <a:tcPr marL="32914" marR="32914" marT="0" marB="0" anchor="b"/>
                </a:tc>
                <a:tc>
                  <a:txBody>
                    <a:bodyPr/>
                    <a:lstStyle/>
                    <a:p>
                      <a:pPr algn="ctr">
                        <a:lnSpc>
                          <a:spcPct val="115000"/>
                        </a:lnSpc>
                      </a:pPr>
                      <a:endParaRPr lang="es-MX" sz="1000" dirty="0">
                        <a:latin typeface="Calibri"/>
                        <a:ea typeface="Times New Roman"/>
                      </a:endParaRPr>
                    </a:p>
                  </a:txBody>
                  <a:tcPr marL="32914" marR="32914" marT="0" marB="0" anchor="b"/>
                </a:tc>
              </a:tr>
              <a:tr h="334879">
                <a:tc>
                  <a:txBody>
                    <a:bodyPr/>
                    <a:lstStyle/>
                    <a:p>
                      <a:pPr algn="just">
                        <a:lnSpc>
                          <a:spcPct val="150000"/>
                        </a:lnSpc>
                        <a:spcBef>
                          <a:spcPts val="500"/>
                        </a:spcBef>
                        <a:spcAft>
                          <a:spcPts val="500"/>
                        </a:spcAft>
                      </a:pPr>
                      <a:r>
                        <a:rPr lang="es-MX" sz="1100" dirty="0"/>
                        <a:t>Implementación del </a:t>
                      </a:r>
                      <a:r>
                        <a:rPr lang="es-MX" sz="1100" dirty="0" smtClean="0"/>
                        <a:t>PEFEN </a:t>
                      </a:r>
                      <a:r>
                        <a:rPr lang="es-MX" sz="1100" dirty="0" smtClean="0"/>
                        <a:t>2014</a:t>
                      </a:r>
                      <a:r>
                        <a:rPr lang="es-MX" sz="1100" baseline="0" dirty="0" smtClean="0"/>
                        <a:t> y 2015</a:t>
                      </a:r>
                      <a:endParaRPr lang="es-MX" sz="1100" dirty="0">
                        <a:latin typeface="Calibri"/>
                        <a:ea typeface="Calibri"/>
                        <a:cs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nSpc>
                          <a:spcPct val="115000"/>
                        </a:lnSpc>
                      </a:pPr>
                      <a:endParaRPr lang="es-MX" sz="1000">
                        <a:latin typeface="Calibri"/>
                        <a:ea typeface="Times New Roman"/>
                      </a:endParaRPr>
                    </a:p>
                  </a:txBody>
                  <a:tcPr marL="32914" marR="32914" marT="0" marB="0" anchor="b"/>
                </a:tc>
                <a:tc>
                  <a:txBody>
                    <a:bodyPr/>
                    <a:lstStyle/>
                    <a:p>
                      <a:pPr algn="ctr">
                        <a:lnSpc>
                          <a:spcPct val="115000"/>
                        </a:lnSpc>
                      </a:pPr>
                      <a:endParaRPr lang="es-MX" sz="1000">
                        <a:latin typeface="Calibri"/>
                        <a:ea typeface="Times New Roman"/>
                      </a:endParaRPr>
                    </a:p>
                  </a:txBody>
                  <a:tcPr marL="32914" marR="32914" marT="0" marB="0" anchor="b"/>
                </a:tc>
                <a:tc>
                  <a:txBody>
                    <a:bodyPr/>
                    <a:lstStyle/>
                    <a:p>
                      <a:pPr algn="ctr">
                        <a:lnSpc>
                          <a:spcPct val="115000"/>
                        </a:lnSpc>
                      </a:pPr>
                      <a:endParaRPr lang="es-MX" sz="1000">
                        <a:latin typeface="Calibri"/>
                        <a:ea typeface="Times New Roman"/>
                      </a:endParaRPr>
                    </a:p>
                  </a:txBody>
                  <a:tcPr marL="32914" marR="32914" marT="0" marB="0" anchor="b"/>
                </a:tc>
                <a:tc>
                  <a:txBody>
                    <a:bodyPr/>
                    <a:lstStyle/>
                    <a:p>
                      <a:pPr algn="ctr">
                        <a:lnSpc>
                          <a:spcPct val="150000"/>
                        </a:lnSpc>
                        <a:spcAft>
                          <a:spcPts val="0"/>
                        </a:spcAft>
                      </a:pPr>
                      <a:endParaRPr lang="es-MX" sz="1000" dirty="0">
                        <a:solidFill>
                          <a:srgbClr val="000000"/>
                        </a:solidFill>
                        <a:latin typeface="Arial"/>
                        <a:ea typeface="Times New Roman"/>
                        <a:cs typeface="Times New Roman"/>
                      </a:endParaRPr>
                    </a:p>
                  </a:txBody>
                  <a:tcPr marL="32914" marR="32914" marT="0" marB="0" anchor="b"/>
                </a:tc>
              </a:tr>
            </a:tbl>
          </a:graphicData>
        </a:graphic>
      </p:graphicFrame>
      <p:sp>
        <p:nvSpPr>
          <p:cNvPr id="2054" name="AutoShape 6"/>
          <p:cNvSpPr>
            <a:spLocks noChangeArrowheads="1"/>
          </p:cNvSpPr>
          <p:nvPr/>
        </p:nvSpPr>
        <p:spPr bwMode="auto">
          <a:xfrm>
            <a:off x="6094359" y="3158328"/>
            <a:ext cx="147638" cy="153988"/>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2052" name="AutoShape 4"/>
          <p:cNvSpPr>
            <a:spLocks noChangeArrowheads="1"/>
          </p:cNvSpPr>
          <p:nvPr/>
        </p:nvSpPr>
        <p:spPr bwMode="auto">
          <a:xfrm>
            <a:off x="8484601" y="6110782"/>
            <a:ext cx="147638" cy="153988"/>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2051" name="AutoShape 3"/>
          <p:cNvSpPr>
            <a:spLocks noChangeArrowheads="1"/>
          </p:cNvSpPr>
          <p:nvPr/>
        </p:nvSpPr>
        <p:spPr bwMode="auto">
          <a:xfrm>
            <a:off x="8448398" y="5838206"/>
            <a:ext cx="147637" cy="153987"/>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2049" name="AutoShape 1"/>
          <p:cNvSpPr>
            <a:spLocks noChangeArrowheads="1"/>
          </p:cNvSpPr>
          <p:nvPr/>
        </p:nvSpPr>
        <p:spPr bwMode="auto">
          <a:xfrm>
            <a:off x="5500694" y="3158328"/>
            <a:ext cx="147637" cy="153987"/>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2057" name="Rectangle 9"/>
          <p:cNvSpPr>
            <a:spLocks noChangeArrowheads="1"/>
          </p:cNvSpPr>
          <p:nvPr/>
        </p:nvSpPr>
        <p:spPr bwMode="auto">
          <a:xfrm>
            <a:off x="0" y="358787"/>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Cronograma  para la actualización del PEFEN </a:t>
            </a:r>
            <a:r>
              <a:rPr kumimoji="0" lang="es-MX"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2014</a:t>
            </a:r>
            <a:r>
              <a:rPr kumimoji="0" lang="es-MX" sz="1400" b="1" i="0" u="none" strike="noStrike" cap="none" normalizeH="0" dirty="0" smtClean="0">
                <a:ln>
                  <a:noFill/>
                </a:ln>
                <a:solidFill>
                  <a:schemeClr val="tx1"/>
                </a:solidFill>
                <a:effectLst/>
                <a:latin typeface="Arial" pitchFamily="34" charset="0"/>
                <a:ea typeface="Calibri" pitchFamily="34" charset="0"/>
                <a:cs typeface="Arial" pitchFamily="34" charset="0"/>
              </a:rPr>
              <a:t> y 2015</a:t>
            </a:r>
            <a:r>
              <a:rPr kumimoji="0" lang="es-MX"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AutoShape 5"/>
          <p:cNvSpPr>
            <a:spLocks noChangeArrowheads="1"/>
          </p:cNvSpPr>
          <p:nvPr/>
        </p:nvSpPr>
        <p:spPr bwMode="auto">
          <a:xfrm>
            <a:off x="5494369" y="2636912"/>
            <a:ext cx="147638" cy="153988"/>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14" name="AutoShape 5"/>
          <p:cNvSpPr>
            <a:spLocks noChangeArrowheads="1"/>
          </p:cNvSpPr>
          <p:nvPr/>
        </p:nvSpPr>
        <p:spPr bwMode="auto">
          <a:xfrm>
            <a:off x="6085979" y="2636912"/>
            <a:ext cx="147638" cy="153988"/>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16" name="AutoShape 5"/>
          <p:cNvSpPr>
            <a:spLocks noChangeArrowheads="1"/>
          </p:cNvSpPr>
          <p:nvPr/>
        </p:nvSpPr>
        <p:spPr bwMode="auto">
          <a:xfrm>
            <a:off x="6103529" y="3480143"/>
            <a:ext cx="147638" cy="153988"/>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17" name="AutoShape 2"/>
          <p:cNvSpPr>
            <a:spLocks noChangeArrowheads="1"/>
          </p:cNvSpPr>
          <p:nvPr/>
        </p:nvSpPr>
        <p:spPr bwMode="auto">
          <a:xfrm>
            <a:off x="7803265" y="5476197"/>
            <a:ext cx="147638" cy="153987"/>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18" name="AutoShape 2"/>
          <p:cNvSpPr>
            <a:spLocks noChangeArrowheads="1"/>
          </p:cNvSpPr>
          <p:nvPr/>
        </p:nvSpPr>
        <p:spPr bwMode="auto">
          <a:xfrm>
            <a:off x="6668715" y="4576142"/>
            <a:ext cx="147638" cy="153987"/>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19" name="AutoShape 2"/>
          <p:cNvSpPr>
            <a:spLocks noChangeArrowheads="1"/>
          </p:cNvSpPr>
          <p:nvPr/>
        </p:nvSpPr>
        <p:spPr bwMode="auto">
          <a:xfrm>
            <a:off x="7261802" y="5119125"/>
            <a:ext cx="147638" cy="153987"/>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20" name="AutoShape 2"/>
          <p:cNvSpPr>
            <a:spLocks noChangeArrowheads="1"/>
          </p:cNvSpPr>
          <p:nvPr/>
        </p:nvSpPr>
        <p:spPr bwMode="auto">
          <a:xfrm>
            <a:off x="6668715" y="3916250"/>
            <a:ext cx="147638" cy="153987"/>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
        <p:nvSpPr>
          <p:cNvPr id="21" name="AutoShape 5"/>
          <p:cNvSpPr>
            <a:spLocks noChangeArrowheads="1"/>
          </p:cNvSpPr>
          <p:nvPr/>
        </p:nvSpPr>
        <p:spPr bwMode="auto">
          <a:xfrm>
            <a:off x="4938387" y="1988840"/>
            <a:ext cx="147638" cy="153988"/>
          </a:xfrm>
          <a:prstGeom prst="diamond">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18553" y="953647"/>
            <a:ext cx="8229600" cy="571500"/>
          </a:xfrm>
          <a:prstGeom prst="rect">
            <a:avLst/>
          </a:prstGeom>
        </p:spPr>
        <p:txBody>
          <a:bodyPr/>
          <a:lstStyle>
            <a:lvl1pPr algn="ctr" defTabSz="914355" rtl="0" eaLnBrk="1" latinLnBrk="0" hangingPunct="1">
              <a:spcBef>
                <a:spcPct val="0"/>
              </a:spcBef>
              <a:buNone/>
              <a:defRPr sz="4400" kern="1200">
                <a:solidFill>
                  <a:schemeClr val="tx1"/>
                </a:solidFill>
                <a:latin typeface="+mj-lt"/>
                <a:ea typeface="+mj-ea"/>
                <a:cs typeface="+mj-cs"/>
              </a:defRPr>
            </a:lvl1pPr>
          </a:lstStyle>
          <a:p>
            <a:r>
              <a:rPr lang="es-MX" sz="2000" dirty="0" smtClean="0">
                <a:solidFill>
                  <a:schemeClr val="accent1">
                    <a:lumMod val="75000"/>
                  </a:schemeClr>
                </a:solidFill>
              </a:rPr>
              <a:t>Propósito general</a:t>
            </a:r>
            <a:endParaRPr lang="es-MX" sz="2000" dirty="0">
              <a:solidFill>
                <a:schemeClr val="accent1">
                  <a:lumMod val="75000"/>
                </a:schemeClr>
              </a:solidFill>
            </a:endParaRPr>
          </a:p>
        </p:txBody>
      </p:sp>
      <p:sp>
        <p:nvSpPr>
          <p:cNvPr id="5" name="4 Rectángulo"/>
          <p:cNvSpPr/>
          <p:nvPr/>
        </p:nvSpPr>
        <p:spPr>
          <a:xfrm>
            <a:off x="2547890" y="2506116"/>
            <a:ext cx="4336252" cy="400110"/>
          </a:xfrm>
          <a:prstGeom prst="rect">
            <a:avLst/>
          </a:prstGeom>
        </p:spPr>
        <p:txBody>
          <a:bodyPr wrap="none">
            <a:spAutoFit/>
          </a:bodyPr>
          <a:lstStyle/>
          <a:p>
            <a:r>
              <a:rPr lang="es-MX" sz="2000" dirty="0">
                <a:solidFill>
                  <a:schemeClr val="accent1">
                    <a:lumMod val="75000"/>
                  </a:schemeClr>
                </a:solidFill>
                <a:latin typeface="+mj-lt"/>
              </a:rPr>
              <a:t>Propósito de la Guía PEFEN 2014 y 2015</a:t>
            </a:r>
          </a:p>
        </p:txBody>
      </p:sp>
      <p:sp>
        <p:nvSpPr>
          <p:cNvPr id="4" name="3 CuadroTexto"/>
          <p:cNvSpPr txBox="1"/>
          <p:nvPr/>
        </p:nvSpPr>
        <p:spPr>
          <a:xfrm>
            <a:off x="1043608" y="1556792"/>
            <a:ext cx="7344816" cy="861774"/>
          </a:xfrm>
          <a:prstGeom prst="rect">
            <a:avLst/>
          </a:prstGeom>
          <a:noFill/>
        </p:spPr>
        <p:txBody>
          <a:bodyPr wrap="square" rtlCol="0">
            <a:spAutoFit/>
          </a:bodyPr>
          <a:lstStyle/>
          <a:p>
            <a:pPr algn="just"/>
            <a:r>
              <a:rPr lang="es-MX" sz="1600" dirty="0">
                <a:ea typeface="ＭＳ Ｐゴシック" pitchFamily="34" charset="-128"/>
                <a:cs typeface="Arial" charset="0"/>
              </a:rPr>
              <a:t>Presentar los lineamientos que rigen el proceso de actualización de la planeación del PEFEN 2014 y 2015 a las 32 entidades.</a:t>
            </a:r>
            <a:endParaRPr lang="es-MX" sz="1600" dirty="0"/>
          </a:p>
          <a:p>
            <a:endParaRPr lang="es-MX" dirty="0"/>
          </a:p>
        </p:txBody>
      </p:sp>
      <p:sp>
        <p:nvSpPr>
          <p:cNvPr id="6" name="5 CuadroTexto"/>
          <p:cNvSpPr txBox="1"/>
          <p:nvPr/>
        </p:nvSpPr>
        <p:spPr>
          <a:xfrm>
            <a:off x="1043608" y="3212976"/>
            <a:ext cx="7344816" cy="2092881"/>
          </a:xfrm>
          <a:prstGeom prst="rect">
            <a:avLst/>
          </a:prstGeom>
          <a:noFill/>
        </p:spPr>
        <p:txBody>
          <a:bodyPr wrap="square" rtlCol="0">
            <a:spAutoFit/>
          </a:bodyPr>
          <a:lstStyle/>
          <a:p>
            <a:pPr algn="just"/>
            <a:r>
              <a:rPr lang="es-ES" sz="1600" dirty="0">
                <a:ea typeface="ＭＳ Ｐゴシック" pitchFamily="34" charset="-128"/>
                <a:cs typeface="Arial" charset="0"/>
              </a:rPr>
              <a:t>Orientar las acciones de las entidades y de las Escuelas Normales</a:t>
            </a:r>
            <a:r>
              <a:rPr lang="es-MX" sz="1600" dirty="0">
                <a:ea typeface="ＭＳ Ｐゴシック" pitchFamily="34" charset="-128"/>
                <a:cs typeface="Arial" charset="0"/>
              </a:rPr>
              <a:t> </a:t>
            </a:r>
            <a:r>
              <a:rPr lang="es-ES" sz="1600" dirty="0">
                <a:ea typeface="ＭＳ Ｐゴシック" pitchFamily="34" charset="-128"/>
                <a:cs typeface="Arial" charset="0"/>
              </a:rPr>
              <a:t>para elaborar el Plan Estatal de Fortalecimiento de la Educación Normal que se llevará a la práctica en los ciclos escolares 2014-2015 y 2015-2016 con recursos del Programa de Fortalecimiento de la Calidad en Instituciones Educativas en el marco del Plan Estatal de Fortalecimiento de la Educación Normal (PEFEN) y bajo la normatividad de las Reglas de Operación de este Programa.</a:t>
            </a:r>
          </a:p>
          <a:p>
            <a:endParaRPr lang="es-MX" sz="1600" dirty="0"/>
          </a:p>
          <a:p>
            <a:endParaRPr lang="es-MX" dirty="0"/>
          </a:p>
        </p:txBody>
      </p:sp>
    </p:spTree>
    <p:extLst>
      <p:ext uri="{BB962C8B-B14F-4D97-AF65-F5344CB8AC3E}">
        <p14:creationId xmlns:p14="http://schemas.microsoft.com/office/powerpoint/2010/main" val="152868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67544" y="836712"/>
            <a:ext cx="8229600" cy="571500"/>
          </a:xfrm>
          <a:prstGeom prst="rect">
            <a:avLst/>
          </a:prstGeom>
        </p:spPr>
        <p:txBody>
          <a:bodyPr/>
          <a:lstStyle>
            <a:lvl1pPr algn="ctr" defTabSz="914355" rtl="0" eaLnBrk="1" latinLnBrk="0" hangingPunct="1">
              <a:spcBef>
                <a:spcPct val="0"/>
              </a:spcBef>
              <a:buNone/>
              <a:defRPr sz="4400" kern="1200">
                <a:solidFill>
                  <a:schemeClr val="tx1"/>
                </a:solidFill>
                <a:latin typeface="+mj-lt"/>
                <a:ea typeface="+mj-ea"/>
                <a:cs typeface="+mj-cs"/>
              </a:defRPr>
            </a:lvl1pPr>
          </a:lstStyle>
          <a:p>
            <a:r>
              <a:rPr lang="es-MX" sz="2000" dirty="0" smtClean="0">
                <a:solidFill>
                  <a:schemeClr val="accent1">
                    <a:lumMod val="75000"/>
                  </a:schemeClr>
                </a:solidFill>
              </a:rPr>
              <a:t>Reglas de Operación del PEFEN 2014 y 2015</a:t>
            </a:r>
            <a:endParaRPr lang="es-MX" sz="2000" dirty="0">
              <a:solidFill>
                <a:schemeClr val="accent1">
                  <a:lumMod val="75000"/>
                </a:schemeClr>
              </a:solidFill>
            </a:endParaRPr>
          </a:p>
        </p:txBody>
      </p:sp>
      <p:sp>
        <p:nvSpPr>
          <p:cNvPr id="4" name="3 CuadroTexto"/>
          <p:cNvSpPr txBox="1"/>
          <p:nvPr/>
        </p:nvSpPr>
        <p:spPr>
          <a:xfrm>
            <a:off x="683568" y="1442556"/>
            <a:ext cx="8208911" cy="5847755"/>
          </a:xfrm>
          <a:prstGeom prst="rect">
            <a:avLst/>
          </a:prstGeom>
          <a:noFill/>
        </p:spPr>
        <p:txBody>
          <a:bodyPr wrap="square" rtlCol="0">
            <a:spAutoFit/>
          </a:bodyPr>
          <a:lstStyle/>
          <a:p>
            <a:pPr algn="just"/>
            <a:r>
              <a:rPr lang="es-ES" altLang="es-MX" sz="1600" dirty="0" smtClean="0"/>
              <a:t>Es importante señalar que a partir del año </a:t>
            </a:r>
            <a:r>
              <a:rPr lang="es-ES" altLang="es-MX" sz="1600" dirty="0"/>
              <a:t>2014, el Plan Estatal de Fortalecimiento de la Educación Normal (PEFEN) se integra al Programa de Fortalecimiento  de la Calidad en Instituciones Educativas (PROFOCIE) bajo la normatividad de las Reglas de Operación de dicho Programa</a:t>
            </a:r>
            <a:r>
              <a:rPr lang="es-ES" altLang="es-MX" sz="1600" dirty="0" smtClean="0"/>
              <a:t>.</a:t>
            </a:r>
          </a:p>
          <a:p>
            <a:pPr algn="just"/>
            <a:endParaRPr lang="es-ES" altLang="es-MX" sz="1600" dirty="0" smtClean="0"/>
          </a:p>
          <a:p>
            <a:pPr algn="just"/>
            <a:r>
              <a:rPr lang="es-ES" altLang="es-MX" sz="1600" dirty="0"/>
              <a:t>El Programa de Fortalecimiento de la Calidad en Instituciones Educativas es una iniciativa de la SEP que se enmarca en lo establecido por los artículos 3o. de la Constitución Política de los Estados Unidos Mexicanos, 77 de la Ley Federal de Presupuesto y Responsabilidad Hacendaria; 176, 178 y 179 de su Reglamento; 29, 30, 31, 40 y 41 y anexo 24 del Presupuesto de Egresos de la Federación para el Ejercicio Fiscal 2014</a:t>
            </a:r>
            <a:r>
              <a:rPr lang="es-ES" altLang="es-MX" sz="1600" dirty="0" smtClean="0"/>
              <a:t>.</a:t>
            </a:r>
          </a:p>
          <a:p>
            <a:pPr algn="just"/>
            <a:endParaRPr lang="es-ES" altLang="es-MX" sz="1600" dirty="0"/>
          </a:p>
          <a:p>
            <a:pPr algn="just"/>
            <a:r>
              <a:rPr lang="es-ES" altLang="es-MX" sz="1600" dirty="0" smtClean="0"/>
              <a:t>En este documento, publicado </a:t>
            </a:r>
            <a:r>
              <a:rPr lang="es-MX" sz="1600" dirty="0" smtClean="0"/>
              <a:t>el </a:t>
            </a:r>
            <a:r>
              <a:rPr lang="es-MX" sz="1600" dirty="0"/>
              <a:t>29 de diciembre de 2013, </a:t>
            </a:r>
            <a:r>
              <a:rPr lang="es-MX" sz="1600" dirty="0" smtClean="0"/>
              <a:t>se destacan </a:t>
            </a:r>
            <a:r>
              <a:rPr lang="es-MX" sz="1600" dirty="0"/>
              <a:t>los nuevos lineamientos que regulan y norman el desarrollo del Programa y los indicadores en los que se basa la evaluación del PEFEN 2014 y 2015</a:t>
            </a:r>
            <a:r>
              <a:rPr lang="es-MX" sz="1600" dirty="0" smtClean="0"/>
              <a:t>.</a:t>
            </a:r>
          </a:p>
          <a:p>
            <a:pPr algn="just"/>
            <a:endParaRPr lang="es-MX" sz="1600" dirty="0"/>
          </a:p>
          <a:p>
            <a:pPr algn="just"/>
            <a:r>
              <a:rPr lang="es-MX" sz="1600" dirty="0" smtClean="0"/>
              <a:t>Para la construcción del PEFEN 2014  y 2015, las Autoridades Educativas Locales (AEL), la Administración  Federal de Servicios Educativos en el Distrito Federal (AFSEDF) y las Escuelas Normales Públicas desarrollarán un modelo bienal para lo cual se cuenta con la guía metodológica.</a:t>
            </a:r>
          </a:p>
          <a:p>
            <a:pPr algn="just"/>
            <a:endParaRPr lang="es-MX" sz="1600" dirty="0" smtClean="0"/>
          </a:p>
          <a:p>
            <a:pPr algn="just"/>
            <a:endParaRPr lang="es-MX" dirty="0"/>
          </a:p>
          <a:p>
            <a:endParaRPr lang="es-ES" altLang="es-MX" dirty="0"/>
          </a:p>
          <a:p>
            <a:endParaRPr lang="es-MX" dirty="0"/>
          </a:p>
        </p:txBody>
      </p:sp>
    </p:spTree>
    <p:extLst>
      <p:ext uri="{BB962C8B-B14F-4D97-AF65-F5344CB8AC3E}">
        <p14:creationId xmlns:p14="http://schemas.microsoft.com/office/powerpoint/2010/main" val="1128441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465465" y="848751"/>
            <a:ext cx="4176464" cy="400110"/>
          </a:xfrm>
          <a:prstGeom prst="rect">
            <a:avLst/>
          </a:prstGeom>
          <a:noFill/>
        </p:spPr>
        <p:txBody>
          <a:bodyPr wrap="square" rtlCol="0">
            <a:spAutoFit/>
          </a:bodyPr>
          <a:lstStyle/>
          <a:p>
            <a:r>
              <a:rPr lang="es-MX" sz="2000" dirty="0" smtClean="0">
                <a:solidFill>
                  <a:schemeClr val="accent1">
                    <a:lumMod val="75000"/>
                  </a:schemeClr>
                </a:solidFill>
              </a:rPr>
              <a:t>Introducción a la Guía PEFEN</a:t>
            </a:r>
            <a:r>
              <a:rPr lang="es-MX" sz="2000" dirty="0" smtClean="0"/>
              <a:t> </a:t>
            </a:r>
            <a:endParaRPr lang="es-MX" sz="2000" dirty="0"/>
          </a:p>
        </p:txBody>
      </p:sp>
      <p:sp>
        <p:nvSpPr>
          <p:cNvPr id="4" name="3 CuadroTexto"/>
          <p:cNvSpPr txBox="1"/>
          <p:nvPr/>
        </p:nvSpPr>
        <p:spPr>
          <a:xfrm>
            <a:off x="600488" y="1340768"/>
            <a:ext cx="8064896" cy="5016758"/>
          </a:xfrm>
          <a:prstGeom prst="rect">
            <a:avLst/>
          </a:prstGeom>
          <a:noFill/>
        </p:spPr>
        <p:txBody>
          <a:bodyPr wrap="square" rtlCol="0">
            <a:spAutoFit/>
          </a:bodyPr>
          <a:lstStyle/>
          <a:p>
            <a:pPr algn="just"/>
            <a:r>
              <a:rPr lang="es-MX" sz="1600" dirty="0" smtClean="0"/>
              <a:t>Se recomienda  navegar por las diferentes secciones que conforman la Guía: introducción, ámbito estatal, ámbito de la escuela normal e información complementaria; poniendo especial atención en los siguientes puntos:</a:t>
            </a:r>
          </a:p>
          <a:p>
            <a:pPr algn="just"/>
            <a:endParaRPr lang="es-MX" sz="1600" dirty="0" smtClean="0"/>
          </a:p>
          <a:p>
            <a:pPr algn="just"/>
            <a:r>
              <a:rPr lang="es-MX" sz="1600" b="1" dirty="0" smtClean="0"/>
              <a:t>Introducción</a:t>
            </a:r>
          </a:p>
          <a:p>
            <a:pPr algn="just"/>
            <a:r>
              <a:rPr lang="es-MX" sz="1600" u="sng" dirty="0" smtClean="0"/>
              <a:t>Presentación:</a:t>
            </a:r>
            <a:r>
              <a:rPr lang="es-MX" sz="1600" dirty="0" smtClean="0"/>
              <a:t> del Programa de Fortalecimiento de la Educación Normal y los aspectos operativos del PEFEN que se definen en las Reglas de Operación del Programa.</a:t>
            </a:r>
          </a:p>
          <a:p>
            <a:pPr algn="just"/>
            <a:r>
              <a:rPr lang="es-MX" sz="1600" u="sng" dirty="0" smtClean="0"/>
              <a:t>Énfasis</a:t>
            </a:r>
            <a:r>
              <a:rPr lang="es-MX" sz="1600" u="sng" dirty="0"/>
              <a:t>:</a:t>
            </a:r>
            <a:r>
              <a:rPr lang="es-MX" sz="1600" dirty="0"/>
              <a:t> Conocer los puntos de énfasis de la autoevaluación del </a:t>
            </a:r>
            <a:r>
              <a:rPr lang="es-MX" sz="1600" dirty="0" smtClean="0"/>
              <a:t>PEFEN para los cuatro ámbitos, capacidad académica, competitividad académica, planeación estratégica y gestión, destacando los análisis puntuales de los programas de seguimiento a egresados, tutoría y asesoría.</a:t>
            </a:r>
          </a:p>
          <a:p>
            <a:pPr algn="just"/>
            <a:r>
              <a:rPr lang="es-MX" sz="1600" u="sng" dirty="0" smtClean="0"/>
              <a:t>Proceso de planeación:</a:t>
            </a:r>
            <a:r>
              <a:rPr lang="es-MX" sz="1600" dirty="0" smtClean="0"/>
              <a:t> se concreta en el PEFEN, </a:t>
            </a:r>
            <a:r>
              <a:rPr lang="es-MX" sz="1600" dirty="0" err="1" smtClean="0"/>
              <a:t>ProGEN</a:t>
            </a:r>
            <a:r>
              <a:rPr lang="es-MX" sz="1600" dirty="0" smtClean="0"/>
              <a:t> y </a:t>
            </a:r>
            <a:r>
              <a:rPr lang="es-MX" sz="1600" dirty="0" err="1" smtClean="0"/>
              <a:t>ProFEN</a:t>
            </a:r>
            <a:r>
              <a:rPr lang="es-MX" sz="1600" dirty="0" smtClean="0"/>
              <a:t>,  en donde se hace explícita la situación de la educación normal, puntualizando la importancia de la integración de los tres documentos para describir y definir los logros  y áreas de oportunidad de la entidad y las escuelas normales.</a:t>
            </a:r>
          </a:p>
          <a:p>
            <a:pPr algn="just"/>
            <a:endParaRPr lang="es-MX" sz="1600" dirty="0" smtClean="0"/>
          </a:p>
          <a:p>
            <a:pPr algn="just"/>
            <a:r>
              <a:rPr lang="es-MX" sz="1600" b="1" dirty="0" smtClean="0"/>
              <a:t>Información </a:t>
            </a:r>
            <a:r>
              <a:rPr lang="es-MX" sz="1600" b="1" dirty="0"/>
              <a:t>complementaria</a:t>
            </a:r>
          </a:p>
          <a:p>
            <a:pPr algn="just"/>
            <a:r>
              <a:rPr lang="es-MX" sz="1600" dirty="0" smtClean="0"/>
              <a:t>En esta sección se incluye un nuevo anexo, “Relación de comprobantes del presupuesto ejercido en el </a:t>
            </a:r>
            <a:r>
              <a:rPr lang="es-MX" sz="1600" dirty="0" err="1" smtClean="0"/>
              <a:t>ProGEN</a:t>
            </a:r>
            <a:r>
              <a:rPr lang="es-MX" sz="1600" dirty="0" smtClean="0"/>
              <a:t> o </a:t>
            </a:r>
            <a:r>
              <a:rPr lang="es-MX" sz="1600" dirty="0" err="1" smtClean="0"/>
              <a:t>ProFEN</a:t>
            </a:r>
            <a:r>
              <a:rPr lang="es-MX" sz="1600" dirty="0" smtClean="0"/>
              <a:t>”, que contiene el formato necesario para la presentación  del listado de las facturas para el cierre del ejercicio y un modelo de oficio de liberación.</a:t>
            </a:r>
            <a:endParaRPr lang="es-MX" sz="1600" dirty="0"/>
          </a:p>
        </p:txBody>
      </p:sp>
    </p:spTree>
    <p:extLst>
      <p:ext uri="{BB962C8B-B14F-4D97-AF65-F5344CB8AC3E}">
        <p14:creationId xmlns:p14="http://schemas.microsoft.com/office/powerpoint/2010/main" val="3174775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51720" y="1916832"/>
            <a:ext cx="184731" cy="369332"/>
          </a:xfrm>
          <a:prstGeom prst="rect">
            <a:avLst/>
          </a:prstGeom>
          <a:noFill/>
        </p:spPr>
        <p:txBody>
          <a:bodyPr wrap="none" rtlCol="0">
            <a:spAutoFit/>
          </a:bodyPr>
          <a:lstStyle/>
          <a:p>
            <a:endParaRPr lang="es-MX" dirty="0"/>
          </a:p>
        </p:txBody>
      </p:sp>
      <p:sp>
        <p:nvSpPr>
          <p:cNvPr id="3" name="2 CuadroTexto"/>
          <p:cNvSpPr txBox="1"/>
          <p:nvPr/>
        </p:nvSpPr>
        <p:spPr>
          <a:xfrm>
            <a:off x="527169" y="702469"/>
            <a:ext cx="8219027" cy="6155531"/>
          </a:xfrm>
          <a:prstGeom prst="rect">
            <a:avLst/>
          </a:prstGeom>
          <a:noFill/>
        </p:spPr>
        <p:txBody>
          <a:bodyPr wrap="square" rtlCol="0">
            <a:spAutoFit/>
          </a:bodyPr>
          <a:lstStyle/>
          <a:p>
            <a:pPr algn="just">
              <a:defRPr/>
            </a:pPr>
            <a:r>
              <a:rPr lang="es-MX" sz="2000" dirty="0" smtClean="0">
                <a:solidFill>
                  <a:schemeClr val="accent1">
                    <a:lumMod val="75000"/>
                  </a:schemeClr>
                </a:solidFill>
                <a:ea typeface="ＭＳ Ｐゴシック" pitchFamily="34" charset="-128"/>
                <a:cs typeface="Arial" charset="0"/>
              </a:rPr>
              <a:t>Lineamientos para el </a:t>
            </a:r>
            <a:r>
              <a:rPr lang="es-MX" sz="2000" dirty="0">
                <a:solidFill>
                  <a:schemeClr val="accent1">
                    <a:lumMod val="75000"/>
                  </a:schemeClr>
                </a:solidFill>
                <a:ea typeface="ＭＳ Ｐゴシック" pitchFamily="34" charset="-128"/>
                <a:cs typeface="Arial" charset="0"/>
              </a:rPr>
              <a:t>proceso de actualización de la planeación del PEFEN 2014 y </a:t>
            </a:r>
            <a:r>
              <a:rPr lang="es-MX" sz="2000" dirty="0" smtClean="0">
                <a:solidFill>
                  <a:schemeClr val="accent1">
                    <a:lumMod val="75000"/>
                  </a:schemeClr>
                </a:solidFill>
                <a:ea typeface="ＭＳ Ｐゴシック" pitchFamily="34" charset="-128"/>
                <a:cs typeface="Arial" charset="0"/>
              </a:rPr>
              <a:t>2015</a:t>
            </a:r>
          </a:p>
          <a:p>
            <a:pPr algn="just">
              <a:defRPr/>
            </a:pPr>
            <a:endParaRPr lang="es-ES" sz="1600" dirty="0" smtClean="0"/>
          </a:p>
          <a:p>
            <a:pPr algn="just">
              <a:defRPr/>
            </a:pPr>
            <a:r>
              <a:rPr lang="es-ES" sz="1600" dirty="0" smtClean="0"/>
              <a:t>Esta planeación </a:t>
            </a:r>
            <a:r>
              <a:rPr lang="es-ES" sz="1600" dirty="0"/>
              <a:t>requiere </a:t>
            </a:r>
            <a:r>
              <a:rPr lang="es-ES" sz="1600" dirty="0" smtClean="0"/>
              <a:t>analizar y </a:t>
            </a:r>
            <a:r>
              <a:rPr lang="es-ES" sz="1600" dirty="0"/>
              <a:t>evaluar  en forma integral </a:t>
            </a:r>
            <a:r>
              <a:rPr lang="es-ES" sz="1600" dirty="0" smtClean="0"/>
              <a:t>los </a:t>
            </a:r>
            <a:r>
              <a:rPr lang="es-ES" sz="1600" dirty="0"/>
              <a:t>avances logrados, considerando las metas establecidas en la planeación estratégica en el </a:t>
            </a:r>
            <a:r>
              <a:rPr lang="es-ES" sz="1600" dirty="0" smtClean="0"/>
              <a:t>PEFEN 2013, relacionados a </a:t>
            </a:r>
            <a:r>
              <a:rPr lang="es-ES" sz="1600" dirty="0"/>
              <a:t>la capacidad académica, la competitividad académica y la gestión, así como la situación actual de </a:t>
            </a:r>
            <a:r>
              <a:rPr lang="es-ES" sz="1600" dirty="0" smtClean="0"/>
              <a:t>éstas, considerando:  </a:t>
            </a:r>
          </a:p>
          <a:p>
            <a:pPr algn="just">
              <a:defRPr/>
            </a:pPr>
            <a:endParaRPr lang="es-ES" sz="1600" dirty="0"/>
          </a:p>
          <a:p>
            <a:pPr marL="501750" indent="-285750" algn="just">
              <a:buFont typeface="Wingdings" pitchFamily="2" charset="2"/>
              <a:buChar char="Ø"/>
              <a:defRPr/>
            </a:pPr>
            <a:r>
              <a:rPr lang="es-ES" sz="1600" dirty="0"/>
              <a:t>Planeación institucional</a:t>
            </a:r>
          </a:p>
          <a:p>
            <a:pPr marL="501750" indent="-285750" algn="just">
              <a:buFont typeface="Wingdings" pitchFamily="2" charset="2"/>
              <a:buChar char="Ø"/>
              <a:defRPr/>
            </a:pPr>
            <a:r>
              <a:rPr lang="es-ES" sz="1600" dirty="0"/>
              <a:t>Habilitación del personal docente</a:t>
            </a:r>
          </a:p>
          <a:p>
            <a:pPr marL="501750" indent="-285750" algn="just">
              <a:buFont typeface="Wingdings" pitchFamily="2" charset="2"/>
              <a:buChar char="Ø"/>
              <a:defRPr/>
            </a:pPr>
            <a:r>
              <a:rPr lang="es-ES" sz="1600" dirty="0"/>
              <a:t>Programa de tutoría y asesoría</a:t>
            </a:r>
          </a:p>
          <a:p>
            <a:pPr marL="501750" indent="-285750" algn="just">
              <a:buFont typeface="Wingdings" pitchFamily="2" charset="2"/>
              <a:buChar char="Ø"/>
              <a:defRPr/>
            </a:pPr>
            <a:r>
              <a:rPr lang="es-ES" sz="1600" dirty="0"/>
              <a:t>Desempeño de los estudiantes</a:t>
            </a:r>
          </a:p>
          <a:p>
            <a:pPr marL="501750" indent="-285750" algn="just">
              <a:buFont typeface="Wingdings" pitchFamily="2" charset="2"/>
              <a:buChar char="Ø"/>
              <a:defRPr/>
            </a:pPr>
            <a:r>
              <a:rPr lang="es-ES" sz="1600" dirty="0"/>
              <a:t>Programa de seguimiento a egresados</a:t>
            </a:r>
          </a:p>
          <a:p>
            <a:pPr marL="501750" indent="-285750" algn="just">
              <a:buFont typeface="Wingdings" pitchFamily="2" charset="2"/>
              <a:buChar char="Ø"/>
              <a:defRPr/>
            </a:pPr>
            <a:r>
              <a:rPr lang="es-ES" sz="1600" dirty="0"/>
              <a:t>Reforma curricular</a:t>
            </a:r>
          </a:p>
          <a:p>
            <a:pPr marL="501750" indent="-285750" algn="just">
              <a:buFont typeface="Wingdings" pitchFamily="2" charset="2"/>
              <a:buChar char="Ø"/>
              <a:defRPr/>
            </a:pPr>
            <a:r>
              <a:rPr lang="es-ES" sz="1600" dirty="0"/>
              <a:t>Evaluación y mejora continua</a:t>
            </a:r>
          </a:p>
          <a:p>
            <a:pPr marL="501750" indent="-285750" algn="just">
              <a:buFont typeface="Wingdings" pitchFamily="2" charset="2"/>
              <a:buChar char="Ø"/>
              <a:defRPr/>
            </a:pPr>
            <a:r>
              <a:rPr lang="es-ES" sz="1600" dirty="0"/>
              <a:t>Fortalecimiento de la infraestructura y el equipamiento</a:t>
            </a:r>
          </a:p>
          <a:p>
            <a:pPr algn="just">
              <a:defRPr/>
            </a:pPr>
            <a:endParaRPr lang="es-ES" sz="1600" dirty="0" smtClean="0"/>
          </a:p>
          <a:p>
            <a:pPr algn="just">
              <a:defRPr/>
            </a:pPr>
            <a:r>
              <a:rPr lang="es-ES" sz="1600" dirty="0" smtClean="0"/>
              <a:t>Realizar </a:t>
            </a:r>
            <a:r>
              <a:rPr lang="es-ES" sz="1600" dirty="0"/>
              <a:t>esta valoración sobre el impacto del Programa en </a:t>
            </a:r>
            <a:r>
              <a:rPr lang="es-ES" sz="1600" dirty="0" smtClean="0"/>
              <a:t>este año </a:t>
            </a:r>
            <a:r>
              <a:rPr lang="es-ES" sz="1600" dirty="0"/>
              <a:t>de </a:t>
            </a:r>
            <a:r>
              <a:rPr lang="es-ES" sz="1600" dirty="0" smtClean="0"/>
              <a:t>ejecución, </a:t>
            </a:r>
            <a:r>
              <a:rPr lang="es-ES" sz="1600" dirty="0"/>
              <a:t>permitirá desarrollar una planeación más pertinente y factible para  dar continuidad al proceso que se ha </a:t>
            </a:r>
            <a:r>
              <a:rPr lang="es-ES" sz="1600" dirty="0" smtClean="0"/>
              <a:t>desplegado desde 2006. </a:t>
            </a:r>
            <a:r>
              <a:rPr lang="es-ES" sz="1600" dirty="0"/>
              <a:t>También posibilitará </a:t>
            </a:r>
            <a:r>
              <a:rPr lang="es-ES" sz="1600" dirty="0" smtClean="0"/>
              <a:t>de ser necesario, reformular  la misión y  la visión institucional, así como los objetivos estratégicos.</a:t>
            </a:r>
          </a:p>
          <a:p>
            <a:pPr algn="just">
              <a:defRPr/>
            </a:pPr>
            <a:endParaRPr lang="es-ES" sz="1600" dirty="0" smtClean="0"/>
          </a:p>
          <a:p>
            <a:pPr algn="just">
              <a:defRPr/>
            </a:pPr>
            <a:r>
              <a:rPr lang="es-ES" sz="1600" dirty="0" smtClean="0"/>
              <a:t> </a:t>
            </a:r>
            <a:endParaRPr lang="es-ES" sz="1600" dirty="0"/>
          </a:p>
          <a:p>
            <a:endParaRPr lang="es-MX" dirty="0"/>
          </a:p>
        </p:txBody>
      </p:sp>
    </p:spTree>
    <p:extLst>
      <p:ext uri="{BB962C8B-B14F-4D97-AF65-F5344CB8AC3E}">
        <p14:creationId xmlns:p14="http://schemas.microsoft.com/office/powerpoint/2010/main" val="538287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611560" y="692696"/>
            <a:ext cx="8075240" cy="5570756"/>
          </a:xfrm>
          <a:prstGeom prst="rect">
            <a:avLst/>
          </a:prstGeom>
          <a:noFill/>
        </p:spPr>
        <p:txBody>
          <a:bodyPr wrap="square" rtlCol="0">
            <a:spAutoFit/>
          </a:bodyPr>
          <a:lstStyle/>
          <a:p>
            <a:pPr algn="ctr">
              <a:defRPr/>
            </a:pPr>
            <a:r>
              <a:rPr lang="es-MX" sz="1600" dirty="0" smtClean="0">
                <a:solidFill>
                  <a:schemeClr val="accent1">
                    <a:lumMod val="75000"/>
                  </a:schemeClr>
                </a:solidFill>
              </a:rPr>
              <a:t>Autoevaluación</a:t>
            </a:r>
          </a:p>
          <a:p>
            <a:pPr algn="just">
              <a:defRPr/>
            </a:pPr>
            <a:r>
              <a:rPr lang="es-MX" altLang="es-MX" sz="1600" dirty="0"/>
              <a:t>Los resultados del análisis en el ámbito de </a:t>
            </a:r>
            <a:r>
              <a:rPr lang="es-MX" altLang="es-MX" sz="1600" dirty="0" smtClean="0"/>
              <a:t>competitividad, capacidad académica y gestión, </a:t>
            </a:r>
            <a:r>
              <a:rPr lang="es-MX" altLang="es-MX" sz="1600" dirty="0"/>
              <a:t>permitirán actualizar y enriquecer el proceso de planeación y de mejora continua </a:t>
            </a:r>
            <a:r>
              <a:rPr lang="es-MX" altLang="es-MX" sz="1600" dirty="0" smtClean="0"/>
              <a:t>del </a:t>
            </a:r>
            <a:r>
              <a:rPr lang="es-MX" altLang="es-MX" sz="1600" dirty="0"/>
              <a:t>sistema estatal de educación normal y de cada una de sus </a:t>
            </a:r>
            <a:r>
              <a:rPr lang="es-MX" altLang="es-MX" sz="1600" b="1" dirty="0"/>
              <a:t>EN</a:t>
            </a:r>
            <a:r>
              <a:rPr lang="es-MX" altLang="es-MX" sz="1600" dirty="0"/>
              <a:t> </a:t>
            </a:r>
            <a:r>
              <a:rPr lang="es-MX" altLang="es-MX" sz="1600" dirty="0" smtClean="0"/>
              <a:t>por lo que se recomienda considerar </a:t>
            </a:r>
            <a:r>
              <a:rPr lang="es-MX" altLang="es-MX" sz="1600" dirty="0"/>
              <a:t>los siguientes aspectos:</a:t>
            </a:r>
          </a:p>
          <a:p>
            <a:pPr algn="just">
              <a:defRPr/>
            </a:pPr>
            <a:endParaRPr lang="es-MX" sz="1600" dirty="0" smtClean="0">
              <a:solidFill>
                <a:schemeClr val="accent1">
                  <a:lumMod val="75000"/>
                </a:schemeClr>
              </a:solidFill>
            </a:endParaRPr>
          </a:p>
          <a:p>
            <a:pPr algn="just">
              <a:defRPr/>
            </a:pPr>
            <a:r>
              <a:rPr lang="es-MX" dirty="0" smtClean="0">
                <a:solidFill>
                  <a:schemeClr val="accent1">
                    <a:lumMod val="75000"/>
                  </a:schemeClr>
                </a:solidFill>
              </a:rPr>
              <a:t>Capacidad Académica</a:t>
            </a:r>
          </a:p>
          <a:p>
            <a:pPr algn="just">
              <a:defRPr/>
            </a:pPr>
            <a:endParaRPr lang="es-MX" dirty="0" smtClean="0">
              <a:solidFill>
                <a:schemeClr val="accent1">
                  <a:lumMod val="75000"/>
                </a:schemeClr>
              </a:solidFill>
            </a:endParaRPr>
          </a:p>
          <a:p>
            <a:pPr algn="just">
              <a:defRPr/>
            </a:pPr>
            <a:r>
              <a:rPr lang="es-MX" sz="1600" dirty="0" smtClean="0"/>
              <a:t>Llevar a cabo el análisis de cada uno de los elementos que integran la capacidad académica como son:</a:t>
            </a:r>
          </a:p>
          <a:p>
            <a:pPr algn="just">
              <a:buFont typeface="Wingdings" pitchFamily="2" charset="2"/>
              <a:buChar char="Ø"/>
              <a:defRPr/>
            </a:pPr>
            <a:endParaRPr lang="es-MX" sz="1600" dirty="0"/>
          </a:p>
          <a:p>
            <a:pPr algn="just">
              <a:buFont typeface="Wingdings" pitchFamily="2" charset="2"/>
              <a:buChar char="Ø"/>
              <a:defRPr/>
            </a:pPr>
            <a:r>
              <a:rPr lang="es-MX" sz="1600" dirty="0" smtClean="0"/>
              <a:t>Impulsar </a:t>
            </a:r>
            <a:r>
              <a:rPr lang="es-MX" sz="1600" dirty="0"/>
              <a:t>y avanzar en la formación de cuerpos académicos.</a:t>
            </a:r>
            <a:endParaRPr lang="es-MX" sz="1600" b="1" dirty="0"/>
          </a:p>
          <a:p>
            <a:pPr algn="just">
              <a:buFont typeface="Wingdings" pitchFamily="2" charset="2"/>
              <a:buChar char="Ø"/>
              <a:defRPr/>
            </a:pPr>
            <a:endParaRPr lang="es-MX" sz="1600" dirty="0"/>
          </a:p>
          <a:p>
            <a:pPr algn="just">
              <a:buFont typeface="Wingdings" pitchFamily="2" charset="2"/>
              <a:buChar char="Ø"/>
              <a:defRPr/>
            </a:pPr>
            <a:r>
              <a:rPr lang="es-MX" sz="1600" dirty="0"/>
              <a:t>Establecer estrategias para que los profesores de tiempo completo reúnan los requisitos para ingresar al PROMEP.</a:t>
            </a:r>
          </a:p>
          <a:p>
            <a:pPr algn="just">
              <a:buFont typeface="Wingdings" pitchFamily="2" charset="2"/>
              <a:buChar char="Ø"/>
              <a:defRPr/>
            </a:pPr>
            <a:endParaRPr lang="es-MX" sz="1600" dirty="0"/>
          </a:p>
          <a:p>
            <a:pPr algn="just">
              <a:buFont typeface="Wingdings" pitchFamily="2" charset="2"/>
              <a:buChar char="Ø"/>
              <a:defRPr/>
            </a:pPr>
            <a:r>
              <a:rPr lang="es-MX" sz="1600" dirty="0"/>
              <a:t>Alcanzar el perfil PROMEP.</a:t>
            </a:r>
          </a:p>
          <a:p>
            <a:pPr algn="just">
              <a:buFont typeface="Wingdings" pitchFamily="2" charset="2"/>
              <a:buChar char="Ø"/>
              <a:defRPr/>
            </a:pPr>
            <a:endParaRPr lang="es-MX" sz="1600" dirty="0"/>
          </a:p>
          <a:p>
            <a:pPr algn="just">
              <a:buFont typeface="Wingdings" pitchFamily="2" charset="2"/>
              <a:buChar char="Ø"/>
              <a:defRPr/>
            </a:pPr>
            <a:r>
              <a:rPr lang="es-MX" sz="1600" dirty="0"/>
              <a:t>Plantear políticas para incrementar el número de plazas de tiempo completo en cada escuela normal. </a:t>
            </a:r>
          </a:p>
          <a:p>
            <a:pPr algn="just">
              <a:defRPr/>
            </a:pPr>
            <a:endParaRPr lang="es-MX" sz="1600" dirty="0"/>
          </a:p>
          <a:p>
            <a:pPr algn="just">
              <a:buFont typeface="Wingdings" pitchFamily="2" charset="2"/>
              <a:buChar char="Ø"/>
              <a:defRPr/>
            </a:pPr>
            <a:r>
              <a:rPr lang="es-MX" sz="1600" dirty="0"/>
              <a:t>Impulsar programas de tutoría y asesoría</a:t>
            </a:r>
            <a:r>
              <a:rPr lang="es-MX" sz="1600" dirty="0" smtClean="0"/>
              <a:t>.</a:t>
            </a:r>
            <a:endParaRPr lang="es-MX" dirty="0"/>
          </a:p>
        </p:txBody>
      </p:sp>
    </p:spTree>
    <p:extLst>
      <p:ext uri="{BB962C8B-B14F-4D97-AF65-F5344CB8AC3E}">
        <p14:creationId xmlns:p14="http://schemas.microsoft.com/office/powerpoint/2010/main" val="4128572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539552" y="692696"/>
            <a:ext cx="7920880" cy="792088"/>
          </a:xfrm>
          <a:prstGeom prst="rect">
            <a:avLst/>
          </a:prstGeom>
        </p:spPr>
        <p:txBody>
          <a:bodyPr/>
          <a:lstStyle>
            <a:lvl1pPr algn="ctr" defTabSz="914355" rtl="0" eaLnBrk="1" latinLnBrk="0" hangingPunct="1">
              <a:spcBef>
                <a:spcPct val="0"/>
              </a:spcBef>
              <a:buNone/>
              <a:defRPr sz="4400" kern="1200">
                <a:solidFill>
                  <a:schemeClr val="tx1"/>
                </a:solidFill>
                <a:latin typeface="+mj-lt"/>
                <a:ea typeface="+mj-ea"/>
                <a:cs typeface="+mj-cs"/>
              </a:defRPr>
            </a:lvl1pPr>
          </a:lstStyle>
          <a:p>
            <a:pPr algn="l"/>
            <a:r>
              <a:rPr lang="es-MX" sz="1800" dirty="0" smtClean="0">
                <a:solidFill>
                  <a:schemeClr val="accent1">
                    <a:lumMod val="75000"/>
                  </a:schemeClr>
                </a:solidFill>
                <a:latin typeface="+mn-lt"/>
              </a:rPr>
              <a:t>Competitividad Académica</a:t>
            </a:r>
            <a:endParaRPr lang="es-MX" sz="1800" dirty="0">
              <a:solidFill>
                <a:schemeClr val="accent1">
                  <a:lumMod val="75000"/>
                </a:schemeClr>
              </a:solidFill>
              <a:latin typeface="+mn-lt"/>
            </a:endParaRPr>
          </a:p>
        </p:txBody>
      </p:sp>
      <p:sp>
        <p:nvSpPr>
          <p:cNvPr id="4" name="3 CuadroTexto"/>
          <p:cNvSpPr txBox="1"/>
          <p:nvPr/>
        </p:nvSpPr>
        <p:spPr>
          <a:xfrm>
            <a:off x="539552" y="1088740"/>
            <a:ext cx="8352928" cy="5539978"/>
          </a:xfrm>
          <a:prstGeom prst="rect">
            <a:avLst/>
          </a:prstGeom>
          <a:noFill/>
        </p:spPr>
        <p:txBody>
          <a:bodyPr wrap="square" rtlCol="0">
            <a:spAutoFit/>
          </a:bodyPr>
          <a:lstStyle/>
          <a:p>
            <a:pPr algn="just">
              <a:defRPr/>
            </a:pPr>
            <a:r>
              <a:rPr lang="es-ES" sz="1600" dirty="0" smtClean="0"/>
              <a:t>Los ejes de análisis para la competitividad académica son:</a:t>
            </a:r>
          </a:p>
          <a:p>
            <a:pPr algn="just">
              <a:defRPr/>
            </a:pPr>
            <a:endParaRPr lang="es-ES" sz="1600" dirty="0" smtClean="0"/>
          </a:p>
          <a:p>
            <a:pPr algn="just">
              <a:buFont typeface="Wingdings" pitchFamily="2" charset="2"/>
              <a:buChar char="Ø"/>
              <a:defRPr/>
            </a:pPr>
            <a:r>
              <a:rPr lang="es-ES" sz="1600" dirty="0" smtClean="0"/>
              <a:t>Mejorar </a:t>
            </a:r>
            <a:r>
              <a:rPr lang="es-ES" sz="1600" dirty="0"/>
              <a:t>y asegurar la calidad de los programas y servicios académicos que ofrece la escuela normal.</a:t>
            </a:r>
          </a:p>
          <a:p>
            <a:pPr algn="just">
              <a:buFont typeface="Wingdings" pitchFamily="2" charset="2"/>
              <a:buChar char="Ø"/>
              <a:defRPr/>
            </a:pPr>
            <a:endParaRPr lang="es-MX" sz="1600" dirty="0"/>
          </a:p>
          <a:p>
            <a:pPr algn="just">
              <a:buFont typeface="Wingdings" pitchFamily="2" charset="2"/>
              <a:buChar char="Ø"/>
              <a:defRPr/>
            </a:pPr>
            <a:r>
              <a:rPr lang="es-MX" sz="1600" dirty="0"/>
              <a:t>Evaluación de</a:t>
            </a:r>
            <a:r>
              <a:rPr lang="es-ES" sz="1600" dirty="0"/>
              <a:t> Programas Educativos</a:t>
            </a:r>
            <a:r>
              <a:rPr lang="es-MX" sz="1600" dirty="0"/>
              <a:t> </a:t>
            </a:r>
            <a:r>
              <a:rPr lang="es-ES" sz="1600" dirty="0"/>
              <a:t>mediante los esquemas y procedimientos del Sistema Nacional de Evaluación y Acreditación, a través de los CIEES.</a:t>
            </a:r>
          </a:p>
          <a:p>
            <a:pPr algn="just">
              <a:buFont typeface="Wingdings" pitchFamily="2" charset="2"/>
              <a:buChar char="Ø"/>
              <a:defRPr/>
            </a:pPr>
            <a:endParaRPr lang="es-MX" sz="1600" dirty="0"/>
          </a:p>
          <a:p>
            <a:pPr algn="just">
              <a:buFont typeface="Wingdings" pitchFamily="2" charset="2"/>
              <a:buChar char="Ø"/>
              <a:defRPr/>
            </a:pPr>
            <a:r>
              <a:rPr lang="es-ES" sz="1600" dirty="0"/>
              <a:t>Mejorar resultados en </a:t>
            </a:r>
            <a:r>
              <a:rPr lang="es-MX" sz="1600" dirty="0"/>
              <a:t>los Exámenes Generales de Conocimientos y en los Exámenes Nacionales de Ingreso al Servicio. </a:t>
            </a:r>
          </a:p>
          <a:p>
            <a:pPr algn="just">
              <a:defRPr/>
            </a:pPr>
            <a:endParaRPr lang="es-MX" sz="1600" dirty="0"/>
          </a:p>
          <a:p>
            <a:pPr algn="just">
              <a:buFont typeface="Wingdings" pitchFamily="2" charset="2"/>
              <a:buChar char="Ø"/>
              <a:defRPr/>
            </a:pPr>
            <a:r>
              <a:rPr lang="es-MX" sz="1600" dirty="0"/>
              <a:t>Impulsar programas de seguimiento a egresados.</a:t>
            </a:r>
          </a:p>
          <a:p>
            <a:pPr algn="just">
              <a:buFont typeface="Wingdings" pitchFamily="2" charset="2"/>
              <a:buChar char="Ø"/>
              <a:defRPr/>
            </a:pPr>
            <a:endParaRPr lang="es-MX" sz="1600" dirty="0"/>
          </a:p>
          <a:p>
            <a:pPr algn="just">
              <a:buFont typeface="Wingdings" pitchFamily="2" charset="2"/>
              <a:buChar char="Ø"/>
              <a:defRPr/>
            </a:pPr>
            <a:r>
              <a:rPr lang="es-MX" sz="1600" dirty="0"/>
              <a:t>Propiciar condiciones para impulsar la innovación </a:t>
            </a:r>
            <a:r>
              <a:rPr lang="es-MX" sz="1600" dirty="0" smtClean="0"/>
              <a:t>educativa y </a:t>
            </a:r>
            <a:r>
              <a:rPr lang="es-ES" sz="1600" dirty="0" smtClean="0"/>
              <a:t>vinculación </a:t>
            </a:r>
            <a:r>
              <a:rPr lang="es-ES" sz="1600" dirty="0"/>
              <a:t>a nivel nacional o internacional</a:t>
            </a:r>
            <a:endParaRPr lang="es-MX" sz="1600" dirty="0"/>
          </a:p>
          <a:p>
            <a:pPr algn="just">
              <a:buFont typeface="Wingdings" pitchFamily="2" charset="2"/>
              <a:buChar char="Ø"/>
              <a:defRPr/>
            </a:pPr>
            <a:endParaRPr lang="es-MX" sz="1600" dirty="0"/>
          </a:p>
          <a:p>
            <a:pPr algn="just">
              <a:buFont typeface="Wingdings" pitchFamily="2" charset="2"/>
              <a:buChar char="Ø"/>
              <a:defRPr/>
            </a:pPr>
            <a:r>
              <a:rPr lang="es-ES" sz="1600" dirty="0"/>
              <a:t>Flexibilización curricular.</a:t>
            </a:r>
          </a:p>
          <a:p>
            <a:pPr algn="just">
              <a:buFont typeface="Wingdings" pitchFamily="2" charset="2"/>
              <a:buChar char="Ø"/>
              <a:defRPr/>
            </a:pPr>
            <a:endParaRPr lang="es-ES" sz="1600" dirty="0"/>
          </a:p>
          <a:p>
            <a:pPr marL="0" lvl="1" algn="just">
              <a:buFont typeface="Wingdings" pitchFamily="2" charset="2"/>
              <a:buChar char="Ø"/>
              <a:defRPr/>
            </a:pPr>
            <a:r>
              <a:rPr lang="es-MX" sz="1600" dirty="0"/>
              <a:t>I</a:t>
            </a:r>
            <a:r>
              <a:rPr lang="es-ES" sz="1600" dirty="0" err="1"/>
              <a:t>ncorporación</a:t>
            </a:r>
            <a:r>
              <a:rPr lang="es-ES" sz="1600" dirty="0"/>
              <a:t> de la tecnología para  apoyar al proceso educativo.</a:t>
            </a:r>
          </a:p>
          <a:p>
            <a:pPr marL="0" lvl="1" algn="just">
              <a:buFont typeface="Wingdings" pitchFamily="2" charset="2"/>
              <a:buChar char="Ø"/>
              <a:defRPr/>
            </a:pPr>
            <a:endParaRPr lang="es-ES" sz="1600" dirty="0"/>
          </a:p>
          <a:p>
            <a:pPr marL="0" lvl="1" algn="just">
              <a:defRPr/>
            </a:pPr>
            <a:endParaRPr lang="es-ES" sz="1600" dirty="0"/>
          </a:p>
          <a:p>
            <a:endParaRPr lang="es-MX" dirty="0"/>
          </a:p>
        </p:txBody>
      </p:sp>
    </p:spTree>
    <p:extLst>
      <p:ext uri="{BB962C8B-B14F-4D97-AF65-F5344CB8AC3E}">
        <p14:creationId xmlns:p14="http://schemas.microsoft.com/office/powerpoint/2010/main" val="998660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1052736"/>
            <a:ext cx="8064896" cy="3354765"/>
          </a:xfrm>
          <a:prstGeom prst="rect">
            <a:avLst/>
          </a:prstGeom>
          <a:noFill/>
        </p:spPr>
        <p:txBody>
          <a:bodyPr wrap="square" rtlCol="0">
            <a:spAutoFit/>
          </a:bodyPr>
          <a:lstStyle/>
          <a:p>
            <a:pPr algn="just">
              <a:defRPr/>
            </a:pPr>
            <a:r>
              <a:rPr lang="es-MX" dirty="0">
                <a:solidFill>
                  <a:schemeClr val="accent1">
                    <a:lumMod val="75000"/>
                  </a:schemeClr>
                </a:solidFill>
              </a:rPr>
              <a:t>Gestión</a:t>
            </a:r>
          </a:p>
          <a:p>
            <a:pPr algn="just">
              <a:defRPr/>
            </a:pPr>
            <a:endParaRPr lang="es-MX" sz="1600" dirty="0"/>
          </a:p>
          <a:p>
            <a:pPr algn="just">
              <a:defRPr/>
            </a:pPr>
            <a:r>
              <a:rPr lang="es-MX" sz="1600" dirty="0" smtClean="0"/>
              <a:t>Esta sección se conforma con los siguientes ejes de análisis:</a:t>
            </a:r>
          </a:p>
          <a:p>
            <a:pPr algn="just">
              <a:buFont typeface="Wingdings" pitchFamily="2" charset="2"/>
              <a:buChar char="Ø"/>
              <a:defRPr/>
            </a:pPr>
            <a:endParaRPr lang="es-MX" sz="1600" dirty="0"/>
          </a:p>
          <a:p>
            <a:pPr marL="285750" indent="-285750" algn="just">
              <a:buFont typeface="Wingdings" pitchFamily="2" charset="2"/>
              <a:buChar char="Ø"/>
              <a:defRPr/>
            </a:pPr>
            <a:r>
              <a:rPr lang="es-MX" altLang="es-MX" sz="1600" dirty="0"/>
              <a:t>Análisis de la evolución de la mejora continua de la gestión</a:t>
            </a:r>
          </a:p>
          <a:p>
            <a:pPr marL="285750" indent="-285750" algn="just">
              <a:buFont typeface="Wingdings" pitchFamily="2" charset="2"/>
              <a:buChar char="Ø"/>
              <a:defRPr/>
            </a:pPr>
            <a:r>
              <a:rPr lang="es-MX" altLang="es-MX" sz="1600" dirty="0"/>
              <a:t>Seguimiento del </a:t>
            </a:r>
            <a:r>
              <a:rPr lang="es-MX" altLang="es-MX" sz="1600" dirty="0" err="1"/>
              <a:t>ProGEN</a:t>
            </a:r>
            <a:r>
              <a:rPr lang="es-MX" altLang="es-MX" sz="1600" dirty="0"/>
              <a:t> y de sus proyectos integrales</a:t>
            </a:r>
          </a:p>
          <a:p>
            <a:pPr marL="285750" indent="-285750" algn="just">
              <a:buFont typeface="Wingdings" pitchFamily="2" charset="2"/>
              <a:buChar char="Ø"/>
              <a:defRPr/>
            </a:pPr>
            <a:r>
              <a:rPr lang="es-MX" altLang="es-MX" sz="1600" dirty="0"/>
              <a:t>Análisis de la capacidad física instalada y su grado de utilización</a:t>
            </a:r>
          </a:p>
          <a:p>
            <a:pPr algn="just">
              <a:buFont typeface="Wingdings" pitchFamily="2" charset="2"/>
              <a:buChar char="Ø"/>
              <a:defRPr/>
            </a:pPr>
            <a:endParaRPr lang="es-MX" sz="1600" dirty="0" smtClean="0"/>
          </a:p>
          <a:p>
            <a:pPr algn="just">
              <a:defRPr/>
            </a:pPr>
            <a:r>
              <a:rPr lang="es-MX" sz="1600" dirty="0" smtClean="0"/>
              <a:t>Dentro de estos temas, es necesario identificar las actividades para iniciar o continuar procesos que permitan coadyuvar </a:t>
            </a:r>
            <a:r>
              <a:rPr lang="es-MX" sz="1600" dirty="0"/>
              <a:t>al fortalecimiento de la educación </a:t>
            </a:r>
            <a:r>
              <a:rPr lang="es-MX" sz="1600" dirty="0" smtClean="0"/>
              <a:t>normal, el cumplimiento </a:t>
            </a:r>
            <a:r>
              <a:rPr lang="es-MX" sz="1600" dirty="0"/>
              <a:t>de </a:t>
            </a:r>
            <a:r>
              <a:rPr lang="es-MX" sz="1600" dirty="0" smtClean="0"/>
              <a:t>la normatividad, los </a:t>
            </a:r>
            <a:r>
              <a:rPr lang="es-MX" sz="1600" dirty="0"/>
              <a:t>compromisos con la </a:t>
            </a:r>
            <a:r>
              <a:rPr lang="es-MX" sz="1600" dirty="0" smtClean="0"/>
              <a:t>sociedad y la administración </a:t>
            </a:r>
            <a:r>
              <a:rPr lang="es-MX" sz="1600" dirty="0"/>
              <a:t>transparente de recursos.</a:t>
            </a:r>
          </a:p>
          <a:p>
            <a:endParaRPr lang="es-MX" dirty="0"/>
          </a:p>
        </p:txBody>
      </p:sp>
    </p:spTree>
    <p:extLst>
      <p:ext uri="{BB962C8B-B14F-4D97-AF65-F5344CB8AC3E}">
        <p14:creationId xmlns:p14="http://schemas.microsoft.com/office/powerpoint/2010/main" val="2879512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980728"/>
            <a:ext cx="7560840" cy="2985433"/>
          </a:xfrm>
          <a:prstGeom prst="rect">
            <a:avLst/>
          </a:prstGeom>
        </p:spPr>
        <p:txBody>
          <a:bodyPr wrap="square">
            <a:spAutoFit/>
          </a:bodyPr>
          <a:lstStyle/>
          <a:p>
            <a:pPr marL="190500" lvl="1" algn="just"/>
            <a:r>
              <a:rPr lang="es-MX" dirty="0" smtClean="0">
                <a:solidFill>
                  <a:schemeClr val="accent1">
                    <a:lumMod val="75000"/>
                  </a:schemeClr>
                </a:solidFill>
              </a:rPr>
              <a:t>Proyectos Integrales</a:t>
            </a:r>
          </a:p>
          <a:p>
            <a:pPr marL="190500" lvl="1" algn="just"/>
            <a:endParaRPr lang="es-MX" dirty="0">
              <a:solidFill>
                <a:schemeClr val="accent1">
                  <a:lumMod val="75000"/>
                </a:schemeClr>
              </a:solidFill>
            </a:endParaRPr>
          </a:p>
          <a:p>
            <a:pPr marL="190500" lvl="1" algn="just"/>
            <a:r>
              <a:rPr lang="es-MX" sz="1600" dirty="0" smtClean="0"/>
              <a:t>Los Proyectos Integrales del PEFEN 2014 y 2015 deberán:</a:t>
            </a:r>
            <a:endParaRPr lang="es-MX" sz="1600" dirty="0"/>
          </a:p>
          <a:p>
            <a:pPr marL="190500" lvl="1" algn="just">
              <a:buFont typeface="Wingdings" pitchFamily="2" charset="2"/>
              <a:buChar char="§"/>
            </a:pPr>
            <a:endParaRPr lang="es-MX" altLang="es-MX" sz="1100" b="1" dirty="0" smtClean="0">
              <a:latin typeface="Arial" charset="0"/>
              <a:ea typeface="ＭＳ Ｐゴシック" pitchFamily="34" charset="-128"/>
              <a:cs typeface="Arial" charset="0"/>
            </a:endParaRPr>
          </a:p>
          <a:p>
            <a:pPr marL="190500" lvl="1" algn="just">
              <a:buFont typeface="Wingdings" pitchFamily="2" charset="2"/>
              <a:buChar char="§"/>
            </a:pPr>
            <a:endParaRPr lang="es-MX" altLang="es-MX" sz="1100" b="1" dirty="0">
              <a:latin typeface="Arial" charset="0"/>
              <a:ea typeface="ＭＳ Ｐゴシック" pitchFamily="34" charset="-128"/>
              <a:cs typeface="Arial" charset="0"/>
            </a:endParaRPr>
          </a:p>
          <a:p>
            <a:pPr marL="190500" lvl="1" algn="just">
              <a:buFont typeface="Wingdings" pitchFamily="2" charset="2"/>
              <a:buChar char="§"/>
            </a:pPr>
            <a:r>
              <a:rPr lang="es-MX" altLang="es-MX" sz="1600" dirty="0"/>
              <a:t>Establecer sus objetivos particulares para los dos años (ciclos 2014-2015 y 2015-2016)</a:t>
            </a:r>
          </a:p>
          <a:p>
            <a:pPr marL="190500" lvl="1" algn="just">
              <a:buFont typeface="Wingdings" pitchFamily="2" charset="2"/>
              <a:buChar char="§"/>
            </a:pPr>
            <a:r>
              <a:rPr lang="es-MX" altLang="es-MX" sz="1600" dirty="0"/>
              <a:t>Plantear metas y acciones para ser desarrolladas sólo para el primer año (ciclo escolar 2014-2015)</a:t>
            </a:r>
          </a:p>
          <a:p>
            <a:pPr marL="190500" lvl="1" algn="just">
              <a:buFont typeface="Wingdings" pitchFamily="2" charset="2"/>
              <a:buChar char="§"/>
            </a:pPr>
            <a:r>
              <a:rPr lang="es-MX" altLang="es-MX" sz="1600" dirty="0"/>
              <a:t>Tomar en cuenta que en el proceso de adecuación de la planeación se plantearán metas y acciones para el segundo año (ciclo escolar 2015-2016), </a:t>
            </a:r>
            <a:r>
              <a:rPr lang="es-MX" altLang="es-MX" sz="1600" dirty="0" smtClean="0"/>
              <a:t>sólo </a:t>
            </a:r>
            <a:r>
              <a:rPr lang="es-MX" altLang="es-MX" sz="1600" dirty="0"/>
              <a:t>en los objetivos que fueron apoyados en el primer año</a:t>
            </a:r>
          </a:p>
        </p:txBody>
      </p:sp>
    </p:spTree>
    <p:extLst>
      <p:ext uri="{BB962C8B-B14F-4D97-AF65-F5344CB8AC3E}">
        <p14:creationId xmlns:p14="http://schemas.microsoft.com/office/powerpoint/2010/main" val="1175047136"/>
      </p:ext>
    </p:extLst>
  </p:cSld>
  <p:clrMapOvr>
    <a:masterClrMapping/>
  </p:clrMapOvr>
</p:sld>
</file>

<file path=ppt/theme/theme1.xml><?xml version="1.0" encoding="utf-8"?>
<a:theme xmlns:a="http://schemas.openxmlformats.org/drawingml/2006/main" name="patr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patron 2</Template>
  <TotalTime>659</TotalTime>
  <Words>1576</Words>
  <Application>Microsoft Office PowerPoint</Application>
  <PresentationFormat>Presentación en pantalla (4:3)</PresentationFormat>
  <Paragraphs>157</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patron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Cesar</dc:creator>
  <cp:lastModifiedBy>REBECA RODRIGUEZ CAPETILLO</cp:lastModifiedBy>
  <cp:revision>79</cp:revision>
  <dcterms:created xsi:type="dcterms:W3CDTF">2011-01-18T17:23:01Z</dcterms:created>
  <dcterms:modified xsi:type="dcterms:W3CDTF">2014-02-13T19:42:47Z</dcterms:modified>
</cp:coreProperties>
</file>