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77" r:id="rId4"/>
    <p:sldId id="258" r:id="rId5"/>
    <p:sldId id="273" r:id="rId6"/>
    <p:sldId id="259" r:id="rId7"/>
    <p:sldId id="269" r:id="rId8"/>
    <p:sldId id="260" r:id="rId9"/>
    <p:sldId id="274" r:id="rId10"/>
    <p:sldId id="266" r:id="rId11"/>
    <p:sldId id="262" r:id="rId12"/>
    <p:sldId id="263" r:id="rId13"/>
    <p:sldId id="264" r:id="rId14"/>
    <p:sldId id="261" r:id="rId15"/>
    <p:sldId id="265" r:id="rId16"/>
    <p:sldId id="275" r:id="rId17"/>
    <p:sldId id="279" r:id="rId18"/>
    <p:sldId id="278" r:id="rId19"/>
    <p:sldId id="272" r:id="rId20"/>
    <p:sldId id="280" r:id="rId21"/>
    <p:sldId id="271" r:id="rId22"/>
    <p:sldId id="282" r:id="rId23"/>
    <p:sldId id="283" r:id="rId24"/>
    <p:sldId id="284" r:id="rId25"/>
  </p:sldIdLst>
  <p:sldSz cx="18288000" cy="10287000"/>
  <p:notesSz cx="6858000" cy="9144000"/>
  <p:embeddedFontLst>
    <p:embeddedFont>
      <p:font typeface="Barlow" panose="00000500000000000000" pitchFamily="2" charset="0"/>
      <p:regular r:id="rId27"/>
      <p:bold r:id="rId28"/>
      <p:italic r:id="rId29"/>
      <p:boldItalic r:id="rId30"/>
    </p:embeddedFont>
    <p:embeddedFont>
      <p:font typeface="Barlow Bold" panose="00000800000000000000" charset="0"/>
      <p:regular r:id="rId31"/>
    </p:embeddedFont>
    <p:embeddedFont>
      <p:font typeface="Barlow Semi-Bold" panose="020B0604020202020204" charset="0"/>
      <p:regular r:id="rId32"/>
    </p:embeddedFont>
    <p:embeddedFont>
      <p:font typeface="League Spartan" panose="020B0604020202020204" charset="0"/>
      <p:regular r:id="rId33"/>
    </p:embeddedFont>
    <p:embeddedFont>
      <p:font typeface="Noto Sans" panose="020B050204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99" autoAdjust="0"/>
  </p:normalViewPr>
  <p:slideViewPr>
    <p:cSldViewPr>
      <p:cViewPr varScale="1">
        <p:scale>
          <a:sx n="37" d="100"/>
          <a:sy n="37" d="100"/>
        </p:scale>
        <p:origin x="24" y="1110"/>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B9FAB-A974-41B9-A2B3-CD5E1A7C0F43}"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es-MX"/>
        </a:p>
      </dgm:t>
    </dgm:pt>
    <dgm:pt modelId="{24DB871C-023E-4215-B875-83595A5EFF0B}">
      <dgm:prSet phldrT="[Texto]" phldr="0" custT="1"/>
      <dgm:spPr/>
      <dgm:t>
        <a:bodyPr/>
        <a:lstStyle/>
        <a:p>
          <a:r>
            <a:rPr lang="es-MX" sz="3000" dirty="0"/>
            <a:t>Convocatoria</a:t>
          </a:r>
        </a:p>
      </dgm:t>
    </dgm:pt>
    <dgm:pt modelId="{854896C1-C45A-40F9-A013-30873CD0D7F6}" type="parTrans" cxnId="{11B9ECF6-F503-4062-A1BE-63182BC27454}">
      <dgm:prSet/>
      <dgm:spPr/>
      <dgm:t>
        <a:bodyPr/>
        <a:lstStyle/>
        <a:p>
          <a:endParaRPr lang="es-MX" sz="3000"/>
        </a:p>
      </dgm:t>
    </dgm:pt>
    <dgm:pt modelId="{3502E62D-8E6A-4793-AF19-D9740D8B43D3}" type="sibTrans" cxnId="{11B9ECF6-F503-4062-A1BE-63182BC27454}">
      <dgm:prSet/>
      <dgm:spPr/>
      <dgm:t>
        <a:bodyPr/>
        <a:lstStyle/>
        <a:p>
          <a:endParaRPr lang="es-MX" sz="3000"/>
        </a:p>
      </dgm:t>
    </dgm:pt>
    <dgm:pt modelId="{822D5835-29D2-49B4-8D46-24CE7F52DCA4}">
      <dgm:prSet phldrT="[Texto]" phldr="0" custT="1"/>
      <dgm:spPr/>
      <dgm:t>
        <a:bodyPr/>
        <a:lstStyle/>
        <a:p>
          <a:r>
            <a:rPr lang="es-MX" sz="3000" dirty="0"/>
            <a:t>Evaluación</a:t>
          </a:r>
        </a:p>
      </dgm:t>
    </dgm:pt>
    <dgm:pt modelId="{28BF541A-C80E-4439-82BD-7B2233514339}" type="parTrans" cxnId="{F8C5B5BF-7CA5-4982-B708-6757B34DE0CF}">
      <dgm:prSet/>
      <dgm:spPr/>
      <dgm:t>
        <a:bodyPr/>
        <a:lstStyle/>
        <a:p>
          <a:endParaRPr lang="es-MX" sz="3000"/>
        </a:p>
      </dgm:t>
    </dgm:pt>
    <dgm:pt modelId="{5D461511-F737-46DA-9B0D-1EB28B2B9B9A}" type="sibTrans" cxnId="{F8C5B5BF-7CA5-4982-B708-6757B34DE0CF}">
      <dgm:prSet/>
      <dgm:spPr/>
      <dgm:t>
        <a:bodyPr/>
        <a:lstStyle/>
        <a:p>
          <a:endParaRPr lang="es-MX" sz="3000"/>
        </a:p>
      </dgm:t>
    </dgm:pt>
    <dgm:pt modelId="{49193E7E-B94B-45F6-95E8-45F47B53E80B}">
      <dgm:prSet phldrT="[Texto]" phldr="0" custT="1"/>
      <dgm:spPr/>
      <dgm:t>
        <a:bodyPr/>
        <a:lstStyle/>
        <a:p>
          <a:r>
            <a:rPr lang="es-MX" sz="3000" dirty="0"/>
            <a:t>Asignación</a:t>
          </a:r>
        </a:p>
      </dgm:t>
    </dgm:pt>
    <dgm:pt modelId="{23212290-C483-4495-9020-FBE6D03CFA1F}" type="parTrans" cxnId="{06B38661-9493-49B6-8DD2-7A20F432BDBF}">
      <dgm:prSet/>
      <dgm:spPr/>
      <dgm:t>
        <a:bodyPr/>
        <a:lstStyle/>
        <a:p>
          <a:endParaRPr lang="es-MX" sz="3000"/>
        </a:p>
      </dgm:t>
    </dgm:pt>
    <dgm:pt modelId="{74BF0452-C115-4FC2-AABF-ED20EF7A6799}" type="sibTrans" cxnId="{06B38661-9493-49B6-8DD2-7A20F432BDBF}">
      <dgm:prSet/>
      <dgm:spPr/>
      <dgm:t>
        <a:bodyPr/>
        <a:lstStyle/>
        <a:p>
          <a:endParaRPr lang="es-MX" sz="3000"/>
        </a:p>
      </dgm:t>
    </dgm:pt>
    <dgm:pt modelId="{461E53D8-3FC7-4FF9-89A0-EB374BAF7CBB}">
      <dgm:prSet phldrT="[Texto]" phldr="0" custT="1"/>
      <dgm:spPr/>
      <dgm:t>
        <a:bodyPr/>
        <a:lstStyle/>
        <a:p>
          <a:r>
            <a:rPr lang="es-MX" sz="3000" b="1" dirty="0"/>
            <a:t>Ajuste presupuestal</a:t>
          </a:r>
        </a:p>
      </dgm:t>
    </dgm:pt>
    <dgm:pt modelId="{E0F6DA25-9153-42FD-A9C6-B7CFC7344225}" type="parTrans" cxnId="{84D39232-9802-4D0E-871B-CA72588C1259}">
      <dgm:prSet/>
      <dgm:spPr/>
      <dgm:t>
        <a:bodyPr/>
        <a:lstStyle/>
        <a:p>
          <a:endParaRPr lang="es-MX" sz="3000"/>
        </a:p>
      </dgm:t>
    </dgm:pt>
    <dgm:pt modelId="{55750E93-D2DE-489A-9A9E-EE1D4621594F}" type="sibTrans" cxnId="{84D39232-9802-4D0E-871B-CA72588C1259}">
      <dgm:prSet/>
      <dgm:spPr/>
      <dgm:t>
        <a:bodyPr/>
        <a:lstStyle/>
        <a:p>
          <a:endParaRPr lang="es-MX" sz="3000"/>
        </a:p>
      </dgm:t>
    </dgm:pt>
    <dgm:pt modelId="{C3AC3D2C-23E6-4749-A910-4E776F796452}">
      <dgm:prSet phldrT="[Texto]" phldr="0" custT="1"/>
      <dgm:spPr/>
      <dgm:t>
        <a:bodyPr/>
        <a:lstStyle/>
        <a:p>
          <a:r>
            <a:rPr lang="es-MX" sz="3000" dirty="0"/>
            <a:t>Operación</a:t>
          </a:r>
        </a:p>
      </dgm:t>
    </dgm:pt>
    <dgm:pt modelId="{E3824A96-1275-4548-9B33-7FE672C5C9A9}" type="parTrans" cxnId="{6C6ED810-DB5D-41E2-A1F9-2053CA30AE43}">
      <dgm:prSet/>
      <dgm:spPr/>
      <dgm:t>
        <a:bodyPr/>
        <a:lstStyle/>
        <a:p>
          <a:endParaRPr lang="es-MX" sz="3000"/>
        </a:p>
      </dgm:t>
    </dgm:pt>
    <dgm:pt modelId="{2788D342-DEE2-47E5-B98B-1B2DB04C250A}" type="sibTrans" cxnId="{6C6ED810-DB5D-41E2-A1F9-2053CA30AE43}">
      <dgm:prSet/>
      <dgm:spPr/>
      <dgm:t>
        <a:bodyPr/>
        <a:lstStyle/>
        <a:p>
          <a:endParaRPr lang="es-MX" sz="3000"/>
        </a:p>
      </dgm:t>
    </dgm:pt>
    <dgm:pt modelId="{276B224C-EBDC-4BA4-B686-E5322A437937}">
      <dgm:prSet phldrT="[Texto]" phldr="0" custT="1"/>
      <dgm:spPr/>
      <dgm:t>
        <a:bodyPr/>
        <a:lstStyle/>
        <a:p>
          <a:r>
            <a:rPr lang="es-MX" sz="3000" b="1" dirty="0"/>
            <a:t>Transparencia y Rendición de Cuentas</a:t>
          </a:r>
        </a:p>
      </dgm:t>
    </dgm:pt>
    <dgm:pt modelId="{3D96CD5F-EFE8-49A1-8404-7371605A306B}" type="parTrans" cxnId="{54C03136-8087-4853-B0E4-B7C2BA8EA5C8}">
      <dgm:prSet/>
      <dgm:spPr/>
      <dgm:t>
        <a:bodyPr/>
        <a:lstStyle/>
        <a:p>
          <a:endParaRPr lang="es-MX" sz="3000"/>
        </a:p>
      </dgm:t>
    </dgm:pt>
    <dgm:pt modelId="{2B4FB6DC-A15F-4106-BC9C-C96C503083E0}" type="sibTrans" cxnId="{54C03136-8087-4853-B0E4-B7C2BA8EA5C8}">
      <dgm:prSet/>
      <dgm:spPr/>
      <dgm:t>
        <a:bodyPr/>
        <a:lstStyle/>
        <a:p>
          <a:endParaRPr lang="es-MX" sz="3000"/>
        </a:p>
      </dgm:t>
    </dgm:pt>
    <dgm:pt modelId="{D84171C9-E247-4088-B8DA-B0F442431521}" type="pres">
      <dgm:prSet presAssocID="{95FB9FAB-A974-41B9-A2B3-CD5E1A7C0F43}" presName="theList" presStyleCnt="0">
        <dgm:presLayoutVars>
          <dgm:dir/>
          <dgm:animLvl val="lvl"/>
          <dgm:resizeHandles val="exact"/>
        </dgm:presLayoutVars>
      </dgm:prSet>
      <dgm:spPr/>
    </dgm:pt>
    <dgm:pt modelId="{71F8B076-0E66-4D54-B147-3A49A3A7DE60}" type="pres">
      <dgm:prSet presAssocID="{24DB871C-023E-4215-B875-83595A5EFF0B}" presName="compNode" presStyleCnt="0"/>
      <dgm:spPr/>
    </dgm:pt>
    <dgm:pt modelId="{19B0E3D6-DBDF-4FC0-BEF0-0563E7529356}" type="pres">
      <dgm:prSet presAssocID="{24DB871C-023E-4215-B875-83595A5EFF0B}" presName="noGeometry" presStyleCnt="0"/>
      <dgm:spPr/>
    </dgm:pt>
    <dgm:pt modelId="{D0248BF9-9EF1-4695-85E1-9E3244223D6C}" type="pres">
      <dgm:prSet presAssocID="{24DB871C-023E-4215-B875-83595A5EFF0B}" presName="childTextVisible" presStyleLbl="bgAccFollowNode1" presStyleIdx="0" presStyleCnt="3" custScaleX="93016" custScaleY="87162" custLinFactNeighborX="5231">
        <dgm:presLayoutVars>
          <dgm:bulletEnabled val="1"/>
        </dgm:presLayoutVars>
      </dgm:prSet>
      <dgm:spPr/>
    </dgm:pt>
    <dgm:pt modelId="{05DD7123-920C-4B97-8D27-3C606F82BB01}" type="pres">
      <dgm:prSet presAssocID="{24DB871C-023E-4215-B875-83595A5EFF0B}" presName="childTextHidden" presStyleLbl="bgAccFollowNode1" presStyleIdx="0" presStyleCnt="3"/>
      <dgm:spPr/>
    </dgm:pt>
    <dgm:pt modelId="{8D39A00F-5F62-4DA4-AC27-F6661B8981F8}" type="pres">
      <dgm:prSet presAssocID="{24DB871C-023E-4215-B875-83595A5EFF0B}" presName="parentText" presStyleLbl="node1" presStyleIdx="0" presStyleCnt="3" custScaleX="141270" custScaleY="111746" custLinFactNeighborX="-536" custLinFactNeighborY="0">
        <dgm:presLayoutVars>
          <dgm:chMax val="1"/>
          <dgm:bulletEnabled val="1"/>
        </dgm:presLayoutVars>
      </dgm:prSet>
      <dgm:spPr/>
    </dgm:pt>
    <dgm:pt modelId="{1D71D551-2E28-4FE0-B7FF-C2EEBF3F89FA}" type="pres">
      <dgm:prSet presAssocID="{24DB871C-023E-4215-B875-83595A5EFF0B}" presName="aSpace" presStyleCnt="0"/>
      <dgm:spPr/>
    </dgm:pt>
    <dgm:pt modelId="{181DB259-5D9B-4F24-89D0-830537076DD0}" type="pres">
      <dgm:prSet presAssocID="{49193E7E-B94B-45F6-95E8-45F47B53E80B}" presName="compNode" presStyleCnt="0"/>
      <dgm:spPr/>
    </dgm:pt>
    <dgm:pt modelId="{6316B359-F031-49D7-806F-480901DF596D}" type="pres">
      <dgm:prSet presAssocID="{49193E7E-B94B-45F6-95E8-45F47B53E80B}" presName="noGeometry" presStyleCnt="0"/>
      <dgm:spPr/>
    </dgm:pt>
    <dgm:pt modelId="{1EA148C3-E4B6-4A8C-82F1-B7E17BACBA94}" type="pres">
      <dgm:prSet presAssocID="{49193E7E-B94B-45F6-95E8-45F47B53E80B}" presName="childTextVisible" presStyleLbl="bgAccFollowNode1" presStyleIdx="1" presStyleCnt="3" custScaleX="110153">
        <dgm:presLayoutVars>
          <dgm:bulletEnabled val="1"/>
        </dgm:presLayoutVars>
      </dgm:prSet>
      <dgm:spPr/>
    </dgm:pt>
    <dgm:pt modelId="{57DC832D-99AD-4A57-890F-C6A37ABD6E9F}" type="pres">
      <dgm:prSet presAssocID="{49193E7E-B94B-45F6-95E8-45F47B53E80B}" presName="childTextHidden" presStyleLbl="bgAccFollowNode1" presStyleIdx="1" presStyleCnt="3"/>
      <dgm:spPr/>
    </dgm:pt>
    <dgm:pt modelId="{5370B9CD-15C0-4472-8745-969A61ABD2D4}" type="pres">
      <dgm:prSet presAssocID="{49193E7E-B94B-45F6-95E8-45F47B53E80B}" presName="parentText" presStyleLbl="node1" presStyleIdx="1" presStyleCnt="3" custScaleX="115551" custScaleY="93355" custLinFactNeighborX="-10294">
        <dgm:presLayoutVars>
          <dgm:chMax val="1"/>
          <dgm:bulletEnabled val="1"/>
        </dgm:presLayoutVars>
      </dgm:prSet>
      <dgm:spPr/>
    </dgm:pt>
    <dgm:pt modelId="{337DF851-059D-40F3-8AEB-BF2DCD8A9122}" type="pres">
      <dgm:prSet presAssocID="{49193E7E-B94B-45F6-95E8-45F47B53E80B}" presName="aSpace" presStyleCnt="0"/>
      <dgm:spPr/>
    </dgm:pt>
    <dgm:pt modelId="{969B395D-9050-46B9-8107-4C31C3188E7E}" type="pres">
      <dgm:prSet presAssocID="{C3AC3D2C-23E6-4749-A910-4E776F796452}" presName="compNode" presStyleCnt="0"/>
      <dgm:spPr/>
    </dgm:pt>
    <dgm:pt modelId="{053EE23B-3419-4DCA-87B8-487DC5C03284}" type="pres">
      <dgm:prSet presAssocID="{C3AC3D2C-23E6-4749-A910-4E776F796452}" presName="noGeometry" presStyleCnt="0"/>
      <dgm:spPr/>
    </dgm:pt>
    <dgm:pt modelId="{7BA2E04B-0FC3-4048-8531-B715ED73B689}" type="pres">
      <dgm:prSet presAssocID="{C3AC3D2C-23E6-4749-A910-4E776F796452}" presName="childTextVisible" presStyleLbl="bgAccFollowNode1" presStyleIdx="2" presStyleCnt="3" custScaleX="118892">
        <dgm:presLayoutVars>
          <dgm:bulletEnabled val="1"/>
        </dgm:presLayoutVars>
      </dgm:prSet>
      <dgm:spPr/>
    </dgm:pt>
    <dgm:pt modelId="{EF78673E-34BE-4BA0-B8A9-96EB4C1AF3D0}" type="pres">
      <dgm:prSet presAssocID="{C3AC3D2C-23E6-4749-A910-4E776F796452}" presName="childTextHidden" presStyleLbl="bgAccFollowNode1" presStyleIdx="2" presStyleCnt="3"/>
      <dgm:spPr/>
    </dgm:pt>
    <dgm:pt modelId="{DD0EE84D-2C4C-4B7D-8F86-310B8838E9A0}" type="pres">
      <dgm:prSet presAssocID="{C3AC3D2C-23E6-4749-A910-4E776F796452}" presName="parentText" presStyleLbl="node1" presStyleIdx="2" presStyleCnt="3" custScaleX="130393" custLinFactNeighborX="-24307" custLinFactNeighborY="0">
        <dgm:presLayoutVars>
          <dgm:chMax val="1"/>
          <dgm:bulletEnabled val="1"/>
        </dgm:presLayoutVars>
      </dgm:prSet>
      <dgm:spPr/>
    </dgm:pt>
  </dgm:ptLst>
  <dgm:cxnLst>
    <dgm:cxn modelId="{F42C120F-2C06-4A39-9013-99D0E6912D53}" type="presOf" srcId="{24DB871C-023E-4215-B875-83595A5EFF0B}" destId="{8D39A00F-5F62-4DA4-AC27-F6661B8981F8}" srcOrd="0" destOrd="0" presId="urn:microsoft.com/office/officeart/2005/8/layout/hProcess6"/>
    <dgm:cxn modelId="{6C6ED810-DB5D-41E2-A1F9-2053CA30AE43}" srcId="{95FB9FAB-A974-41B9-A2B3-CD5E1A7C0F43}" destId="{C3AC3D2C-23E6-4749-A910-4E776F796452}" srcOrd="2" destOrd="0" parTransId="{E3824A96-1275-4548-9B33-7FE672C5C9A9}" sibTransId="{2788D342-DEE2-47E5-B98B-1B2DB04C250A}"/>
    <dgm:cxn modelId="{B978A612-95AF-4153-8C5D-B821C9AB9125}" type="presOf" srcId="{822D5835-29D2-49B4-8D46-24CE7F52DCA4}" destId="{D0248BF9-9EF1-4695-85E1-9E3244223D6C}" srcOrd="0" destOrd="0" presId="urn:microsoft.com/office/officeart/2005/8/layout/hProcess6"/>
    <dgm:cxn modelId="{84D39232-9802-4D0E-871B-CA72588C1259}" srcId="{49193E7E-B94B-45F6-95E8-45F47B53E80B}" destId="{461E53D8-3FC7-4FF9-89A0-EB374BAF7CBB}" srcOrd="0" destOrd="0" parTransId="{E0F6DA25-9153-42FD-A9C6-B7CFC7344225}" sibTransId="{55750E93-D2DE-489A-9A9E-EE1D4621594F}"/>
    <dgm:cxn modelId="{80F8C134-5A73-4FF3-9274-D6BA1C2AD217}" type="presOf" srcId="{95FB9FAB-A974-41B9-A2B3-CD5E1A7C0F43}" destId="{D84171C9-E247-4088-B8DA-B0F442431521}" srcOrd="0" destOrd="0" presId="urn:microsoft.com/office/officeart/2005/8/layout/hProcess6"/>
    <dgm:cxn modelId="{54C03136-8087-4853-B0E4-B7C2BA8EA5C8}" srcId="{C3AC3D2C-23E6-4749-A910-4E776F796452}" destId="{276B224C-EBDC-4BA4-B686-E5322A437937}" srcOrd="0" destOrd="0" parTransId="{3D96CD5F-EFE8-49A1-8404-7371605A306B}" sibTransId="{2B4FB6DC-A15F-4106-BC9C-C96C503083E0}"/>
    <dgm:cxn modelId="{06B38661-9493-49B6-8DD2-7A20F432BDBF}" srcId="{95FB9FAB-A974-41B9-A2B3-CD5E1A7C0F43}" destId="{49193E7E-B94B-45F6-95E8-45F47B53E80B}" srcOrd="1" destOrd="0" parTransId="{23212290-C483-4495-9020-FBE6D03CFA1F}" sibTransId="{74BF0452-C115-4FC2-AABF-ED20EF7A6799}"/>
    <dgm:cxn modelId="{86B29249-59B8-4121-8530-68316455704D}" type="presOf" srcId="{49193E7E-B94B-45F6-95E8-45F47B53E80B}" destId="{5370B9CD-15C0-4472-8745-969A61ABD2D4}" srcOrd="0" destOrd="0" presId="urn:microsoft.com/office/officeart/2005/8/layout/hProcess6"/>
    <dgm:cxn modelId="{33E63374-3EEF-4C04-A04D-89BEB52DE309}" type="presOf" srcId="{276B224C-EBDC-4BA4-B686-E5322A437937}" destId="{7BA2E04B-0FC3-4048-8531-B715ED73B689}" srcOrd="0" destOrd="0" presId="urn:microsoft.com/office/officeart/2005/8/layout/hProcess6"/>
    <dgm:cxn modelId="{0484327B-BB16-4B58-A9FF-6EB4DD1FD73A}" type="presOf" srcId="{822D5835-29D2-49B4-8D46-24CE7F52DCA4}" destId="{05DD7123-920C-4B97-8D27-3C606F82BB01}" srcOrd="1" destOrd="0" presId="urn:microsoft.com/office/officeart/2005/8/layout/hProcess6"/>
    <dgm:cxn modelId="{C127467B-62FB-441B-97FB-14BCDFF02E43}" type="presOf" srcId="{276B224C-EBDC-4BA4-B686-E5322A437937}" destId="{EF78673E-34BE-4BA0-B8A9-96EB4C1AF3D0}" srcOrd="1" destOrd="0" presId="urn:microsoft.com/office/officeart/2005/8/layout/hProcess6"/>
    <dgm:cxn modelId="{F8C5B5BF-7CA5-4982-B708-6757B34DE0CF}" srcId="{24DB871C-023E-4215-B875-83595A5EFF0B}" destId="{822D5835-29D2-49B4-8D46-24CE7F52DCA4}" srcOrd="0" destOrd="0" parTransId="{28BF541A-C80E-4439-82BD-7B2233514339}" sibTransId="{5D461511-F737-46DA-9B0D-1EB28B2B9B9A}"/>
    <dgm:cxn modelId="{E4E6BABF-65DB-4FAF-A13A-AF3FF7C80796}" type="presOf" srcId="{461E53D8-3FC7-4FF9-89A0-EB374BAF7CBB}" destId="{1EA148C3-E4B6-4A8C-82F1-B7E17BACBA94}" srcOrd="0" destOrd="0" presId="urn:microsoft.com/office/officeart/2005/8/layout/hProcess6"/>
    <dgm:cxn modelId="{73F38BE5-6569-46A6-879B-3A54792BA268}" type="presOf" srcId="{461E53D8-3FC7-4FF9-89A0-EB374BAF7CBB}" destId="{57DC832D-99AD-4A57-890F-C6A37ABD6E9F}" srcOrd="1" destOrd="0" presId="urn:microsoft.com/office/officeart/2005/8/layout/hProcess6"/>
    <dgm:cxn modelId="{E76753EE-1BEC-4ACE-BAA6-8B83E889E24E}" type="presOf" srcId="{C3AC3D2C-23E6-4749-A910-4E776F796452}" destId="{DD0EE84D-2C4C-4B7D-8F86-310B8838E9A0}" srcOrd="0" destOrd="0" presId="urn:microsoft.com/office/officeart/2005/8/layout/hProcess6"/>
    <dgm:cxn modelId="{11B9ECF6-F503-4062-A1BE-63182BC27454}" srcId="{95FB9FAB-A974-41B9-A2B3-CD5E1A7C0F43}" destId="{24DB871C-023E-4215-B875-83595A5EFF0B}" srcOrd="0" destOrd="0" parTransId="{854896C1-C45A-40F9-A013-30873CD0D7F6}" sibTransId="{3502E62D-8E6A-4793-AF19-D9740D8B43D3}"/>
    <dgm:cxn modelId="{B8F020E6-663F-4BF9-861A-7512B9552BD4}" type="presParOf" srcId="{D84171C9-E247-4088-B8DA-B0F442431521}" destId="{71F8B076-0E66-4D54-B147-3A49A3A7DE60}" srcOrd="0" destOrd="0" presId="urn:microsoft.com/office/officeart/2005/8/layout/hProcess6"/>
    <dgm:cxn modelId="{9B066DFC-A463-4B6F-AC4A-0F7184B3FEC5}" type="presParOf" srcId="{71F8B076-0E66-4D54-B147-3A49A3A7DE60}" destId="{19B0E3D6-DBDF-4FC0-BEF0-0563E7529356}" srcOrd="0" destOrd="0" presId="urn:microsoft.com/office/officeart/2005/8/layout/hProcess6"/>
    <dgm:cxn modelId="{5F069BA4-1DB8-4DDD-982C-88E8BF97821A}" type="presParOf" srcId="{71F8B076-0E66-4D54-B147-3A49A3A7DE60}" destId="{D0248BF9-9EF1-4695-85E1-9E3244223D6C}" srcOrd="1" destOrd="0" presId="urn:microsoft.com/office/officeart/2005/8/layout/hProcess6"/>
    <dgm:cxn modelId="{0138A9D6-EE47-4276-A83E-A8F0C1FB2CCB}" type="presParOf" srcId="{71F8B076-0E66-4D54-B147-3A49A3A7DE60}" destId="{05DD7123-920C-4B97-8D27-3C606F82BB01}" srcOrd="2" destOrd="0" presId="urn:microsoft.com/office/officeart/2005/8/layout/hProcess6"/>
    <dgm:cxn modelId="{531E71EA-EF18-462C-B8C9-78822C958542}" type="presParOf" srcId="{71F8B076-0E66-4D54-B147-3A49A3A7DE60}" destId="{8D39A00F-5F62-4DA4-AC27-F6661B8981F8}" srcOrd="3" destOrd="0" presId="urn:microsoft.com/office/officeart/2005/8/layout/hProcess6"/>
    <dgm:cxn modelId="{4D949E3C-A0A9-4454-8C41-5DD6EFCA54AC}" type="presParOf" srcId="{D84171C9-E247-4088-B8DA-B0F442431521}" destId="{1D71D551-2E28-4FE0-B7FF-C2EEBF3F89FA}" srcOrd="1" destOrd="0" presId="urn:microsoft.com/office/officeart/2005/8/layout/hProcess6"/>
    <dgm:cxn modelId="{CBEB7EDD-9158-4849-BD30-8BB9F4F1FB81}" type="presParOf" srcId="{D84171C9-E247-4088-B8DA-B0F442431521}" destId="{181DB259-5D9B-4F24-89D0-830537076DD0}" srcOrd="2" destOrd="0" presId="urn:microsoft.com/office/officeart/2005/8/layout/hProcess6"/>
    <dgm:cxn modelId="{B39422C5-7265-4125-B16C-A15A9D8322E5}" type="presParOf" srcId="{181DB259-5D9B-4F24-89D0-830537076DD0}" destId="{6316B359-F031-49D7-806F-480901DF596D}" srcOrd="0" destOrd="0" presId="urn:microsoft.com/office/officeart/2005/8/layout/hProcess6"/>
    <dgm:cxn modelId="{CA8EC10F-F2DF-4E51-BF27-135BBB7B39FD}" type="presParOf" srcId="{181DB259-5D9B-4F24-89D0-830537076DD0}" destId="{1EA148C3-E4B6-4A8C-82F1-B7E17BACBA94}" srcOrd="1" destOrd="0" presId="urn:microsoft.com/office/officeart/2005/8/layout/hProcess6"/>
    <dgm:cxn modelId="{6BA58D22-1E52-4968-9819-C0F2B367F530}" type="presParOf" srcId="{181DB259-5D9B-4F24-89D0-830537076DD0}" destId="{57DC832D-99AD-4A57-890F-C6A37ABD6E9F}" srcOrd="2" destOrd="0" presId="urn:microsoft.com/office/officeart/2005/8/layout/hProcess6"/>
    <dgm:cxn modelId="{421019ED-4FE2-4CDE-BE41-D93A4380EF29}" type="presParOf" srcId="{181DB259-5D9B-4F24-89D0-830537076DD0}" destId="{5370B9CD-15C0-4472-8745-969A61ABD2D4}" srcOrd="3" destOrd="0" presId="urn:microsoft.com/office/officeart/2005/8/layout/hProcess6"/>
    <dgm:cxn modelId="{05D64F52-4509-404A-9BC4-618B39DCCAB1}" type="presParOf" srcId="{D84171C9-E247-4088-B8DA-B0F442431521}" destId="{337DF851-059D-40F3-8AEB-BF2DCD8A9122}" srcOrd="3" destOrd="0" presId="urn:microsoft.com/office/officeart/2005/8/layout/hProcess6"/>
    <dgm:cxn modelId="{B89D82C2-AD15-479E-BF3D-0DA451AD6B22}" type="presParOf" srcId="{D84171C9-E247-4088-B8DA-B0F442431521}" destId="{969B395D-9050-46B9-8107-4C31C3188E7E}" srcOrd="4" destOrd="0" presId="urn:microsoft.com/office/officeart/2005/8/layout/hProcess6"/>
    <dgm:cxn modelId="{70CA1D6B-A3BE-46DB-A63E-EF128A35C03E}" type="presParOf" srcId="{969B395D-9050-46B9-8107-4C31C3188E7E}" destId="{053EE23B-3419-4DCA-87B8-487DC5C03284}" srcOrd="0" destOrd="0" presId="urn:microsoft.com/office/officeart/2005/8/layout/hProcess6"/>
    <dgm:cxn modelId="{61E96A7A-9591-412D-A9EB-259D09935DBF}" type="presParOf" srcId="{969B395D-9050-46B9-8107-4C31C3188E7E}" destId="{7BA2E04B-0FC3-4048-8531-B715ED73B689}" srcOrd="1" destOrd="0" presId="urn:microsoft.com/office/officeart/2005/8/layout/hProcess6"/>
    <dgm:cxn modelId="{D11AA7B3-5F95-4D5E-AEB9-61F1129D7EEE}" type="presParOf" srcId="{969B395D-9050-46B9-8107-4C31C3188E7E}" destId="{EF78673E-34BE-4BA0-B8A9-96EB4C1AF3D0}" srcOrd="2" destOrd="0" presId="urn:microsoft.com/office/officeart/2005/8/layout/hProcess6"/>
    <dgm:cxn modelId="{6F309D78-85E7-4707-BD8D-F4F1F2A54100}" type="presParOf" srcId="{969B395D-9050-46B9-8107-4C31C3188E7E}" destId="{DD0EE84D-2C4C-4B7D-8F86-310B8838E9A0}"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064992-E21E-4992-A236-5394186E44B6}" type="doc">
      <dgm:prSet loTypeId="urn:microsoft.com/office/officeart/2018/2/layout/IconVerticalSolidList" loCatId="icon" qsTypeId="urn:microsoft.com/office/officeart/2005/8/quickstyle/3d2" qsCatId="3D" csTypeId="urn:microsoft.com/office/officeart/2005/8/colors/accent1_2" csCatId="accent1" phldr="1"/>
      <dgm:spPr/>
      <dgm:t>
        <a:bodyPr/>
        <a:lstStyle/>
        <a:p>
          <a:endParaRPr lang="en-US"/>
        </a:p>
      </dgm:t>
    </dgm:pt>
    <dgm:pt modelId="{8C347B30-BF2F-4AEB-8E88-47F3B6CF6053}">
      <dgm:prSet/>
      <dgm:spPr/>
      <dgm:t>
        <a:bodyPr/>
        <a:lstStyle/>
        <a:p>
          <a:pPr>
            <a:lnSpc>
              <a:spcPct val="100000"/>
            </a:lnSpc>
          </a:pPr>
          <a:r>
            <a:rPr lang="es-MX" dirty="0"/>
            <a:t>Requieran la construcción y/o conclusión de obra, remodelación o instalación de servicios básicos pero dignos para la operación de la institución: como energía eléctrica, solar o ambas, acceso a agua potable, drenaje, aulas dignas completamente equipadas, remodelación y/o construcción de sanitarios, y vías de acceso internas en las IFDP, para el cierre de brechas.</a:t>
          </a:r>
          <a:endParaRPr lang="en-US" dirty="0"/>
        </a:p>
      </dgm:t>
    </dgm:pt>
    <dgm:pt modelId="{7106A499-2C46-4232-82A6-0A6A9322F517}" type="parTrans" cxnId="{34F69ABC-237C-407F-A84D-8C66ECB82D88}">
      <dgm:prSet/>
      <dgm:spPr/>
      <dgm:t>
        <a:bodyPr/>
        <a:lstStyle/>
        <a:p>
          <a:endParaRPr lang="en-US"/>
        </a:p>
      </dgm:t>
    </dgm:pt>
    <dgm:pt modelId="{515BE74A-9719-49D4-B8FA-93CAAB6231BA}" type="sibTrans" cxnId="{34F69ABC-237C-407F-A84D-8C66ECB82D88}">
      <dgm:prSet/>
      <dgm:spPr/>
      <dgm:t>
        <a:bodyPr/>
        <a:lstStyle/>
        <a:p>
          <a:endParaRPr lang="en-US"/>
        </a:p>
      </dgm:t>
    </dgm:pt>
    <dgm:pt modelId="{7B1E43DD-E19F-431D-9886-E9B41BBAEB85}">
      <dgm:prSet custT="1"/>
      <dgm:spPr/>
      <dgm:t>
        <a:bodyPr/>
        <a:lstStyle/>
        <a:p>
          <a:pPr>
            <a:lnSpc>
              <a:spcPct val="100000"/>
            </a:lnSpc>
          </a:pPr>
          <a:r>
            <a:rPr lang="es-MX" sz="2400" dirty="0"/>
            <a:t>Requieran equipamiento tecnológico, mobiliario y materiales pedagógicos pertinentes.</a:t>
          </a:r>
          <a:endParaRPr lang="en-US" sz="2400" dirty="0"/>
        </a:p>
      </dgm:t>
    </dgm:pt>
    <dgm:pt modelId="{D4336A55-38F9-4685-B734-86E9548E7103}" type="parTrans" cxnId="{F36BC2A4-CF7B-458D-BF7E-9AF37678D989}">
      <dgm:prSet/>
      <dgm:spPr/>
      <dgm:t>
        <a:bodyPr/>
        <a:lstStyle/>
        <a:p>
          <a:endParaRPr lang="en-US"/>
        </a:p>
      </dgm:t>
    </dgm:pt>
    <dgm:pt modelId="{2ABE4042-C69F-4065-BE22-74E874C82455}" type="sibTrans" cxnId="{F36BC2A4-CF7B-458D-BF7E-9AF37678D989}">
      <dgm:prSet/>
      <dgm:spPr/>
      <dgm:t>
        <a:bodyPr/>
        <a:lstStyle/>
        <a:p>
          <a:endParaRPr lang="en-US"/>
        </a:p>
      </dgm:t>
    </dgm:pt>
    <dgm:pt modelId="{1B8701EA-16DD-402E-AFC2-9F2716046246}">
      <dgm:prSet/>
      <dgm:spPr/>
      <dgm:t>
        <a:bodyPr/>
        <a:lstStyle/>
        <a:p>
          <a:pPr>
            <a:lnSpc>
              <a:spcPct val="100000"/>
            </a:lnSpc>
          </a:pPr>
          <a:r>
            <a:rPr lang="es-MX" dirty="0"/>
            <a:t>Impulsen programas de sustentabilidad, acceso a internet, tecnologías digitales e inteligencia artificial aplicadas a la educación para la formación de futuras maestras y maestros. </a:t>
          </a:r>
          <a:endParaRPr lang="en-US" dirty="0"/>
        </a:p>
      </dgm:t>
    </dgm:pt>
    <dgm:pt modelId="{C3A77EA3-8612-4BBF-9E2C-5376E5D27CBD}" type="parTrans" cxnId="{89A9D9C8-9407-428D-83CF-4715237888D7}">
      <dgm:prSet/>
      <dgm:spPr/>
      <dgm:t>
        <a:bodyPr/>
        <a:lstStyle/>
        <a:p>
          <a:endParaRPr lang="en-US"/>
        </a:p>
      </dgm:t>
    </dgm:pt>
    <dgm:pt modelId="{A67570E2-E238-4EA5-B140-7FBFBD7E8343}" type="sibTrans" cxnId="{89A9D9C8-9407-428D-83CF-4715237888D7}">
      <dgm:prSet/>
      <dgm:spPr/>
      <dgm:t>
        <a:bodyPr/>
        <a:lstStyle/>
        <a:p>
          <a:endParaRPr lang="en-US"/>
        </a:p>
      </dgm:t>
    </dgm:pt>
    <dgm:pt modelId="{23B4E8F7-17AF-4491-A1C4-16A7DCAAF8F3}" type="pres">
      <dgm:prSet presAssocID="{B6064992-E21E-4992-A236-5394186E44B6}" presName="root" presStyleCnt="0">
        <dgm:presLayoutVars>
          <dgm:dir/>
          <dgm:resizeHandles val="exact"/>
        </dgm:presLayoutVars>
      </dgm:prSet>
      <dgm:spPr/>
    </dgm:pt>
    <dgm:pt modelId="{B7001C66-F06B-42F2-A4C0-3ADD8CB4EA48}" type="pres">
      <dgm:prSet presAssocID="{8C347B30-BF2F-4AEB-8E88-47F3B6CF6053}" presName="compNode" presStyleCnt="0"/>
      <dgm:spPr/>
    </dgm:pt>
    <dgm:pt modelId="{85484E6E-2CC9-4B65-9F1A-178B335102BA}" type="pres">
      <dgm:prSet presAssocID="{8C347B30-BF2F-4AEB-8E88-47F3B6CF6053}" presName="bgRect" presStyleLbl="bgShp" presStyleIdx="0" presStyleCnt="3"/>
      <dgm:spPr/>
    </dgm:pt>
    <dgm:pt modelId="{7110BC5D-FF7E-4E3B-89FE-04261EE441E5}" type="pres">
      <dgm:prSet presAssocID="{8C347B30-BF2F-4AEB-8E88-47F3B6CF60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rramientas"/>
        </a:ext>
      </dgm:extLst>
    </dgm:pt>
    <dgm:pt modelId="{BDB5D203-EE36-4F91-92E2-12D9901474E0}" type="pres">
      <dgm:prSet presAssocID="{8C347B30-BF2F-4AEB-8E88-47F3B6CF6053}" presName="spaceRect" presStyleCnt="0"/>
      <dgm:spPr/>
    </dgm:pt>
    <dgm:pt modelId="{05701ED2-D4C7-4756-9ABC-D6848C6F7ACA}" type="pres">
      <dgm:prSet presAssocID="{8C347B30-BF2F-4AEB-8E88-47F3B6CF6053}" presName="parTx" presStyleLbl="revTx" presStyleIdx="0" presStyleCnt="3" custScaleY="277673">
        <dgm:presLayoutVars>
          <dgm:chMax val="0"/>
          <dgm:chPref val="0"/>
        </dgm:presLayoutVars>
      </dgm:prSet>
      <dgm:spPr/>
    </dgm:pt>
    <dgm:pt modelId="{D153FAB3-3B85-4C1D-AF59-470DFBE4A67E}" type="pres">
      <dgm:prSet presAssocID="{515BE74A-9719-49D4-B8FA-93CAAB6231BA}" presName="sibTrans" presStyleCnt="0"/>
      <dgm:spPr/>
    </dgm:pt>
    <dgm:pt modelId="{5880E5B1-62D5-4ADB-B492-F893041B1D66}" type="pres">
      <dgm:prSet presAssocID="{7B1E43DD-E19F-431D-9886-E9B41BBAEB85}" presName="compNode" presStyleCnt="0"/>
      <dgm:spPr/>
    </dgm:pt>
    <dgm:pt modelId="{91B76A32-5524-45F0-BAA8-2C5D623CB11E}" type="pres">
      <dgm:prSet presAssocID="{7B1E43DD-E19F-431D-9886-E9B41BBAEB85}" presName="bgRect" presStyleLbl="bgShp" presStyleIdx="1" presStyleCnt="3" custLinFactNeighborY="-86986"/>
      <dgm:spPr/>
    </dgm:pt>
    <dgm:pt modelId="{28D7227B-F475-4AC1-8F58-EA44784B9D57}" type="pres">
      <dgm:prSet presAssocID="{7B1E43DD-E19F-431D-9886-E9B41BBAEB85}" presName="iconRect" presStyleLbl="node1" presStyleIdx="1" presStyleCnt="3" custLinFactY="-58158"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bros"/>
        </a:ext>
      </dgm:extLst>
    </dgm:pt>
    <dgm:pt modelId="{98A11831-3364-4F4E-B056-E942D0250959}" type="pres">
      <dgm:prSet presAssocID="{7B1E43DD-E19F-431D-9886-E9B41BBAEB85}" presName="spaceRect" presStyleCnt="0"/>
      <dgm:spPr/>
    </dgm:pt>
    <dgm:pt modelId="{4299674D-11A8-44DA-ABA7-1DD2961CD163}" type="pres">
      <dgm:prSet presAssocID="{7B1E43DD-E19F-431D-9886-E9B41BBAEB85}" presName="parTx" presStyleLbl="revTx" presStyleIdx="1" presStyleCnt="3" custScaleY="169793" custLinFactNeighborX="-159" custLinFactNeighborY="-86986">
        <dgm:presLayoutVars>
          <dgm:chMax val="0"/>
          <dgm:chPref val="0"/>
        </dgm:presLayoutVars>
      </dgm:prSet>
      <dgm:spPr/>
    </dgm:pt>
    <dgm:pt modelId="{D8AD91F0-57E0-48C6-BE68-63C762FAB10C}" type="pres">
      <dgm:prSet presAssocID="{2ABE4042-C69F-4065-BE22-74E874C82455}" presName="sibTrans" presStyleCnt="0"/>
      <dgm:spPr/>
    </dgm:pt>
    <dgm:pt modelId="{D4B0BD3E-45E0-44FD-B13A-7BD7EAC2A7CA}" type="pres">
      <dgm:prSet presAssocID="{1B8701EA-16DD-402E-AFC2-9F2716046246}" presName="compNode" presStyleCnt="0"/>
      <dgm:spPr/>
    </dgm:pt>
    <dgm:pt modelId="{5FD6AED9-F9B8-4E2E-8E86-D207E4E72D32}" type="pres">
      <dgm:prSet presAssocID="{1B8701EA-16DD-402E-AFC2-9F2716046246}" presName="bgRect" presStyleLbl="bgShp" presStyleIdx="2" presStyleCnt="3" custLinFactNeighborY="-71292"/>
      <dgm:spPr/>
    </dgm:pt>
    <dgm:pt modelId="{7FADA3E1-0FD8-4B93-B846-4844D6A8F984}" type="pres">
      <dgm:prSet presAssocID="{1B8701EA-16DD-402E-AFC2-9F2716046246}" presName="iconRect" presStyleLbl="node1" presStyleIdx="2" presStyleCnt="3" custLinFactY="-29621"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rdenador"/>
        </a:ext>
      </dgm:extLst>
    </dgm:pt>
    <dgm:pt modelId="{517A032F-D17E-4F41-8E3C-44E0BCC6E1A5}" type="pres">
      <dgm:prSet presAssocID="{1B8701EA-16DD-402E-AFC2-9F2716046246}" presName="spaceRect" presStyleCnt="0"/>
      <dgm:spPr/>
    </dgm:pt>
    <dgm:pt modelId="{E957CC10-C2AD-4C2E-9B93-7545ECC3C70A}" type="pres">
      <dgm:prSet presAssocID="{1B8701EA-16DD-402E-AFC2-9F2716046246}" presName="parTx" presStyleLbl="revTx" presStyleIdx="2" presStyleCnt="3" custLinFactNeighborY="-71292">
        <dgm:presLayoutVars>
          <dgm:chMax val="0"/>
          <dgm:chPref val="0"/>
        </dgm:presLayoutVars>
      </dgm:prSet>
      <dgm:spPr/>
    </dgm:pt>
  </dgm:ptLst>
  <dgm:cxnLst>
    <dgm:cxn modelId="{744AF537-E106-4F82-BED7-4E67158F9758}" type="presOf" srcId="{1B8701EA-16DD-402E-AFC2-9F2716046246}" destId="{E957CC10-C2AD-4C2E-9B93-7545ECC3C70A}" srcOrd="0" destOrd="0" presId="urn:microsoft.com/office/officeart/2018/2/layout/IconVerticalSolidList"/>
    <dgm:cxn modelId="{B9D9D960-BA82-4CBE-BF2F-EBB8B7EDCDD2}" type="presOf" srcId="{7B1E43DD-E19F-431D-9886-E9B41BBAEB85}" destId="{4299674D-11A8-44DA-ABA7-1DD2961CD163}" srcOrd="0" destOrd="0" presId="urn:microsoft.com/office/officeart/2018/2/layout/IconVerticalSolidList"/>
    <dgm:cxn modelId="{820AEC69-3F1D-4376-B949-17E672EB52EC}" type="presOf" srcId="{8C347B30-BF2F-4AEB-8E88-47F3B6CF6053}" destId="{05701ED2-D4C7-4756-9ABC-D6848C6F7ACA}" srcOrd="0" destOrd="0" presId="urn:microsoft.com/office/officeart/2018/2/layout/IconVerticalSolidList"/>
    <dgm:cxn modelId="{112D8374-566F-420E-8F60-D8BABE8979DA}" type="presOf" srcId="{B6064992-E21E-4992-A236-5394186E44B6}" destId="{23B4E8F7-17AF-4491-A1C4-16A7DCAAF8F3}" srcOrd="0" destOrd="0" presId="urn:microsoft.com/office/officeart/2018/2/layout/IconVerticalSolidList"/>
    <dgm:cxn modelId="{F36BC2A4-CF7B-458D-BF7E-9AF37678D989}" srcId="{B6064992-E21E-4992-A236-5394186E44B6}" destId="{7B1E43DD-E19F-431D-9886-E9B41BBAEB85}" srcOrd="1" destOrd="0" parTransId="{D4336A55-38F9-4685-B734-86E9548E7103}" sibTransId="{2ABE4042-C69F-4065-BE22-74E874C82455}"/>
    <dgm:cxn modelId="{34F69ABC-237C-407F-A84D-8C66ECB82D88}" srcId="{B6064992-E21E-4992-A236-5394186E44B6}" destId="{8C347B30-BF2F-4AEB-8E88-47F3B6CF6053}" srcOrd="0" destOrd="0" parTransId="{7106A499-2C46-4232-82A6-0A6A9322F517}" sibTransId="{515BE74A-9719-49D4-B8FA-93CAAB6231BA}"/>
    <dgm:cxn modelId="{89A9D9C8-9407-428D-83CF-4715237888D7}" srcId="{B6064992-E21E-4992-A236-5394186E44B6}" destId="{1B8701EA-16DD-402E-AFC2-9F2716046246}" srcOrd="2" destOrd="0" parTransId="{C3A77EA3-8612-4BBF-9E2C-5376E5D27CBD}" sibTransId="{A67570E2-E238-4EA5-B140-7FBFBD7E8343}"/>
    <dgm:cxn modelId="{9E5D09FE-D631-4776-BBAB-5E75EB3B6EF3}" type="presParOf" srcId="{23B4E8F7-17AF-4491-A1C4-16A7DCAAF8F3}" destId="{B7001C66-F06B-42F2-A4C0-3ADD8CB4EA48}" srcOrd="0" destOrd="0" presId="urn:microsoft.com/office/officeart/2018/2/layout/IconVerticalSolidList"/>
    <dgm:cxn modelId="{1A64F2B4-ED4C-49DE-BEB3-209967628380}" type="presParOf" srcId="{B7001C66-F06B-42F2-A4C0-3ADD8CB4EA48}" destId="{85484E6E-2CC9-4B65-9F1A-178B335102BA}" srcOrd="0" destOrd="0" presId="urn:microsoft.com/office/officeart/2018/2/layout/IconVerticalSolidList"/>
    <dgm:cxn modelId="{2BD78041-A65B-4DD8-BDC2-6866955636D7}" type="presParOf" srcId="{B7001C66-F06B-42F2-A4C0-3ADD8CB4EA48}" destId="{7110BC5D-FF7E-4E3B-89FE-04261EE441E5}" srcOrd="1" destOrd="0" presId="urn:microsoft.com/office/officeart/2018/2/layout/IconVerticalSolidList"/>
    <dgm:cxn modelId="{70711300-C461-4BAF-A23D-68B2329D1D6D}" type="presParOf" srcId="{B7001C66-F06B-42F2-A4C0-3ADD8CB4EA48}" destId="{BDB5D203-EE36-4F91-92E2-12D9901474E0}" srcOrd="2" destOrd="0" presId="urn:microsoft.com/office/officeart/2018/2/layout/IconVerticalSolidList"/>
    <dgm:cxn modelId="{6B062E2E-7343-4D3D-8AD2-CEFFBC5F5FD6}" type="presParOf" srcId="{B7001C66-F06B-42F2-A4C0-3ADD8CB4EA48}" destId="{05701ED2-D4C7-4756-9ABC-D6848C6F7ACA}" srcOrd="3" destOrd="0" presId="urn:microsoft.com/office/officeart/2018/2/layout/IconVerticalSolidList"/>
    <dgm:cxn modelId="{C3DF872D-384A-498A-8578-F6F80D1E977F}" type="presParOf" srcId="{23B4E8F7-17AF-4491-A1C4-16A7DCAAF8F3}" destId="{D153FAB3-3B85-4C1D-AF59-470DFBE4A67E}" srcOrd="1" destOrd="0" presId="urn:microsoft.com/office/officeart/2018/2/layout/IconVerticalSolidList"/>
    <dgm:cxn modelId="{D8688A89-C174-409F-8A2B-53C809A90BE7}" type="presParOf" srcId="{23B4E8F7-17AF-4491-A1C4-16A7DCAAF8F3}" destId="{5880E5B1-62D5-4ADB-B492-F893041B1D66}" srcOrd="2" destOrd="0" presId="urn:microsoft.com/office/officeart/2018/2/layout/IconVerticalSolidList"/>
    <dgm:cxn modelId="{7FAB3567-A9AA-4B0A-8397-0D6C2AE92D47}" type="presParOf" srcId="{5880E5B1-62D5-4ADB-B492-F893041B1D66}" destId="{91B76A32-5524-45F0-BAA8-2C5D623CB11E}" srcOrd="0" destOrd="0" presId="urn:microsoft.com/office/officeart/2018/2/layout/IconVerticalSolidList"/>
    <dgm:cxn modelId="{31541773-424A-441F-8F1C-5F4C8D5C04F1}" type="presParOf" srcId="{5880E5B1-62D5-4ADB-B492-F893041B1D66}" destId="{28D7227B-F475-4AC1-8F58-EA44784B9D57}" srcOrd="1" destOrd="0" presId="urn:microsoft.com/office/officeart/2018/2/layout/IconVerticalSolidList"/>
    <dgm:cxn modelId="{E2C23529-7CC7-46C1-BA40-82A2CA73DB50}" type="presParOf" srcId="{5880E5B1-62D5-4ADB-B492-F893041B1D66}" destId="{98A11831-3364-4F4E-B056-E942D0250959}" srcOrd="2" destOrd="0" presId="urn:microsoft.com/office/officeart/2018/2/layout/IconVerticalSolidList"/>
    <dgm:cxn modelId="{E6D6E35C-75A3-4402-B1D5-2573F5CE59C8}" type="presParOf" srcId="{5880E5B1-62D5-4ADB-B492-F893041B1D66}" destId="{4299674D-11A8-44DA-ABA7-1DD2961CD163}" srcOrd="3" destOrd="0" presId="urn:microsoft.com/office/officeart/2018/2/layout/IconVerticalSolidList"/>
    <dgm:cxn modelId="{60D1B5A5-6E9F-4A35-B41E-5EE18121F6B5}" type="presParOf" srcId="{23B4E8F7-17AF-4491-A1C4-16A7DCAAF8F3}" destId="{D8AD91F0-57E0-48C6-BE68-63C762FAB10C}" srcOrd="3" destOrd="0" presId="urn:microsoft.com/office/officeart/2018/2/layout/IconVerticalSolidList"/>
    <dgm:cxn modelId="{1A305CC6-E104-4789-A908-2973A02F08BE}" type="presParOf" srcId="{23B4E8F7-17AF-4491-A1C4-16A7DCAAF8F3}" destId="{D4B0BD3E-45E0-44FD-B13A-7BD7EAC2A7CA}" srcOrd="4" destOrd="0" presId="urn:microsoft.com/office/officeart/2018/2/layout/IconVerticalSolidList"/>
    <dgm:cxn modelId="{711DD97E-BF29-4EE7-BA92-ADC900823DD9}" type="presParOf" srcId="{D4B0BD3E-45E0-44FD-B13A-7BD7EAC2A7CA}" destId="{5FD6AED9-F9B8-4E2E-8E86-D207E4E72D32}" srcOrd="0" destOrd="0" presId="urn:microsoft.com/office/officeart/2018/2/layout/IconVerticalSolidList"/>
    <dgm:cxn modelId="{3BCF9FA5-1265-45C4-97F2-886C4F3445C5}" type="presParOf" srcId="{D4B0BD3E-45E0-44FD-B13A-7BD7EAC2A7CA}" destId="{7FADA3E1-0FD8-4B93-B846-4844D6A8F984}" srcOrd="1" destOrd="0" presId="urn:microsoft.com/office/officeart/2018/2/layout/IconVerticalSolidList"/>
    <dgm:cxn modelId="{5DBAF860-C11C-4508-8E1C-0504CF485F1A}" type="presParOf" srcId="{D4B0BD3E-45E0-44FD-B13A-7BD7EAC2A7CA}" destId="{517A032F-D17E-4F41-8E3C-44E0BCC6E1A5}" srcOrd="2" destOrd="0" presId="urn:microsoft.com/office/officeart/2018/2/layout/IconVerticalSolidList"/>
    <dgm:cxn modelId="{7A336F05-EB8E-4C06-8D59-739E2ADF7C2B}" type="presParOf" srcId="{D4B0BD3E-45E0-44FD-B13A-7BD7EAC2A7CA}" destId="{E957CC10-C2AD-4C2E-9B93-7545ECC3C70A}"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C43B8-8E70-4CB5-AA50-DB55EA33EB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15A53F-9FD1-491B-B444-0E26A34D520F}">
      <dgm:prSet/>
      <dgm:spPr/>
      <dgm:t>
        <a:bodyPr/>
        <a:lstStyle/>
        <a:p>
          <a:r>
            <a:rPr lang="es-MX" b="1"/>
            <a:t>Acciones de Desarrollo Académico</a:t>
          </a:r>
          <a:endParaRPr lang="en-US"/>
        </a:p>
      </dgm:t>
    </dgm:pt>
    <dgm:pt modelId="{E82AAEFF-9B53-479B-8492-478276CEA7AF}" type="parTrans" cxnId="{64299175-B17B-4B09-BE6E-0181ED7D194A}">
      <dgm:prSet/>
      <dgm:spPr/>
      <dgm:t>
        <a:bodyPr/>
        <a:lstStyle/>
        <a:p>
          <a:endParaRPr lang="en-US"/>
        </a:p>
      </dgm:t>
    </dgm:pt>
    <dgm:pt modelId="{833B3D42-E439-496E-9C75-687CAAA768F6}" type="sibTrans" cxnId="{64299175-B17B-4B09-BE6E-0181ED7D194A}">
      <dgm:prSet/>
      <dgm:spPr/>
      <dgm:t>
        <a:bodyPr/>
        <a:lstStyle/>
        <a:p>
          <a:endParaRPr lang="en-US"/>
        </a:p>
      </dgm:t>
    </dgm:pt>
    <dgm:pt modelId="{F2D6A387-D012-495B-905F-A1DCF29F81C6}">
      <dgm:prSet/>
      <dgm:spPr/>
      <dgm:t>
        <a:bodyPr/>
        <a:lstStyle/>
        <a:p>
          <a:pPr algn="l"/>
          <a:endParaRPr lang="en-US" dirty="0"/>
        </a:p>
      </dgm:t>
    </dgm:pt>
    <dgm:pt modelId="{EC6E6C7C-2749-425E-B40F-A81DE91ECE48}" type="parTrans" cxnId="{7B9B74D5-A1AD-433A-A9B6-E042F1E4024D}">
      <dgm:prSet/>
      <dgm:spPr/>
      <dgm:t>
        <a:bodyPr/>
        <a:lstStyle/>
        <a:p>
          <a:endParaRPr lang="en-US"/>
        </a:p>
      </dgm:t>
    </dgm:pt>
    <dgm:pt modelId="{7089EAED-E145-4C0A-8D91-3F59DFC3E3DA}" type="sibTrans" cxnId="{7B9B74D5-A1AD-433A-A9B6-E042F1E4024D}">
      <dgm:prSet/>
      <dgm:spPr/>
      <dgm:t>
        <a:bodyPr/>
        <a:lstStyle/>
        <a:p>
          <a:endParaRPr lang="en-US"/>
        </a:p>
      </dgm:t>
    </dgm:pt>
    <dgm:pt modelId="{643C1F58-D85C-4772-9093-41A64A9F57A5}">
      <dgm:prSet/>
      <dgm:spPr/>
      <dgm:t>
        <a:bodyPr/>
        <a:lstStyle/>
        <a:p>
          <a:pPr algn="just"/>
          <a:r>
            <a:rPr lang="es-MX" dirty="0"/>
            <a:t>Impulsar programas de recuperación, fortalecimiento de las culturas y lenguas originarias.</a:t>
          </a:r>
          <a:endParaRPr lang="en-US" dirty="0"/>
        </a:p>
      </dgm:t>
    </dgm:pt>
    <dgm:pt modelId="{07EA1928-0992-48B4-92FE-56121576AFD2}" type="parTrans" cxnId="{0A5231A7-A95B-4679-A36E-D25BB375E445}">
      <dgm:prSet/>
      <dgm:spPr/>
      <dgm:t>
        <a:bodyPr/>
        <a:lstStyle/>
        <a:p>
          <a:endParaRPr lang="en-US"/>
        </a:p>
      </dgm:t>
    </dgm:pt>
    <dgm:pt modelId="{81CF6967-D719-4220-BD63-F9A0DB8DA538}" type="sibTrans" cxnId="{0A5231A7-A95B-4679-A36E-D25BB375E445}">
      <dgm:prSet/>
      <dgm:spPr/>
      <dgm:t>
        <a:bodyPr/>
        <a:lstStyle/>
        <a:p>
          <a:endParaRPr lang="en-US"/>
        </a:p>
      </dgm:t>
    </dgm:pt>
    <dgm:pt modelId="{22BF74FA-2AC9-4649-AFC6-2E231983742A}">
      <dgm:prSet/>
      <dgm:spPr/>
      <dgm:t>
        <a:bodyPr/>
        <a:lstStyle/>
        <a:p>
          <a:pPr algn="just"/>
          <a:r>
            <a:rPr lang="es-MX" dirty="0"/>
            <a:t>Promuevan o fortalezcan cuerpos académicos y líneas de investigación en educación y formación docente, así como desarrollar redes interinstitucionales y regionales de investigación educativa.</a:t>
          </a:r>
          <a:endParaRPr lang="en-US" dirty="0"/>
        </a:p>
      </dgm:t>
    </dgm:pt>
    <dgm:pt modelId="{0AEF907A-F81F-425D-8763-A97B7E2D9BC1}" type="parTrans" cxnId="{E7D11130-B464-42AD-9B17-2F3A676239FA}">
      <dgm:prSet/>
      <dgm:spPr/>
      <dgm:t>
        <a:bodyPr/>
        <a:lstStyle/>
        <a:p>
          <a:endParaRPr lang="en-US"/>
        </a:p>
      </dgm:t>
    </dgm:pt>
    <dgm:pt modelId="{AC6C396B-95C1-4CE2-B111-49E9A87B9C48}" type="sibTrans" cxnId="{E7D11130-B464-42AD-9B17-2F3A676239FA}">
      <dgm:prSet/>
      <dgm:spPr/>
      <dgm:t>
        <a:bodyPr/>
        <a:lstStyle/>
        <a:p>
          <a:endParaRPr lang="en-US"/>
        </a:p>
      </dgm:t>
    </dgm:pt>
    <dgm:pt modelId="{67A5F6DA-98AF-4BCE-8A66-B84D08066BB8}">
      <dgm:prSet/>
      <dgm:spPr/>
      <dgm:t>
        <a:bodyPr/>
        <a:lstStyle/>
        <a:p>
          <a:pPr algn="just"/>
          <a:r>
            <a:rPr lang="es-MX" dirty="0"/>
            <a:t>Promuevan la movilidad académica.</a:t>
          </a:r>
          <a:endParaRPr lang="en-US" dirty="0"/>
        </a:p>
      </dgm:t>
    </dgm:pt>
    <dgm:pt modelId="{D0D94066-E292-4D4D-B3D8-4C30B9D855B7}" type="parTrans" cxnId="{281DAA86-471A-4208-9651-3F55F049007B}">
      <dgm:prSet/>
      <dgm:spPr/>
      <dgm:t>
        <a:bodyPr/>
        <a:lstStyle/>
        <a:p>
          <a:endParaRPr lang="en-US"/>
        </a:p>
      </dgm:t>
    </dgm:pt>
    <dgm:pt modelId="{93DD5250-3C1B-4CFE-8013-2D4D8728ECE9}" type="sibTrans" cxnId="{281DAA86-471A-4208-9651-3F55F049007B}">
      <dgm:prSet/>
      <dgm:spPr/>
      <dgm:t>
        <a:bodyPr/>
        <a:lstStyle/>
        <a:p>
          <a:endParaRPr lang="en-US"/>
        </a:p>
      </dgm:t>
    </dgm:pt>
    <dgm:pt modelId="{A5104A4A-7F2D-4881-A7CB-46631F267DC5}">
      <dgm:prSet/>
      <dgm:spPr/>
      <dgm:t>
        <a:bodyPr/>
        <a:lstStyle/>
        <a:p>
          <a:pPr algn="just"/>
          <a:r>
            <a:rPr lang="es-MX" dirty="0"/>
            <a:t>Desarrollen programas con enfoque de género y erradicación de cualquier tipo de violencia para una cultura de paz.</a:t>
          </a:r>
          <a:endParaRPr lang="en-US" dirty="0"/>
        </a:p>
      </dgm:t>
    </dgm:pt>
    <dgm:pt modelId="{C0D202ED-53F6-45C4-8F63-B2F1B95A0E2A}" type="parTrans" cxnId="{17DBBA09-9A14-4775-BA0F-8A80A19F62BB}">
      <dgm:prSet/>
      <dgm:spPr/>
      <dgm:t>
        <a:bodyPr/>
        <a:lstStyle/>
        <a:p>
          <a:endParaRPr lang="es-MX"/>
        </a:p>
      </dgm:t>
    </dgm:pt>
    <dgm:pt modelId="{959D3D73-C877-456B-9755-0D5DCFE055AF}" type="sibTrans" cxnId="{17DBBA09-9A14-4775-BA0F-8A80A19F62BB}">
      <dgm:prSet/>
      <dgm:spPr/>
      <dgm:t>
        <a:bodyPr/>
        <a:lstStyle/>
        <a:p>
          <a:endParaRPr lang="es-MX"/>
        </a:p>
      </dgm:t>
    </dgm:pt>
    <dgm:pt modelId="{B26A43B4-6D0B-4E75-A694-2BDA71C40350}">
      <dgm:prSet/>
      <dgm:spPr/>
      <dgm:t>
        <a:bodyPr/>
        <a:lstStyle/>
        <a:p>
          <a:pPr algn="just"/>
          <a:endParaRPr lang="en-US" dirty="0"/>
        </a:p>
      </dgm:t>
    </dgm:pt>
    <dgm:pt modelId="{C909E089-0D73-411D-835D-D9A8A20E3771}" type="parTrans" cxnId="{D8213DC6-8E63-48E3-AEF1-F525C8F68738}">
      <dgm:prSet/>
      <dgm:spPr/>
      <dgm:t>
        <a:bodyPr/>
        <a:lstStyle/>
        <a:p>
          <a:endParaRPr lang="es-MX"/>
        </a:p>
      </dgm:t>
    </dgm:pt>
    <dgm:pt modelId="{55584F38-351C-46A0-AA79-99F87A4A0154}" type="sibTrans" cxnId="{D8213DC6-8E63-48E3-AEF1-F525C8F68738}">
      <dgm:prSet/>
      <dgm:spPr/>
      <dgm:t>
        <a:bodyPr/>
        <a:lstStyle/>
        <a:p>
          <a:endParaRPr lang="es-MX"/>
        </a:p>
      </dgm:t>
    </dgm:pt>
    <dgm:pt modelId="{336E528B-04B8-43A4-A73D-6E919A79F366}">
      <dgm:prSet/>
      <dgm:spPr/>
      <dgm:t>
        <a:bodyPr/>
        <a:lstStyle/>
        <a:p>
          <a:pPr algn="just"/>
          <a:endParaRPr lang="en-US" dirty="0"/>
        </a:p>
      </dgm:t>
    </dgm:pt>
    <dgm:pt modelId="{E9ED6A40-891A-4BB3-B5EA-EC4BF867ADFC}" type="parTrans" cxnId="{75F1225E-8CED-4D5C-93C3-83B706C1D50D}">
      <dgm:prSet/>
      <dgm:spPr/>
      <dgm:t>
        <a:bodyPr/>
        <a:lstStyle/>
        <a:p>
          <a:endParaRPr lang="es-MX"/>
        </a:p>
      </dgm:t>
    </dgm:pt>
    <dgm:pt modelId="{96219717-9CED-4E73-9B68-BD2C2ECEA871}" type="sibTrans" cxnId="{75F1225E-8CED-4D5C-93C3-83B706C1D50D}">
      <dgm:prSet/>
      <dgm:spPr/>
      <dgm:t>
        <a:bodyPr/>
        <a:lstStyle/>
        <a:p>
          <a:endParaRPr lang="es-MX"/>
        </a:p>
      </dgm:t>
    </dgm:pt>
    <dgm:pt modelId="{3B7D8D51-5602-468B-8A75-C2C4270419ED}">
      <dgm:prSet/>
      <dgm:spPr/>
      <dgm:t>
        <a:bodyPr/>
        <a:lstStyle/>
        <a:p>
          <a:pPr algn="just"/>
          <a:endParaRPr lang="en-US" dirty="0"/>
        </a:p>
      </dgm:t>
    </dgm:pt>
    <dgm:pt modelId="{9DA11BAD-1A28-4592-B5D4-3B93CF4BFBA6}" type="parTrans" cxnId="{1E676BFC-2AA4-470A-A7BD-3F2F523038D4}">
      <dgm:prSet/>
      <dgm:spPr/>
      <dgm:t>
        <a:bodyPr/>
        <a:lstStyle/>
        <a:p>
          <a:endParaRPr lang="es-MX"/>
        </a:p>
      </dgm:t>
    </dgm:pt>
    <dgm:pt modelId="{5856FEF1-1977-48D7-8B2E-739C2793ACA7}" type="sibTrans" cxnId="{1E676BFC-2AA4-470A-A7BD-3F2F523038D4}">
      <dgm:prSet/>
      <dgm:spPr/>
      <dgm:t>
        <a:bodyPr/>
        <a:lstStyle/>
        <a:p>
          <a:endParaRPr lang="es-MX"/>
        </a:p>
      </dgm:t>
    </dgm:pt>
    <dgm:pt modelId="{8D451E0D-673C-4EE5-B5C6-717662C31009}">
      <dgm:prSet/>
      <dgm:spPr/>
      <dgm:t>
        <a:bodyPr/>
        <a:lstStyle/>
        <a:p>
          <a:pPr algn="just"/>
          <a:r>
            <a:rPr lang="es-MX" dirty="0"/>
            <a:t>Acciones de difusión cultural, artística, deportiva y científica con impacto local y regional.</a:t>
          </a:r>
          <a:endParaRPr lang="en-US" dirty="0"/>
        </a:p>
      </dgm:t>
    </dgm:pt>
    <dgm:pt modelId="{5A9423DF-759B-42B9-9969-9EE746AB025B}" type="parTrans" cxnId="{2DC4976B-1021-429B-8950-60015A4831A3}">
      <dgm:prSet/>
      <dgm:spPr/>
      <dgm:t>
        <a:bodyPr/>
        <a:lstStyle/>
        <a:p>
          <a:endParaRPr lang="es-MX"/>
        </a:p>
      </dgm:t>
    </dgm:pt>
    <dgm:pt modelId="{28355567-B4B3-4CD2-8099-C7E8D3D27B0A}" type="sibTrans" cxnId="{2DC4976B-1021-429B-8950-60015A4831A3}">
      <dgm:prSet/>
      <dgm:spPr/>
      <dgm:t>
        <a:bodyPr/>
        <a:lstStyle/>
        <a:p>
          <a:endParaRPr lang="es-MX"/>
        </a:p>
      </dgm:t>
    </dgm:pt>
    <dgm:pt modelId="{A135AB71-ACF8-46C3-ACEB-6C8E5CB7E6BD}">
      <dgm:prSet/>
      <dgm:spPr/>
      <dgm:t>
        <a:bodyPr/>
        <a:lstStyle/>
        <a:p>
          <a:pPr algn="just"/>
          <a:endParaRPr lang="en-US" dirty="0"/>
        </a:p>
      </dgm:t>
    </dgm:pt>
    <dgm:pt modelId="{A52662B0-C7F3-47E2-9398-C9A87E6EEE3B}" type="parTrans" cxnId="{4B0B78F2-9F26-4F8F-8119-F20A13187852}">
      <dgm:prSet/>
      <dgm:spPr/>
      <dgm:t>
        <a:bodyPr/>
        <a:lstStyle/>
        <a:p>
          <a:endParaRPr lang="es-MX"/>
        </a:p>
      </dgm:t>
    </dgm:pt>
    <dgm:pt modelId="{08B1C81F-D4E1-4B4B-8936-6484BC015403}" type="sibTrans" cxnId="{4B0B78F2-9F26-4F8F-8119-F20A13187852}">
      <dgm:prSet/>
      <dgm:spPr/>
      <dgm:t>
        <a:bodyPr/>
        <a:lstStyle/>
        <a:p>
          <a:endParaRPr lang="es-MX"/>
        </a:p>
      </dgm:t>
    </dgm:pt>
    <dgm:pt modelId="{1D138181-1DBC-4D23-8C83-7CCC5F652B0A}" type="pres">
      <dgm:prSet presAssocID="{428C43B8-8E70-4CB5-AA50-DB55EA33EBBD}" presName="linear" presStyleCnt="0">
        <dgm:presLayoutVars>
          <dgm:animLvl val="lvl"/>
          <dgm:resizeHandles val="exact"/>
        </dgm:presLayoutVars>
      </dgm:prSet>
      <dgm:spPr/>
    </dgm:pt>
    <dgm:pt modelId="{03B7253F-9464-48BF-9E69-045AAE018D2F}" type="pres">
      <dgm:prSet presAssocID="{CC15A53F-9FD1-491B-B444-0E26A34D520F}" presName="parentText" presStyleLbl="node1" presStyleIdx="0" presStyleCnt="1" custLinFactNeighborY="-5882">
        <dgm:presLayoutVars>
          <dgm:chMax val="0"/>
          <dgm:bulletEnabled val="1"/>
        </dgm:presLayoutVars>
      </dgm:prSet>
      <dgm:spPr/>
    </dgm:pt>
    <dgm:pt modelId="{445F8841-8201-48CD-9868-A92220880392}" type="pres">
      <dgm:prSet presAssocID="{CC15A53F-9FD1-491B-B444-0E26A34D520F}" presName="childText" presStyleLbl="revTx" presStyleIdx="0" presStyleCnt="1">
        <dgm:presLayoutVars>
          <dgm:bulletEnabled val="1"/>
        </dgm:presLayoutVars>
      </dgm:prSet>
      <dgm:spPr/>
    </dgm:pt>
  </dgm:ptLst>
  <dgm:cxnLst>
    <dgm:cxn modelId="{8C28F003-69D6-4459-AE73-4B379724ED33}" type="presOf" srcId="{336E528B-04B8-43A4-A73D-6E919A79F366}" destId="{445F8841-8201-48CD-9868-A92220880392}" srcOrd="0" destOrd="4" presId="urn:microsoft.com/office/officeart/2005/8/layout/vList2"/>
    <dgm:cxn modelId="{17DBBA09-9A14-4775-BA0F-8A80A19F62BB}" srcId="{CC15A53F-9FD1-491B-B444-0E26A34D520F}" destId="{A5104A4A-7F2D-4881-A7CB-46631F267DC5}" srcOrd="1" destOrd="0" parTransId="{C0D202ED-53F6-45C4-8F63-B2F1B95A0E2A}" sibTransId="{959D3D73-C877-456B-9755-0D5DCFE055AF}"/>
    <dgm:cxn modelId="{E7D11130-B464-42AD-9B17-2F3A676239FA}" srcId="{CC15A53F-9FD1-491B-B444-0E26A34D520F}" destId="{22BF74FA-2AC9-4649-AFC6-2E231983742A}" srcOrd="5" destOrd="0" parTransId="{0AEF907A-F81F-425D-8763-A97B7E2D9BC1}" sibTransId="{AC6C396B-95C1-4CE2-B111-49E9A87B9C48}"/>
    <dgm:cxn modelId="{D10AAE31-E55B-47E5-932E-DBCDD24C1504}" type="presOf" srcId="{8D451E0D-673C-4EE5-B5C6-717662C31009}" destId="{445F8841-8201-48CD-9868-A92220880392}" srcOrd="0" destOrd="9" presId="urn:microsoft.com/office/officeart/2005/8/layout/vList2"/>
    <dgm:cxn modelId="{75F1225E-8CED-4D5C-93C3-83B706C1D50D}" srcId="{CC15A53F-9FD1-491B-B444-0E26A34D520F}" destId="{336E528B-04B8-43A4-A73D-6E919A79F366}" srcOrd="4" destOrd="0" parTransId="{E9ED6A40-891A-4BB3-B5EA-EC4BF867ADFC}" sibTransId="{96219717-9CED-4E73-9B68-BD2C2ECEA871}"/>
    <dgm:cxn modelId="{FA5FCD44-A0EE-425A-869A-94DE513873E1}" type="presOf" srcId="{F2D6A387-D012-495B-905F-A1DCF29F81C6}" destId="{445F8841-8201-48CD-9868-A92220880392}" srcOrd="0" destOrd="0" presId="urn:microsoft.com/office/officeart/2005/8/layout/vList2"/>
    <dgm:cxn modelId="{2DC4976B-1021-429B-8950-60015A4831A3}" srcId="{CC15A53F-9FD1-491B-B444-0E26A34D520F}" destId="{8D451E0D-673C-4EE5-B5C6-717662C31009}" srcOrd="9" destOrd="0" parTransId="{5A9423DF-759B-42B9-9969-9EE746AB025B}" sibTransId="{28355567-B4B3-4CD2-8099-C7E8D3D27B0A}"/>
    <dgm:cxn modelId="{64299175-B17B-4B09-BE6E-0181ED7D194A}" srcId="{428C43B8-8E70-4CB5-AA50-DB55EA33EBBD}" destId="{CC15A53F-9FD1-491B-B444-0E26A34D520F}" srcOrd="0" destOrd="0" parTransId="{E82AAEFF-9B53-479B-8492-478276CEA7AF}" sibTransId="{833B3D42-E439-496E-9C75-687CAAA768F6}"/>
    <dgm:cxn modelId="{9E5AE756-3581-496B-8A17-9E0D35208D48}" type="presOf" srcId="{3B7D8D51-5602-468B-8A75-C2C4270419ED}" destId="{445F8841-8201-48CD-9868-A92220880392}" srcOrd="0" destOrd="6" presId="urn:microsoft.com/office/officeart/2005/8/layout/vList2"/>
    <dgm:cxn modelId="{F4719E7B-B2FE-4E39-88B5-10283FCA4391}" type="presOf" srcId="{67A5F6DA-98AF-4BCE-8A66-B84D08066BB8}" destId="{445F8841-8201-48CD-9868-A92220880392}" srcOrd="0" destOrd="7" presId="urn:microsoft.com/office/officeart/2005/8/layout/vList2"/>
    <dgm:cxn modelId="{9727937C-B53A-48C5-9002-BAC73FEBD816}" type="presOf" srcId="{22BF74FA-2AC9-4649-AFC6-2E231983742A}" destId="{445F8841-8201-48CD-9868-A92220880392}" srcOrd="0" destOrd="5" presId="urn:microsoft.com/office/officeart/2005/8/layout/vList2"/>
    <dgm:cxn modelId="{95A6927E-7953-4730-9BDE-FCA9EACACED6}" type="presOf" srcId="{B26A43B4-6D0B-4E75-A694-2BDA71C40350}" destId="{445F8841-8201-48CD-9868-A92220880392}" srcOrd="0" destOrd="2" presId="urn:microsoft.com/office/officeart/2005/8/layout/vList2"/>
    <dgm:cxn modelId="{281DAA86-471A-4208-9651-3F55F049007B}" srcId="{CC15A53F-9FD1-491B-B444-0E26A34D520F}" destId="{67A5F6DA-98AF-4BCE-8A66-B84D08066BB8}" srcOrd="7" destOrd="0" parTransId="{D0D94066-E292-4D4D-B3D8-4C30B9D855B7}" sibTransId="{93DD5250-3C1B-4CFE-8013-2D4D8728ECE9}"/>
    <dgm:cxn modelId="{C3FB39A2-4886-427F-91CC-245BF42CF367}" type="presOf" srcId="{A5104A4A-7F2D-4881-A7CB-46631F267DC5}" destId="{445F8841-8201-48CD-9868-A92220880392}" srcOrd="0" destOrd="1" presId="urn:microsoft.com/office/officeart/2005/8/layout/vList2"/>
    <dgm:cxn modelId="{0A5231A7-A95B-4679-A36E-D25BB375E445}" srcId="{CC15A53F-9FD1-491B-B444-0E26A34D520F}" destId="{643C1F58-D85C-4772-9093-41A64A9F57A5}" srcOrd="3" destOrd="0" parTransId="{07EA1928-0992-48B4-92FE-56121576AFD2}" sibTransId="{81CF6967-D719-4220-BD63-F9A0DB8DA538}"/>
    <dgm:cxn modelId="{3DD869BB-FEA8-4199-93A9-6D689EF73DDD}" type="presOf" srcId="{428C43B8-8E70-4CB5-AA50-DB55EA33EBBD}" destId="{1D138181-1DBC-4D23-8C83-7CCC5F652B0A}" srcOrd="0" destOrd="0" presId="urn:microsoft.com/office/officeart/2005/8/layout/vList2"/>
    <dgm:cxn modelId="{E3884FC5-C436-47D7-945E-3EA48244E8BA}" type="presOf" srcId="{A135AB71-ACF8-46C3-ACEB-6C8E5CB7E6BD}" destId="{445F8841-8201-48CD-9868-A92220880392}" srcOrd="0" destOrd="8" presId="urn:microsoft.com/office/officeart/2005/8/layout/vList2"/>
    <dgm:cxn modelId="{D8213DC6-8E63-48E3-AEF1-F525C8F68738}" srcId="{CC15A53F-9FD1-491B-B444-0E26A34D520F}" destId="{B26A43B4-6D0B-4E75-A694-2BDA71C40350}" srcOrd="2" destOrd="0" parTransId="{C909E089-0D73-411D-835D-D9A8A20E3771}" sibTransId="{55584F38-351C-46A0-AA79-99F87A4A0154}"/>
    <dgm:cxn modelId="{7B9B74D5-A1AD-433A-A9B6-E042F1E4024D}" srcId="{CC15A53F-9FD1-491B-B444-0E26A34D520F}" destId="{F2D6A387-D012-495B-905F-A1DCF29F81C6}" srcOrd="0" destOrd="0" parTransId="{EC6E6C7C-2749-425E-B40F-A81DE91ECE48}" sibTransId="{7089EAED-E145-4C0A-8D91-3F59DFC3E3DA}"/>
    <dgm:cxn modelId="{F98387DB-61F6-462C-97B5-38E454A52B40}" type="presOf" srcId="{CC15A53F-9FD1-491B-B444-0E26A34D520F}" destId="{03B7253F-9464-48BF-9E69-045AAE018D2F}" srcOrd="0" destOrd="0" presId="urn:microsoft.com/office/officeart/2005/8/layout/vList2"/>
    <dgm:cxn modelId="{913BCDE7-4220-4374-9E7C-4F6F7F845E2D}" type="presOf" srcId="{643C1F58-D85C-4772-9093-41A64A9F57A5}" destId="{445F8841-8201-48CD-9868-A92220880392}" srcOrd="0" destOrd="3" presId="urn:microsoft.com/office/officeart/2005/8/layout/vList2"/>
    <dgm:cxn modelId="{4B0B78F2-9F26-4F8F-8119-F20A13187852}" srcId="{CC15A53F-9FD1-491B-B444-0E26A34D520F}" destId="{A135AB71-ACF8-46C3-ACEB-6C8E5CB7E6BD}" srcOrd="8" destOrd="0" parTransId="{A52662B0-C7F3-47E2-9398-C9A87E6EEE3B}" sibTransId="{08B1C81F-D4E1-4B4B-8936-6484BC015403}"/>
    <dgm:cxn modelId="{1E676BFC-2AA4-470A-A7BD-3F2F523038D4}" srcId="{CC15A53F-9FD1-491B-B444-0E26A34D520F}" destId="{3B7D8D51-5602-468B-8A75-C2C4270419ED}" srcOrd="6" destOrd="0" parTransId="{9DA11BAD-1A28-4592-B5D4-3B93CF4BFBA6}" sibTransId="{5856FEF1-1977-48D7-8B2E-739C2793ACA7}"/>
    <dgm:cxn modelId="{403084E9-C2B6-48D4-BD99-FECF6C59CEF7}" type="presParOf" srcId="{1D138181-1DBC-4D23-8C83-7CCC5F652B0A}" destId="{03B7253F-9464-48BF-9E69-045AAE018D2F}" srcOrd="0" destOrd="0" presId="urn:microsoft.com/office/officeart/2005/8/layout/vList2"/>
    <dgm:cxn modelId="{B1A74673-6550-4EBC-B61C-844ED2A78940}" type="presParOf" srcId="{1D138181-1DBC-4D23-8C83-7CCC5F652B0A}" destId="{445F8841-8201-48CD-9868-A92220880392}"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48BF9-9EF1-4695-85E1-9E3244223D6C}">
      <dsp:nvSpPr>
        <dsp:cNvPr id="0" name=""/>
        <dsp:cNvSpPr/>
      </dsp:nvSpPr>
      <dsp:spPr>
        <a:xfrm>
          <a:off x="1845161" y="2798397"/>
          <a:ext cx="3896418" cy="3191604"/>
        </a:xfrm>
        <a:prstGeom prst="rightArrow">
          <a:avLst>
            <a:gd name="adj1" fmla="val 70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9050" rIns="38100" bIns="19050" numCol="1" spcCol="1270" anchor="ctr" anchorCtr="0">
          <a:noAutofit/>
        </a:bodyPr>
        <a:lstStyle/>
        <a:p>
          <a:pPr marL="0" lvl="0" indent="0" algn="ctr" defTabSz="1333500">
            <a:lnSpc>
              <a:spcPct val="90000"/>
            </a:lnSpc>
            <a:spcBef>
              <a:spcPct val="0"/>
            </a:spcBef>
            <a:spcAft>
              <a:spcPct val="35000"/>
            </a:spcAft>
            <a:buNone/>
          </a:pPr>
          <a:r>
            <a:rPr lang="es-MX" sz="3000" kern="1200" dirty="0"/>
            <a:t>Evaluación</a:t>
          </a:r>
        </a:p>
      </dsp:txBody>
      <dsp:txXfrm>
        <a:off x="2819265" y="3277138"/>
        <a:ext cx="1899503" cy="2234122"/>
      </dsp:txXfrm>
    </dsp:sp>
    <dsp:sp modelId="{8D39A00F-5F62-4DA4-AC27-F6661B8981F8}">
      <dsp:nvSpPr>
        <dsp:cNvPr id="0" name=""/>
        <dsp:cNvSpPr/>
      </dsp:nvSpPr>
      <dsp:spPr>
        <a:xfrm>
          <a:off x="0" y="3223946"/>
          <a:ext cx="2958883" cy="23405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MX" sz="3000" kern="1200" dirty="0"/>
            <a:t>Convocatoria</a:t>
          </a:r>
        </a:p>
      </dsp:txBody>
      <dsp:txXfrm>
        <a:off x="433318" y="3566705"/>
        <a:ext cx="2092247" cy="1654988"/>
      </dsp:txXfrm>
    </dsp:sp>
    <dsp:sp modelId="{1EA148C3-E4B6-4A8C-82F1-B7E17BACBA94}">
      <dsp:nvSpPr>
        <dsp:cNvPr id="0" name=""/>
        <dsp:cNvSpPr/>
      </dsp:nvSpPr>
      <dsp:spPr>
        <a:xfrm>
          <a:off x="6927991" y="2563353"/>
          <a:ext cx="4614282" cy="3661692"/>
        </a:xfrm>
        <a:prstGeom prst="rightArrow">
          <a:avLst>
            <a:gd name="adj1" fmla="val 70000"/>
            <a:gd name="adj2" fmla="val 50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9050" rIns="38100" bIns="19050" numCol="1" spcCol="1270" anchor="ctr" anchorCtr="0">
          <a:noAutofit/>
        </a:bodyPr>
        <a:lstStyle/>
        <a:p>
          <a:pPr marL="0" lvl="0" indent="0" algn="ctr" defTabSz="1333500">
            <a:lnSpc>
              <a:spcPct val="90000"/>
            </a:lnSpc>
            <a:spcBef>
              <a:spcPct val="0"/>
            </a:spcBef>
            <a:spcAft>
              <a:spcPct val="35000"/>
            </a:spcAft>
            <a:buNone/>
          </a:pPr>
          <a:r>
            <a:rPr lang="es-MX" sz="3000" b="1" kern="1200" dirty="0"/>
            <a:t>Ajuste presupuestal</a:t>
          </a:r>
        </a:p>
      </dsp:txBody>
      <dsp:txXfrm>
        <a:off x="8081562" y="3112607"/>
        <a:ext cx="2249463" cy="2563184"/>
      </dsp:txXfrm>
    </dsp:sp>
    <dsp:sp modelId="{5370B9CD-15C0-4472-8745-969A61ABD2D4}">
      <dsp:nvSpPr>
        <dsp:cNvPr id="0" name=""/>
        <dsp:cNvSpPr/>
      </dsp:nvSpPr>
      <dsp:spPr>
        <a:xfrm>
          <a:off x="5714937" y="3416545"/>
          <a:ext cx="2420201" cy="1955309"/>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MX" sz="3000" kern="1200" dirty="0"/>
            <a:t>Asignación</a:t>
          </a:r>
        </a:p>
      </dsp:txBody>
      <dsp:txXfrm>
        <a:off x="6069367" y="3702893"/>
        <a:ext cx="1711341" cy="1382613"/>
      </dsp:txXfrm>
    </dsp:sp>
    <dsp:sp modelId="{7BA2E04B-0FC3-4048-8531-B715ED73B689}">
      <dsp:nvSpPr>
        <dsp:cNvPr id="0" name=""/>
        <dsp:cNvSpPr/>
      </dsp:nvSpPr>
      <dsp:spPr>
        <a:xfrm>
          <a:off x="12773928" y="2563353"/>
          <a:ext cx="4980357" cy="3661692"/>
        </a:xfrm>
        <a:prstGeom prst="rightArrow">
          <a:avLst>
            <a:gd name="adj1" fmla="val 70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9050" rIns="38100" bIns="19050" numCol="1" spcCol="1270" anchor="ctr" anchorCtr="0">
          <a:noAutofit/>
        </a:bodyPr>
        <a:lstStyle/>
        <a:p>
          <a:pPr marL="0" lvl="0" indent="0" algn="ctr" defTabSz="1333500">
            <a:lnSpc>
              <a:spcPct val="90000"/>
            </a:lnSpc>
            <a:spcBef>
              <a:spcPct val="0"/>
            </a:spcBef>
            <a:spcAft>
              <a:spcPct val="35000"/>
            </a:spcAft>
            <a:buNone/>
          </a:pPr>
          <a:r>
            <a:rPr lang="es-MX" sz="3000" b="1" kern="1200" dirty="0"/>
            <a:t>Transparencia y Rendición de Cuentas</a:t>
          </a:r>
        </a:p>
      </dsp:txBody>
      <dsp:txXfrm>
        <a:off x="14019017" y="3112607"/>
        <a:ext cx="2453676" cy="2563184"/>
      </dsp:txXfrm>
    </dsp:sp>
    <dsp:sp modelId="{DD0EE84D-2C4C-4B7D-8F86-310B8838E9A0}">
      <dsp:nvSpPr>
        <dsp:cNvPr id="0" name=""/>
        <dsp:cNvSpPr/>
      </dsp:nvSpPr>
      <dsp:spPr>
        <a:xfrm>
          <a:off x="11294978" y="3346955"/>
          <a:ext cx="2731065" cy="2094488"/>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MX" sz="3000" kern="1200" dirty="0"/>
            <a:t>Operación</a:t>
          </a:r>
        </a:p>
      </dsp:txBody>
      <dsp:txXfrm>
        <a:off x="11694933" y="3653686"/>
        <a:ext cx="1931155" cy="1481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84E6E-2CC9-4B65-9F1A-178B335102BA}">
      <dsp:nvSpPr>
        <dsp:cNvPr id="0" name=""/>
        <dsp:cNvSpPr/>
      </dsp:nvSpPr>
      <dsp:spPr>
        <a:xfrm>
          <a:off x="0" y="805439"/>
          <a:ext cx="16230600" cy="905046"/>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110BC5D-FF7E-4E3B-89FE-04261EE441E5}">
      <dsp:nvSpPr>
        <dsp:cNvPr id="0" name=""/>
        <dsp:cNvSpPr/>
      </dsp:nvSpPr>
      <dsp:spPr>
        <a:xfrm>
          <a:off x="273776" y="1009075"/>
          <a:ext cx="497775" cy="497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701ED2-D4C7-4756-9ABC-D6848C6F7ACA}">
      <dsp:nvSpPr>
        <dsp:cNvPr id="0" name=""/>
        <dsp:cNvSpPr/>
      </dsp:nvSpPr>
      <dsp:spPr>
        <a:xfrm>
          <a:off x="1045328" y="1428"/>
          <a:ext cx="15185271" cy="2513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84" tIns="95784" rIns="95784" bIns="95784" numCol="1" spcCol="1270" anchor="ctr" anchorCtr="0">
          <a:noAutofit/>
        </a:bodyPr>
        <a:lstStyle/>
        <a:p>
          <a:pPr marL="0" lvl="0" indent="0" algn="l" defTabSz="933450">
            <a:lnSpc>
              <a:spcPct val="100000"/>
            </a:lnSpc>
            <a:spcBef>
              <a:spcPct val="0"/>
            </a:spcBef>
            <a:spcAft>
              <a:spcPct val="35000"/>
            </a:spcAft>
            <a:buNone/>
          </a:pPr>
          <a:r>
            <a:rPr lang="es-MX" sz="2100" kern="1200" dirty="0"/>
            <a:t>Requieran la construcción y/o conclusión de obra, remodelación o instalación de servicios básicos pero dignos para la operación de la institución: como energía eléctrica, solar o ambas, acceso a agua potable, drenaje, aulas dignas completamente equipadas, remodelación y/o construcción de sanitarios, y vías de acceso internas en las IFDP, para el cierre de brechas.</a:t>
          </a:r>
          <a:endParaRPr lang="en-US" sz="2100" kern="1200" dirty="0"/>
        </a:p>
      </dsp:txBody>
      <dsp:txXfrm>
        <a:off x="1045328" y="1428"/>
        <a:ext cx="15185271" cy="2513068"/>
      </dsp:txXfrm>
    </dsp:sp>
    <dsp:sp modelId="{91B76A32-5524-45F0-BAA8-2C5D623CB11E}">
      <dsp:nvSpPr>
        <dsp:cNvPr id="0" name=""/>
        <dsp:cNvSpPr/>
      </dsp:nvSpPr>
      <dsp:spPr>
        <a:xfrm>
          <a:off x="0" y="2269324"/>
          <a:ext cx="16230600" cy="905046"/>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8D7227B-F475-4AC1-8F58-EA44784B9D57}">
      <dsp:nvSpPr>
        <dsp:cNvPr id="0" name=""/>
        <dsp:cNvSpPr/>
      </dsp:nvSpPr>
      <dsp:spPr>
        <a:xfrm>
          <a:off x="273776" y="2472952"/>
          <a:ext cx="497775" cy="497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299674D-11A8-44DA-ABA7-1DD2961CD163}">
      <dsp:nvSpPr>
        <dsp:cNvPr id="0" name=""/>
        <dsp:cNvSpPr/>
      </dsp:nvSpPr>
      <dsp:spPr>
        <a:xfrm>
          <a:off x="1021183" y="1953495"/>
          <a:ext cx="15185271" cy="1536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84" tIns="95784" rIns="95784" bIns="95784" numCol="1" spcCol="1270" anchor="ctr" anchorCtr="0">
          <a:noAutofit/>
        </a:bodyPr>
        <a:lstStyle/>
        <a:p>
          <a:pPr marL="0" lvl="0" indent="0" algn="l" defTabSz="1066800">
            <a:lnSpc>
              <a:spcPct val="100000"/>
            </a:lnSpc>
            <a:spcBef>
              <a:spcPct val="0"/>
            </a:spcBef>
            <a:spcAft>
              <a:spcPct val="35000"/>
            </a:spcAft>
            <a:buNone/>
          </a:pPr>
          <a:r>
            <a:rPr lang="es-MX" sz="2400" kern="1200" dirty="0"/>
            <a:t>Requieran equipamiento tecnológico, mobiliario y materiales pedagógicos pertinentes.</a:t>
          </a:r>
          <a:endParaRPr lang="en-US" sz="2400" kern="1200" dirty="0"/>
        </a:p>
      </dsp:txBody>
      <dsp:txXfrm>
        <a:off x="1021183" y="1953495"/>
        <a:ext cx="15185271" cy="1536705"/>
      </dsp:txXfrm>
    </dsp:sp>
    <dsp:sp modelId="{5FD6AED9-F9B8-4E2E-8E86-D207E4E72D32}">
      <dsp:nvSpPr>
        <dsp:cNvPr id="0" name=""/>
        <dsp:cNvSpPr/>
      </dsp:nvSpPr>
      <dsp:spPr>
        <a:xfrm>
          <a:off x="0" y="3858499"/>
          <a:ext cx="16230600" cy="905046"/>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FADA3E1-0FD8-4B93-B846-4844D6A8F984}">
      <dsp:nvSpPr>
        <dsp:cNvPr id="0" name=""/>
        <dsp:cNvSpPr/>
      </dsp:nvSpPr>
      <dsp:spPr>
        <a:xfrm>
          <a:off x="273776" y="4062139"/>
          <a:ext cx="497775" cy="497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57CC10-C2AD-4C2E-9B93-7545ECC3C70A}">
      <dsp:nvSpPr>
        <dsp:cNvPr id="0" name=""/>
        <dsp:cNvSpPr/>
      </dsp:nvSpPr>
      <dsp:spPr>
        <a:xfrm>
          <a:off x="1045328" y="3858499"/>
          <a:ext cx="15185271" cy="905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784" tIns="95784" rIns="95784" bIns="95784" numCol="1" spcCol="1270" anchor="ctr" anchorCtr="0">
          <a:noAutofit/>
        </a:bodyPr>
        <a:lstStyle/>
        <a:p>
          <a:pPr marL="0" lvl="0" indent="0" algn="l" defTabSz="933450">
            <a:lnSpc>
              <a:spcPct val="100000"/>
            </a:lnSpc>
            <a:spcBef>
              <a:spcPct val="0"/>
            </a:spcBef>
            <a:spcAft>
              <a:spcPct val="35000"/>
            </a:spcAft>
            <a:buNone/>
          </a:pPr>
          <a:r>
            <a:rPr lang="es-MX" sz="2100" kern="1200" dirty="0"/>
            <a:t>Impulsen programas de sustentabilidad, acceso a internet, tecnologías digitales e inteligencia artificial aplicadas a la educación para la formación de futuras maestras y maestros. </a:t>
          </a:r>
          <a:endParaRPr lang="en-US" sz="2100" kern="1200" dirty="0"/>
        </a:p>
      </dsp:txBody>
      <dsp:txXfrm>
        <a:off x="1045328" y="3858499"/>
        <a:ext cx="15185271" cy="905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253F-9464-48BF-9E69-045AAE018D2F}">
      <dsp:nvSpPr>
        <dsp:cNvPr id="0" name=""/>
        <dsp:cNvSpPr/>
      </dsp:nvSpPr>
      <dsp:spPr>
        <a:xfrm>
          <a:off x="0" y="0"/>
          <a:ext cx="15621000"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MX" sz="4000" b="1" kern="1200"/>
            <a:t>Acciones de Desarrollo Académico</a:t>
          </a:r>
          <a:endParaRPr lang="en-US" sz="4000" kern="1200"/>
        </a:p>
      </dsp:txBody>
      <dsp:txXfrm>
        <a:off x="46834" y="46834"/>
        <a:ext cx="15527332" cy="865732"/>
      </dsp:txXfrm>
    </dsp:sp>
    <dsp:sp modelId="{445F8841-8201-48CD-9868-A92220880392}">
      <dsp:nvSpPr>
        <dsp:cNvPr id="0" name=""/>
        <dsp:cNvSpPr/>
      </dsp:nvSpPr>
      <dsp:spPr>
        <a:xfrm>
          <a:off x="0" y="1206300"/>
          <a:ext cx="15621000" cy="66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967" tIns="50800" rIns="284480" bIns="50800" numCol="1" spcCol="1270" anchor="t" anchorCtr="0">
          <a:noAutofit/>
        </a:bodyPr>
        <a:lstStyle/>
        <a:p>
          <a:pPr marL="285750" lvl="1" indent="-285750" algn="l" defTabSz="1377950">
            <a:lnSpc>
              <a:spcPct val="90000"/>
            </a:lnSpc>
            <a:spcBef>
              <a:spcPct val="0"/>
            </a:spcBef>
            <a:spcAft>
              <a:spcPct val="20000"/>
            </a:spcAft>
            <a:buChar char="•"/>
          </a:pPr>
          <a:endParaRPr lang="en-US" sz="3100" kern="1200" dirty="0"/>
        </a:p>
        <a:p>
          <a:pPr marL="285750" lvl="1" indent="-285750" algn="just" defTabSz="1377950">
            <a:lnSpc>
              <a:spcPct val="90000"/>
            </a:lnSpc>
            <a:spcBef>
              <a:spcPct val="0"/>
            </a:spcBef>
            <a:spcAft>
              <a:spcPct val="20000"/>
            </a:spcAft>
            <a:buChar char="•"/>
          </a:pPr>
          <a:r>
            <a:rPr lang="es-MX" sz="3100" kern="1200" dirty="0"/>
            <a:t>Desarrollen programas con enfoque de género y erradicación de cualquier tipo de violencia para una cultura de paz.</a:t>
          </a:r>
          <a:endParaRPr lang="en-US" sz="3100" kern="1200" dirty="0"/>
        </a:p>
        <a:p>
          <a:pPr marL="285750" lvl="1" indent="-285750" algn="just" defTabSz="1377950">
            <a:lnSpc>
              <a:spcPct val="90000"/>
            </a:lnSpc>
            <a:spcBef>
              <a:spcPct val="0"/>
            </a:spcBef>
            <a:spcAft>
              <a:spcPct val="20000"/>
            </a:spcAft>
            <a:buChar char="•"/>
          </a:pPr>
          <a:endParaRPr lang="en-US" sz="3100" kern="1200" dirty="0"/>
        </a:p>
        <a:p>
          <a:pPr marL="285750" lvl="1" indent="-285750" algn="just" defTabSz="1377950">
            <a:lnSpc>
              <a:spcPct val="90000"/>
            </a:lnSpc>
            <a:spcBef>
              <a:spcPct val="0"/>
            </a:spcBef>
            <a:spcAft>
              <a:spcPct val="20000"/>
            </a:spcAft>
            <a:buChar char="•"/>
          </a:pPr>
          <a:r>
            <a:rPr lang="es-MX" sz="3100" kern="1200" dirty="0"/>
            <a:t>Impulsar programas de recuperación, fortalecimiento de las culturas y lenguas originarias.</a:t>
          </a:r>
          <a:endParaRPr lang="en-US" sz="3100" kern="1200" dirty="0"/>
        </a:p>
        <a:p>
          <a:pPr marL="285750" lvl="1" indent="-285750" algn="just" defTabSz="1377950">
            <a:lnSpc>
              <a:spcPct val="90000"/>
            </a:lnSpc>
            <a:spcBef>
              <a:spcPct val="0"/>
            </a:spcBef>
            <a:spcAft>
              <a:spcPct val="20000"/>
            </a:spcAft>
            <a:buChar char="•"/>
          </a:pPr>
          <a:endParaRPr lang="en-US" sz="3100" kern="1200" dirty="0"/>
        </a:p>
        <a:p>
          <a:pPr marL="285750" lvl="1" indent="-285750" algn="just" defTabSz="1377950">
            <a:lnSpc>
              <a:spcPct val="90000"/>
            </a:lnSpc>
            <a:spcBef>
              <a:spcPct val="0"/>
            </a:spcBef>
            <a:spcAft>
              <a:spcPct val="20000"/>
            </a:spcAft>
            <a:buChar char="•"/>
          </a:pPr>
          <a:r>
            <a:rPr lang="es-MX" sz="3100" kern="1200" dirty="0"/>
            <a:t>Promuevan o fortalezcan cuerpos académicos y líneas de investigación en educación y formación docente, así como desarrollar redes interinstitucionales y regionales de investigación educativa.</a:t>
          </a:r>
          <a:endParaRPr lang="en-US" sz="3100" kern="1200" dirty="0"/>
        </a:p>
        <a:p>
          <a:pPr marL="285750" lvl="1" indent="-285750" algn="just" defTabSz="1377950">
            <a:lnSpc>
              <a:spcPct val="90000"/>
            </a:lnSpc>
            <a:spcBef>
              <a:spcPct val="0"/>
            </a:spcBef>
            <a:spcAft>
              <a:spcPct val="20000"/>
            </a:spcAft>
            <a:buChar char="•"/>
          </a:pPr>
          <a:endParaRPr lang="en-US" sz="3100" kern="1200" dirty="0"/>
        </a:p>
        <a:p>
          <a:pPr marL="285750" lvl="1" indent="-285750" algn="just" defTabSz="1377950">
            <a:lnSpc>
              <a:spcPct val="90000"/>
            </a:lnSpc>
            <a:spcBef>
              <a:spcPct val="0"/>
            </a:spcBef>
            <a:spcAft>
              <a:spcPct val="20000"/>
            </a:spcAft>
            <a:buChar char="•"/>
          </a:pPr>
          <a:r>
            <a:rPr lang="es-MX" sz="3100" kern="1200" dirty="0"/>
            <a:t>Promuevan la movilidad académica.</a:t>
          </a:r>
          <a:endParaRPr lang="en-US" sz="3100" kern="1200" dirty="0"/>
        </a:p>
        <a:p>
          <a:pPr marL="285750" lvl="1" indent="-285750" algn="just" defTabSz="1377950">
            <a:lnSpc>
              <a:spcPct val="90000"/>
            </a:lnSpc>
            <a:spcBef>
              <a:spcPct val="0"/>
            </a:spcBef>
            <a:spcAft>
              <a:spcPct val="20000"/>
            </a:spcAft>
            <a:buChar char="•"/>
          </a:pPr>
          <a:endParaRPr lang="en-US" sz="3100" kern="1200" dirty="0"/>
        </a:p>
        <a:p>
          <a:pPr marL="285750" lvl="1" indent="-285750" algn="just" defTabSz="1377950">
            <a:lnSpc>
              <a:spcPct val="90000"/>
            </a:lnSpc>
            <a:spcBef>
              <a:spcPct val="0"/>
            </a:spcBef>
            <a:spcAft>
              <a:spcPct val="20000"/>
            </a:spcAft>
            <a:buChar char="•"/>
          </a:pPr>
          <a:r>
            <a:rPr lang="es-MX" sz="3100" kern="1200" dirty="0"/>
            <a:t>Acciones de difusión cultural, artística, deportiva y científica con impacto local y regional.</a:t>
          </a:r>
          <a:endParaRPr lang="en-US" sz="3100" kern="1200" dirty="0"/>
        </a:p>
      </dsp:txBody>
      <dsp:txXfrm>
        <a:off x="0" y="1206300"/>
        <a:ext cx="15621000" cy="6624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FE0A4-B108-4A75-B3EB-88A48F96907F}" type="datetimeFigureOut">
              <a:rPr lang="es-MX" smtClean="0"/>
              <a:t>08/12/2025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AB07E-7EE7-48DC-9AEE-241DE61C6403}" type="slidenum">
              <a:rPr lang="es-MX" smtClean="0"/>
              <a:t>‹Nº›</a:t>
            </a:fld>
            <a:endParaRPr lang="es-MX"/>
          </a:p>
        </p:txBody>
      </p:sp>
    </p:spTree>
    <p:extLst>
      <p:ext uri="{BB962C8B-B14F-4D97-AF65-F5344CB8AC3E}">
        <p14:creationId xmlns:p14="http://schemas.microsoft.com/office/powerpoint/2010/main" val="23645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ts val="2185"/>
              </a:lnSpc>
              <a:spcBef>
                <a:spcPct val="0"/>
              </a:spcBef>
            </a:pPr>
            <a:r>
              <a:rPr lang="en-US" sz="1200" b="1" spc="6" dirty="0" err="1">
                <a:solidFill>
                  <a:srgbClr val="000000"/>
                </a:solidFill>
                <a:latin typeface="Barlow Bold"/>
                <a:ea typeface="Barlow Bold"/>
                <a:cs typeface="Barlow Bold"/>
                <a:sym typeface="Barlow Bold"/>
              </a:rPr>
              <a:t>Títulos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calibrí</a:t>
            </a:r>
            <a:r>
              <a:rPr lang="en-US" sz="1200" b="1" spc="6" dirty="0">
                <a:solidFill>
                  <a:srgbClr val="000000"/>
                </a:solidFill>
                <a:latin typeface="Barlow Bold"/>
                <a:ea typeface="Barlow Bold"/>
                <a:cs typeface="Barlow Bold"/>
                <a:sym typeface="Barlow Bold"/>
              </a:rPr>
              <a:t> 14, </a:t>
            </a:r>
            <a:r>
              <a:rPr lang="en-US" sz="1200" b="1" spc="6" dirty="0" err="1">
                <a:solidFill>
                  <a:srgbClr val="000000"/>
                </a:solidFill>
                <a:latin typeface="Barlow Bold"/>
                <a:ea typeface="Barlow Bold"/>
                <a:cs typeface="Barlow Bold"/>
                <a:sym typeface="Barlow Bold"/>
              </a:rPr>
              <a:t>subtítulos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calibri</a:t>
            </a:r>
            <a:r>
              <a:rPr lang="en-US" sz="1200" b="1" spc="6" dirty="0">
                <a:solidFill>
                  <a:srgbClr val="000000"/>
                </a:solidFill>
                <a:latin typeface="Barlow Bold"/>
                <a:ea typeface="Barlow Bold"/>
                <a:cs typeface="Barlow Bold"/>
                <a:sym typeface="Barlow Bold"/>
              </a:rPr>
              <a:t> 12 </a:t>
            </a:r>
            <a:r>
              <a:rPr lang="en-US" sz="1200" b="1" spc="6" dirty="0" err="1">
                <a:solidFill>
                  <a:srgbClr val="000000"/>
                </a:solidFill>
                <a:latin typeface="Barlow Bold"/>
                <a:ea typeface="Barlow Bold"/>
                <a:cs typeface="Barlow Bold"/>
                <a:sym typeface="Barlow Bold"/>
              </a:rPr>
              <a:t>en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negritas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texto</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calibrí</a:t>
            </a:r>
            <a:r>
              <a:rPr lang="en-US" sz="1200" b="1" spc="6" dirty="0">
                <a:solidFill>
                  <a:srgbClr val="000000"/>
                </a:solidFill>
                <a:latin typeface="Barlow Bold"/>
                <a:ea typeface="Barlow Bold"/>
                <a:cs typeface="Barlow Bold"/>
                <a:sym typeface="Barlow Bold"/>
              </a:rPr>
              <a:t> 12.</a:t>
            </a:r>
          </a:p>
          <a:p>
            <a:pPr algn="just">
              <a:lnSpc>
                <a:spcPts val="2185"/>
              </a:lnSpc>
              <a:spcBef>
                <a:spcPct val="0"/>
              </a:spcBef>
            </a:pPr>
            <a:r>
              <a:rPr lang="en-US" sz="1200" b="1" spc="6" dirty="0">
                <a:solidFill>
                  <a:srgbClr val="000000"/>
                </a:solidFill>
                <a:latin typeface="Barlow Bold"/>
                <a:ea typeface="Barlow Bold"/>
                <a:cs typeface="Barlow Bold"/>
                <a:sym typeface="Barlow Bold"/>
              </a:rPr>
              <a:t>•</a:t>
            </a:r>
            <a:r>
              <a:rPr lang="en-US" sz="1200" b="1" spc="6" dirty="0" err="1">
                <a:solidFill>
                  <a:srgbClr val="000000"/>
                </a:solidFill>
                <a:latin typeface="Barlow Bold"/>
                <a:ea typeface="Barlow Bold"/>
                <a:cs typeface="Barlow Bold"/>
                <a:sym typeface="Barlow Bold"/>
              </a:rPr>
              <a:t>Interlineado</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sencillo</a:t>
            </a:r>
            <a:r>
              <a:rPr lang="en-US" sz="1200" b="1" spc="6" dirty="0">
                <a:solidFill>
                  <a:srgbClr val="000000"/>
                </a:solidFill>
                <a:latin typeface="Barlow Bold"/>
                <a:ea typeface="Barlow Bold"/>
                <a:cs typeface="Barlow Bold"/>
                <a:sym typeface="Barlow Bold"/>
              </a:rPr>
              <a:t> con </a:t>
            </a:r>
            <a:r>
              <a:rPr lang="en-US" sz="1200" b="1" spc="6" dirty="0" err="1">
                <a:solidFill>
                  <a:srgbClr val="000000"/>
                </a:solidFill>
                <a:latin typeface="Barlow Bold"/>
                <a:ea typeface="Barlow Bold"/>
                <a:cs typeface="Barlow Bold"/>
                <a:sym typeface="Barlow Bold"/>
              </a:rPr>
              <a:t>espacio</a:t>
            </a:r>
            <a:r>
              <a:rPr lang="en-US" sz="1200" b="1" spc="6" dirty="0">
                <a:solidFill>
                  <a:srgbClr val="000000"/>
                </a:solidFill>
                <a:latin typeface="Barlow Bold"/>
                <a:ea typeface="Barlow Bold"/>
                <a:cs typeface="Barlow Bold"/>
                <a:sym typeface="Barlow Bold"/>
              </a:rPr>
              <a:t> entre </a:t>
            </a:r>
            <a:r>
              <a:rPr lang="en-US" sz="1200" b="1" spc="6" dirty="0" err="1">
                <a:solidFill>
                  <a:srgbClr val="000000"/>
                </a:solidFill>
                <a:latin typeface="Barlow Bold"/>
                <a:ea typeface="Barlow Bold"/>
                <a:cs typeface="Barlow Bold"/>
                <a:sym typeface="Barlow Bold"/>
              </a:rPr>
              <a:t>párrafos</a:t>
            </a:r>
            <a:endParaRPr lang="en-US" sz="1200" b="1" spc="6" dirty="0">
              <a:solidFill>
                <a:srgbClr val="000000"/>
              </a:solidFill>
              <a:latin typeface="Barlow Bold"/>
              <a:ea typeface="Barlow Bold"/>
              <a:cs typeface="Barlow Bold"/>
              <a:sym typeface="Barlow Bold"/>
            </a:endParaRPr>
          </a:p>
          <a:p>
            <a:pPr algn="just">
              <a:lnSpc>
                <a:spcPts val="2185"/>
              </a:lnSpc>
              <a:spcBef>
                <a:spcPct val="0"/>
              </a:spcBef>
            </a:pPr>
            <a:r>
              <a:rPr lang="en-US" sz="1200" b="1" spc="6" dirty="0">
                <a:solidFill>
                  <a:srgbClr val="000000"/>
                </a:solidFill>
                <a:latin typeface="Barlow Bold"/>
                <a:ea typeface="Barlow Bold"/>
                <a:cs typeface="Barlow Bold"/>
                <a:sym typeface="Barlow Bold"/>
              </a:rPr>
              <a:t>•</a:t>
            </a:r>
            <a:r>
              <a:rPr lang="en-US" sz="1200" b="1" spc="6" dirty="0" err="1">
                <a:solidFill>
                  <a:srgbClr val="000000"/>
                </a:solidFill>
                <a:latin typeface="Barlow Bold"/>
                <a:ea typeface="Barlow Bold"/>
                <a:cs typeface="Barlow Bold"/>
                <a:sym typeface="Barlow Bold"/>
              </a:rPr>
              <a:t>Margen</a:t>
            </a:r>
            <a:r>
              <a:rPr lang="en-US" sz="1200" b="1" spc="6" dirty="0">
                <a:solidFill>
                  <a:srgbClr val="000000"/>
                </a:solidFill>
                <a:latin typeface="Barlow Bold"/>
                <a:ea typeface="Barlow Bold"/>
                <a:cs typeface="Barlow Bold"/>
                <a:sym typeface="Barlow Bold"/>
              </a:rPr>
              <a:t> normal</a:t>
            </a:r>
          </a:p>
          <a:p>
            <a:pPr algn="just">
              <a:lnSpc>
                <a:spcPts val="2185"/>
              </a:lnSpc>
              <a:spcBef>
                <a:spcPct val="0"/>
              </a:spcBef>
            </a:pPr>
            <a:r>
              <a:rPr lang="en-US" sz="1200" b="1" spc="6" dirty="0">
                <a:solidFill>
                  <a:srgbClr val="000000"/>
                </a:solidFill>
                <a:latin typeface="Barlow Bold"/>
                <a:ea typeface="Barlow Bold"/>
                <a:cs typeface="Barlow Bold"/>
                <a:sym typeface="Barlow Bold"/>
              </a:rPr>
              <a:t>•Máximo de </a:t>
            </a:r>
            <a:r>
              <a:rPr lang="en-US" sz="1200" b="1" spc="6" dirty="0" err="1">
                <a:solidFill>
                  <a:srgbClr val="000000"/>
                </a:solidFill>
                <a:latin typeface="Barlow Bold"/>
                <a:ea typeface="Barlow Bold"/>
                <a:cs typeface="Barlow Bold"/>
                <a:sym typeface="Barlow Bold"/>
              </a:rPr>
              <a:t>extensión</a:t>
            </a:r>
            <a:r>
              <a:rPr lang="en-US" sz="1200" b="1" spc="6" dirty="0">
                <a:solidFill>
                  <a:srgbClr val="000000"/>
                </a:solidFill>
                <a:latin typeface="Barlow Bold"/>
                <a:ea typeface="Barlow Bold"/>
                <a:cs typeface="Barlow Bold"/>
                <a:sym typeface="Barlow Bold"/>
              </a:rPr>
              <a:t> 10 cuartillas.</a:t>
            </a:r>
          </a:p>
          <a:p>
            <a:pPr algn="just">
              <a:lnSpc>
                <a:spcPts val="2185"/>
              </a:lnSpc>
              <a:spcBef>
                <a:spcPct val="0"/>
              </a:spcBef>
            </a:pPr>
            <a:r>
              <a:rPr lang="en-US" sz="1200" b="1" spc="6" dirty="0">
                <a:solidFill>
                  <a:srgbClr val="000000"/>
                </a:solidFill>
                <a:latin typeface="Barlow Bold"/>
                <a:ea typeface="Barlow Bold"/>
                <a:cs typeface="Barlow Bold"/>
                <a:sym typeface="Barlow Bold"/>
              </a:rPr>
              <a:t>•</a:t>
            </a:r>
            <a:r>
              <a:rPr lang="en-US" sz="1200" b="1" spc="6" dirty="0" err="1">
                <a:solidFill>
                  <a:srgbClr val="000000"/>
                </a:solidFill>
                <a:latin typeface="Barlow Bold"/>
                <a:ea typeface="Barlow Bold"/>
                <a:cs typeface="Barlow Bold"/>
                <a:sym typeface="Barlow Bold"/>
              </a:rPr>
              <a:t>Verificar</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el</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uso</a:t>
            </a:r>
            <a:r>
              <a:rPr lang="en-US" sz="1200" b="1" spc="6" dirty="0">
                <a:solidFill>
                  <a:srgbClr val="000000"/>
                </a:solidFill>
                <a:latin typeface="Barlow Bold"/>
                <a:ea typeface="Barlow Bold"/>
                <a:cs typeface="Barlow Bold"/>
                <a:sym typeface="Barlow Bold"/>
              </a:rPr>
              <a:t> de </a:t>
            </a:r>
            <a:r>
              <a:rPr lang="en-US" sz="1200" b="1" spc="6" dirty="0" err="1">
                <a:solidFill>
                  <a:srgbClr val="000000"/>
                </a:solidFill>
                <a:latin typeface="Barlow Bold"/>
                <a:ea typeface="Barlow Bold"/>
                <a:cs typeface="Barlow Bold"/>
                <a:sym typeface="Barlow Bold"/>
              </a:rPr>
              <a:t>lenguaje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incluyente</a:t>
            </a:r>
            <a:r>
              <a:rPr lang="en-US" sz="1200" b="1" spc="6" dirty="0">
                <a:solidFill>
                  <a:srgbClr val="000000"/>
                </a:solidFill>
                <a:latin typeface="Barlow Bold"/>
                <a:ea typeface="Barlow Bold"/>
                <a:cs typeface="Barlow Bold"/>
                <a:sym typeface="Barlow Bold"/>
              </a:rPr>
              <a:t>, no </a:t>
            </a:r>
            <a:r>
              <a:rPr lang="en-US" sz="1200" b="1" spc="6" dirty="0" err="1">
                <a:solidFill>
                  <a:srgbClr val="000000"/>
                </a:solidFill>
                <a:latin typeface="Barlow Bold"/>
                <a:ea typeface="Barlow Bold"/>
                <a:cs typeface="Barlow Bold"/>
                <a:sym typeface="Barlow Bold"/>
              </a:rPr>
              <a:t>sexista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ni</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discriminatorio</a:t>
            </a:r>
            <a:r>
              <a:rPr lang="en-US" sz="1200" b="1" spc="6" dirty="0">
                <a:solidFill>
                  <a:srgbClr val="000000"/>
                </a:solidFill>
                <a:latin typeface="Barlow Bold"/>
                <a:ea typeface="Barlow Bold"/>
                <a:cs typeface="Barlow Bold"/>
                <a:sym typeface="Barlow Bold"/>
              </a:rPr>
              <a:t>.</a:t>
            </a:r>
          </a:p>
          <a:p>
            <a:pPr algn="just">
              <a:lnSpc>
                <a:spcPts val="2185"/>
              </a:lnSpc>
              <a:spcBef>
                <a:spcPct val="0"/>
              </a:spcBef>
            </a:pPr>
            <a:r>
              <a:rPr lang="en-US" sz="1200" b="1" spc="6" dirty="0">
                <a:solidFill>
                  <a:srgbClr val="000000"/>
                </a:solidFill>
                <a:latin typeface="Barlow Bold"/>
                <a:ea typeface="Barlow Bold"/>
                <a:cs typeface="Barlow Bold"/>
                <a:sym typeface="Barlow Bold"/>
              </a:rPr>
              <a:t>•La </a:t>
            </a:r>
            <a:r>
              <a:rPr lang="en-US" sz="1200" b="1" spc="6" dirty="0" err="1">
                <a:solidFill>
                  <a:srgbClr val="000000"/>
                </a:solidFill>
                <a:latin typeface="Barlow Bold"/>
                <a:ea typeface="Barlow Bold"/>
                <a:cs typeface="Barlow Bold"/>
                <a:sym typeface="Barlow Bold"/>
              </a:rPr>
              <a:t>redacción</a:t>
            </a:r>
            <a:r>
              <a:rPr lang="en-US" sz="1200" b="1" spc="6" dirty="0">
                <a:solidFill>
                  <a:srgbClr val="000000"/>
                </a:solidFill>
                <a:latin typeface="Barlow Bold"/>
                <a:ea typeface="Barlow Bold"/>
                <a:cs typeface="Barlow Bold"/>
                <a:sym typeface="Barlow Bold"/>
              </a:rPr>
              <a:t> de </a:t>
            </a:r>
            <a:r>
              <a:rPr lang="en-US" sz="1200" b="1" spc="6" dirty="0" err="1">
                <a:solidFill>
                  <a:srgbClr val="000000"/>
                </a:solidFill>
                <a:latin typeface="Barlow Bold"/>
                <a:ea typeface="Barlow Bold"/>
                <a:cs typeface="Barlow Bold"/>
                <a:sym typeface="Barlow Bold"/>
              </a:rPr>
              <a:t>cada</a:t>
            </a:r>
            <a:r>
              <a:rPr lang="en-US" sz="1200" b="1" spc="6" dirty="0">
                <a:solidFill>
                  <a:srgbClr val="000000"/>
                </a:solidFill>
                <a:latin typeface="Barlow Bold"/>
                <a:ea typeface="Barlow Bold"/>
                <a:cs typeface="Barlow Bold"/>
                <a:sym typeface="Barlow Bold"/>
              </a:rPr>
              <a:t> uno de </a:t>
            </a:r>
            <a:r>
              <a:rPr lang="en-US" sz="1200" b="1" spc="6" dirty="0" err="1">
                <a:solidFill>
                  <a:srgbClr val="000000"/>
                </a:solidFill>
                <a:latin typeface="Barlow Bold"/>
                <a:ea typeface="Barlow Bold"/>
                <a:cs typeface="Barlow Bold"/>
                <a:sym typeface="Barlow Bold"/>
              </a:rPr>
              <a:t>los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párrafos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deberá</a:t>
            </a:r>
            <a:r>
              <a:rPr lang="en-US" sz="1200" b="1" spc="6" dirty="0">
                <a:solidFill>
                  <a:srgbClr val="000000"/>
                </a:solidFill>
                <a:latin typeface="Barlow Bold"/>
                <a:ea typeface="Barlow Bold"/>
                <a:cs typeface="Barlow Bold"/>
                <a:sym typeface="Barlow Bold"/>
              </a:rPr>
              <a:t> ser </a:t>
            </a:r>
            <a:r>
              <a:rPr lang="en-US" sz="1200" b="1" spc="6" dirty="0" err="1">
                <a:solidFill>
                  <a:srgbClr val="000000"/>
                </a:solidFill>
                <a:latin typeface="Barlow Bold"/>
                <a:ea typeface="Barlow Bold"/>
                <a:cs typeface="Barlow Bold"/>
                <a:sym typeface="Barlow Bold"/>
              </a:rPr>
              <a:t>clara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sencilla</a:t>
            </a:r>
            <a:r>
              <a:rPr lang="en-US" sz="1200" b="1" spc="6" dirty="0">
                <a:solidFill>
                  <a:srgbClr val="000000"/>
                </a:solidFill>
                <a:latin typeface="Barlow Bold"/>
                <a:ea typeface="Barlow Bold"/>
                <a:cs typeface="Barlow Bold"/>
                <a:sym typeface="Barlow Bold"/>
              </a:rPr>
              <a:t> y </a:t>
            </a:r>
            <a:r>
              <a:rPr lang="en-US" sz="1200" b="1" spc="6" dirty="0" err="1">
                <a:solidFill>
                  <a:srgbClr val="000000"/>
                </a:solidFill>
                <a:latin typeface="Barlow Bold"/>
                <a:ea typeface="Barlow Bold"/>
                <a:cs typeface="Barlow Bold"/>
                <a:sym typeface="Barlow Bold"/>
              </a:rPr>
              <a:t>precisa</a:t>
            </a:r>
            <a:r>
              <a:rPr lang="en-US" sz="1200" b="1" spc="6" dirty="0">
                <a:solidFill>
                  <a:srgbClr val="000000"/>
                </a:solidFill>
                <a:latin typeface="Barlow Bold"/>
                <a:ea typeface="Barlow Bold"/>
                <a:cs typeface="Barlow Bold"/>
                <a:sym typeface="Barlow Bold"/>
              </a:rPr>
              <a:t>, para </a:t>
            </a:r>
            <a:r>
              <a:rPr lang="en-US" sz="1200" b="1" spc="6" dirty="0" err="1">
                <a:solidFill>
                  <a:srgbClr val="000000"/>
                </a:solidFill>
                <a:latin typeface="Barlow Bold"/>
                <a:ea typeface="Barlow Bold"/>
                <a:cs typeface="Barlow Bold"/>
                <a:sym typeface="Barlow Bold"/>
              </a:rPr>
              <a:t>su</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fácil</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lectura</a:t>
            </a:r>
            <a:r>
              <a:rPr lang="en-US" sz="1200" b="1" spc="6" dirty="0">
                <a:solidFill>
                  <a:srgbClr val="000000"/>
                </a:solidFill>
                <a:latin typeface="Barlow Bold"/>
                <a:ea typeface="Barlow Bold"/>
                <a:cs typeface="Barlow Bold"/>
                <a:sym typeface="Barlow Bold"/>
              </a:rPr>
              <a:t> y </a:t>
            </a:r>
            <a:r>
              <a:rPr lang="en-US" sz="1200" b="1" spc="6" dirty="0" err="1">
                <a:solidFill>
                  <a:srgbClr val="000000"/>
                </a:solidFill>
                <a:latin typeface="Barlow Bold"/>
                <a:ea typeface="Barlow Bold"/>
                <a:cs typeface="Barlow Bold"/>
                <a:sym typeface="Barlow Bold"/>
              </a:rPr>
              <a:t>comprensión</a:t>
            </a:r>
            <a:r>
              <a:rPr lang="en-US" sz="1200" b="1" spc="6" dirty="0">
                <a:solidFill>
                  <a:srgbClr val="000000"/>
                </a:solidFill>
                <a:latin typeface="Barlow Bold"/>
                <a:ea typeface="Barlow Bold"/>
                <a:cs typeface="Barlow Bold"/>
                <a:sym typeface="Barlow Bold"/>
              </a:rPr>
              <a:t>.</a:t>
            </a:r>
          </a:p>
          <a:p>
            <a:pPr algn="just">
              <a:lnSpc>
                <a:spcPts val="2185"/>
              </a:lnSpc>
              <a:spcBef>
                <a:spcPct val="0"/>
              </a:spcBef>
            </a:pPr>
            <a:r>
              <a:rPr lang="en-US" sz="1200" b="1" spc="6" dirty="0">
                <a:solidFill>
                  <a:srgbClr val="000000"/>
                </a:solidFill>
                <a:latin typeface="Barlow Bold"/>
                <a:ea typeface="Barlow Bold"/>
                <a:cs typeface="Barlow Bold"/>
                <a:sym typeface="Barlow Bold"/>
              </a:rPr>
              <a:t>•</a:t>
            </a:r>
            <a:r>
              <a:rPr lang="en-US" sz="1200" b="1" spc="6" dirty="0" err="1">
                <a:solidFill>
                  <a:srgbClr val="000000"/>
                </a:solidFill>
                <a:latin typeface="Barlow Bold"/>
                <a:ea typeface="Barlow Bold"/>
                <a:cs typeface="Barlow Bold"/>
                <a:sym typeface="Barlow Bold"/>
              </a:rPr>
              <a:t>Revisar</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que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haya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secuencia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los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numerales</a:t>
            </a:r>
            <a:r>
              <a:rPr lang="en-US" sz="1200" b="1" spc="6" dirty="0">
                <a:solidFill>
                  <a:srgbClr val="000000"/>
                </a:solidFill>
                <a:latin typeface="Barlow Bold"/>
                <a:ea typeface="Barlow Bold"/>
                <a:cs typeface="Barlow Bold"/>
                <a:sym typeface="Barlow Bold"/>
              </a:rPr>
              <a:t> e </a:t>
            </a:r>
            <a:r>
              <a:rPr lang="en-US" sz="1200" b="1" spc="6" dirty="0" err="1">
                <a:solidFill>
                  <a:srgbClr val="000000"/>
                </a:solidFill>
                <a:latin typeface="Barlow Bold"/>
                <a:ea typeface="Barlow Bold"/>
                <a:cs typeface="Barlow Bold"/>
                <a:sym typeface="Barlow Bold"/>
              </a:rPr>
              <a:t>incisos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que</a:t>
            </a:r>
            <a:r>
              <a:rPr lang="en-US" sz="1200" b="1" spc="6" dirty="0">
                <a:solidFill>
                  <a:srgbClr val="000000"/>
                </a:solidFill>
                <a:latin typeface="Barlow Bold"/>
                <a:ea typeface="Barlow Bold"/>
                <a:cs typeface="Barlow Bold"/>
                <a:sym typeface="Barlow Bold"/>
              </a:rPr>
              <a:t> se </a:t>
            </a:r>
            <a:r>
              <a:rPr lang="en-US" sz="1200" b="1" spc="6" dirty="0" err="1">
                <a:solidFill>
                  <a:srgbClr val="000000"/>
                </a:solidFill>
                <a:latin typeface="Barlow Bold"/>
                <a:ea typeface="Barlow Bold"/>
                <a:cs typeface="Barlow Bold"/>
                <a:sym typeface="Barlow Bold"/>
              </a:rPr>
              <a:t>utilicen</a:t>
            </a:r>
            <a:r>
              <a:rPr lang="en-US" sz="1200" b="1" spc="6" dirty="0">
                <a:solidFill>
                  <a:srgbClr val="000000"/>
                </a:solidFill>
                <a:latin typeface="Barlow Bold"/>
                <a:ea typeface="Barlow Bold"/>
                <a:cs typeface="Barlow Bold"/>
                <a:sym typeface="Barlow Bold"/>
              </a:rPr>
              <a:t> a lo largo del </a:t>
            </a:r>
            <a:r>
              <a:rPr lang="en-US" sz="1200" b="1" spc="6" dirty="0" err="1">
                <a:solidFill>
                  <a:srgbClr val="000000"/>
                </a:solidFill>
                <a:latin typeface="Barlow Bold"/>
                <a:ea typeface="Barlow Bold"/>
                <a:cs typeface="Barlow Bold"/>
                <a:sym typeface="Barlow Bold"/>
              </a:rPr>
              <a:t>documento</a:t>
            </a:r>
            <a:r>
              <a:rPr lang="en-US" sz="1200" b="1" spc="6" dirty="0">
                <a:solidFill>
                  <a:srgbClr val="000000"/>
                </a:solidFill>
                <a:latin typeface="Barlow Bold"/>
                <a:ea typeface="Barlow Bold"/>
                <a:cs typeface="Barlow Bold"/>
                <a:sym typeface="Barlow Bold"/>
              </a:rPr>
              <a:t>.</a:t>
            </a:r>
          </a:p>
          <a:p>
            <a:pPr algn="just">
              <a:lnSpc>
                <a:spcPts val="2185"/>
              </a:lnSpc>
              <a:spcBef>
                <a:spcPct val="0"/>
              </a:spcBef>
            </a:pPr>
            <a:r>
              <a:rPr lang="en-US" sz="1200" b="1" spc="6" dirty="0">
                <a:solidFill>
                  <a:srgbClr val="000000"/>
                </a:solidFill>
                <a:latin typeface="Barlow Bold"/>
                <a:ea typeface="Barlow Bold"/>
                <a:cs typeface="Barlow Bold"/>
                <a:sym typeface="Barlow Bold"/>
              </a:rPr>
              <a:t>•</a:t>
            </a:r>
            <a:r>
              <a:rPr lang="en-US" sz="1200" b="1" spc="6" dirty="0" err="1">
                <a:solidFill>
                  <a:srgbClr val="000000"/>
                </a:solidFill>
                <a:latin typeface="Barlow Bold"/>
                <a:ea typeface="Barlow Bold"/>
                <a:cs typeface="Barlow Bold"/>
                <a:sym typeface="Barlow Bold"/>
              </a:rPr>
              <a:t>Revisar</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que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el</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contenido</a:t>
            </a:r>
            <a:r>
              <a:rPr lang="en-US" sz="1200" b="1" spc="6" dirty="0">
                <a:solidFill>
                  <a:srgbClr val="000000"/>
                </a:solidFill>
                <a:latin typeface="Barlow Bold"/>
                <a:ea typeface="Barlow Bold"/>
                <a:cs typeface="Barlow Bold"/>
                <a:sym typeface="Barlow Bold"/>
              </a:rPr>
              <a:t> del </a:t>
            </a:r>
            <a:r>
              <a:rPr lang="en-US" sz="1200" b="1" spc="6" dirty="0" err="1">
                <a:solidFill>
                  <a:srgbClr val="000000"/>
                </a:solidFill>
                <a:latin typeface="Barlow Bold"/>
                <a:ea typeface="Barlow Bold"/>
                <a:cs typeface="Barlow Bold"/>
                <a:sym typeface="Barlow Bold"/>
              </a:rPr>
              <a:t>índice</a:t>
            </a:r>
            <a:r>
              <a:rPr lang="en-US" sz="1200" b="1" spc="6" dirty="0">
                <a:solidFill>
                  <a:srgbClr val="000000"/>
                </a:solidFill>
                <a:latin typeface="Barlow Bold"/>
                <a:ea typeface="Barlow Bold"/>
                <a:cs typeface="Barlow Bold"/>
                <a:sym typeface="Barlow Bold"/>
              </a:rPr>
              <a:t> sea </a:t>
            </a:r>
            <a:r>
              <a:rPr lang="en-US" sz="1200" b="1" spc="6" dirty="0" err="1">
                <a:solidFill>
                  <a:srgbClr val="000000"/>
                </a:solidFill>
                <a:latin typeface="Barlow Bold"/>
                <a:ea typeface="Barlow Bold"/>
                <a:cs typeface="Barlow Bold"/>
                <a:sym typeface="Barlow Bold"/>
              </a:rPr>
              <a:t>acorde</a:t>
            </a:r>
            <a:r>
              <a:rPr lang="en-US" sz="1200" b="1" spc="6" dirty="0">
                <a:solidFill>
                  <a:srgbClr val="000000"/>
                </a:solidFill>
                <a:latin typeface="Barlow Bold"/>
                <a:ea typeface="Barlow Bold"/>
                <a:cs typeface="Barlow Bold"/>
                <a:sym typeface="Barlow Bold"/>
              </a:rPr>
              <a:t> con la </a:t>
            </a:r>
            <a:r>
              <a:rPr lang="en-US" sz="1200" b="1" spc="6" dirty="0" err="1">
                <a:solidFill>
                  <a:srgbClr val="000000"/>
                </a:solidFill>
                <a:latin typeface="Barlow Bold"/>
                <a:ea typeface="Barlow Bold"/>
                <a:cs typeface="Barlow Bold"/>
                <a:sym typeface="Barlow Bold"/>
              </a:rPr>
              <a:t>denominación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plasmada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los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numerales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correspondientes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el</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cuerpo</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verificando</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que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el</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texto</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que</a:t>
            </a:r>
            <a:r>
              <a:rPr lang="en-US" sz="1200" b="1" spc="6" dirty="0">
                <a:solidFill>
                  <a:srgbClr val="000000"/>
                </a:solidFill>
                <a:latin typeface="Barlow Bold"/>
                <a:ea typeface="Barlow Bold"/>
                <a:cs typeface="Barlow Bold"/>
                <a:sym typeface="Barlow Bold"/>
              </a:rPr>
              <a:t> se </a:t>
            </a:r>
            <a:r>
              <a:rPr lang="en-US" sz="1200" b="1" spc="6" dirty="0" err="1">
                <a:solidFill>
                  <a:srgbClr val="000000"/>
                </a:solidFill>
                <a:latin typeface="Barlow Bold"/>
                <a:ea typeface="Barlow Bold"/>
                <a:cs typeface="Barlow Bold"/>
                <a:sym typeface="Barlow Bold"/>
              </a:rPr>
              <a:t>desarrolle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el</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mismo</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tenga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vinculación</a:t>
            </a:r>
            <a:r>
              <a:rPr lang="en-US" sz="1200" b="1" spc="6" dirty="0">
                <a:solidFill>
                  <a:srgbClr val="000000"/>
                </a:solidFill>
                <a:latin typeface="Barlow Bold"/>
                <a:ea typeface="Barlow Bold"/>
                <a:cs typeface="Barlow Bold"/>
                <a:sym typeface="Barlow Bold"/>
              </a:rPr>
              <a:t> con </a:t>
            </a:r>
            <a:r>
              <a:rPr lang="en-US" sz="1200" b="1" spc="6" dirty="0" err="1">
                <a:solidFill>
                  <a:srgbClr val="000000"/>
                </a:solidFill>
                <a:latin typeface="Barlow Bold"/>
                <a:ea typeface="Barlow Bold"/>
                <a:cs typeface="Barlow Bold"/>
                <a:sym typeface="Barlow Bold"/>
              </a:rPr>
              <a:t>éste</a:t>
            </a:r>
            <a:r>
              <a:rPr lang="en-US" sz="1200" b="1" spc="6" dirty="0">
                <a:solidFill>
                  <a:srgbClr val="000000"/>
                </a:solidFill>
                <a:latin typeface="Barlow Bold"/>
                <a:ea typeface="Barlow Bold"/>
                <a:cs typeface="Barlow Bold"/>
                <a:sym typeface="Barlow Bold"/>
              </a:rPr>
              <a:t>.</a:t>
            </a:r>
          </a:p>
          <a:p>
            <a:pPr algn="just">
              <a:lnSpc>
                <a:spcPts val="2185"/>
              </a:lnSpc>
              <a:spcBef>
                <a:spcPct val="0"/>
              </a:spcBef>
            </a:pPr>
            <a:r>
              <a:rPr lang="en-US" sz="1200" b="1" spc="6" dirty="0">
                <a:solidFill>
                  <a:srgbClr val="000000"/>
                </a:solidFill>
                <a:latin typeface="Barlow Bold"/>
                <a:ea typeface="Barlow Bold"/>
                <a:cs typeface="Barlow Bold"/>
                <a:sym typeface="Barlow Bold"/>
              </a:rPr>
              <a:t>•</a:t>
            </a:r>
            <a:r>
              <a:rPr lang="en-US" sz="1200" b="1" spc="6" dirty="0" err="1">
                <a:solidFill>
                  <a:srgbClr val="000000"/>
                </a:solidFill>
                <a:latin typeface="Barlow Bold"/>
                <a:ea typeface="Barlow Bold"/>
                <a:cs typeface="Barlow Bold"/>
                <a:sym typeface="Barlow Bold"/>
              </a:rPr>
              <a:t>Numerar</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todas</a:t>
            </a:r>
            <a:r>
              <a:rPr lang="en-US" sz="1200" b="1" spc="6" dirty="0">
                <a:solidFill>
                  <a:srgbClr val="000000"/>
                </a:solidFill>
                <a:latin typeface="Barlow Bold"/>
                <a:ea typeface="Barlow Bold"/>
                <a:cs typeface="Barlow Bold"/>
                <a:sym typeface="Barlow Bold"/>
              </a:rPr>
              <a:t> y </a:t>
            </a:r>
            <a:r>
              <a:rPr lang="en-US" sz="1200" b="1" spc="6" dirty="0" err="1">
                <a:solidFill>
                  <a:srgbClr val="000000"/>
                </a:solidFill>
                <a:latin typeface="Barlow Bold"/>
                <a:ea typeface="Barlow Bold"/>
                <a:cs typeface="Barlow Bold"/>
                <a:sym typeface="Barlow Bold"/>
              </a:rPr>
              <a:t>cada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una</a:t>
            </a:r>
            <a:r>
              <a:rPr lang="en-US" sz="1200" b="1" spc="6" dirty="0">
                <a:solidFill>
                  <a:srgbClr val="000000"/>
                </a:solidFill>
                <a:latin typeface="Barlow Bold"/>
                <a:ea typeface="Barlow Bold"/>
                <a:cs typeface="Barlow Bold"/>
                <a:sym typeface="Barlow Bold"/>
              </a:rPr>
              <a:t> de las </a:t>
            </a:r>
            <a:r>
              <a:rPr lang="en-US" sz="1200" b="1" spc="6" dirty="0" err="1">
                <a:solidFill>
                  <a:srgbClr val="000000"/>
                </a:solidFill>
                <a:latin typeface="Barlow Bold"/>
                <a:ea typeface="Barlow Bold"/>
                <a:cs typeface="Barlow Bold"/>
                <a:sym typeface="Barlow Bold"/>
              </a:rPr>
              <a:t>páginas</a:t>
            </a:r>
            <a:r>
              <a:rPr lang="en-US" sz="1200" b="1" spc="6" dirty="0">
                <a:solidFill>
                  <a:srgbClr val="000000"/>
                </a:solidFill>
                <a:latin typeface="Barlow Bold"/>
                <a:ea typeface="Barlow Bold"/>
                <a:cs typeface="Barlow Bold"/>
                <a:sym typeface="Barlow Bold"/>
              </a:rPr>
              <a:t> del </a:t>
            </a:r>
            <a:r>
              <a:rPr lang="en-US" sz="1200" b="1" spc="6" dirty="0" err="1">
                <a:solidFill>
                  <a:srgbClr val="000000"/>
                </a:solidFill>
                <a:latin typeface="Barlow Bold"/>
                <a:ea typeface="Barlow Bold"/>
                <a:cs typeface="Barlow Bold"/>
                <a:sym typeface="Barlow Bold"/>
              </a:rPr>
              <a:t>documento</a:t>
            </a:r>
            <a:r>
              <a:rPr lang="en-US" sz="1200" b="1" spc="6" dirty="0">
                <a:solidFill>
                  <a:srgbClr val="000000"/>
                </a:solidFill>
                <a:latin typeface="Barlow Bold"/>
                <a:ea typeface="Barlow Bold"/>
                <a:cs typeface="Barlow Bold"/>
                <a:sym typeface="Barlow Bold"/>
              </a:rPr>
              <a:t>. </a:t>
            </a:r>
          </a:p>
          <a:p>
            <a:pPr algn="just">
              <a:lnSpc>
                <a:spcPts val="2185"/>
              </a:lnSpc>
              <a:spcBef>
                <a:spcPct val="0"/>
              </a:spcBef>
            </a:pPr>
            <a:r>
              <a:rPr lang="en-US" sz="1200" b="1" spc="6" dirty="0">
                <a:solidFill>
                  <a:srgbClr val="000000"/>
                </a:solidFill>
                <a:latin typeface="Barlow Bold"/>
                <a:ea typeface="Barlow Bold"/>
                <a:cs typeface="Barlow Bold"/>
                <a:sym typeface="Barlow Bold"/>
              </a:rPr>
              <a:t>•</a:t>
            </a:r>
            <a:r>
              <a:rPr lang="en-US" sz="1200" b="1" spc="6" dirty="0" err="1">
                <a:solidFill>
                  <a:srgbClr val="000000"/>
                </a:solidFill>
                <a:latin typeface="Barlow Bold"/>
                <a:ea typeface="Barlow Bold"/>
                <a:cs typeface="Barlow Bold"/>
                <a:sym typeface="Barlow Bold"/>
              </a:rPr>
              <a:t>Sólo</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podrá</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anexarse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los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datos</a:t>
            </a:r>
            <a:r>
              <a:rPr lang="en-US" sz="1200" b="1" spc="6" dirty="0">
                <a:solidFill>
                  <a:srgbClr val="000000"/>
                </a:solidFill>
                <a:latin typeface="Barlow Bold"/>
                <a:ea typeface="Barlow Bold"/>
                <a:cs typeface="Barlow Bold"/>
                <a:sym typeface="Barlow Bold"/>
              </a:rPr>
              <a:t> y </a:t>
            </a:r>
            <a:r>
              <a:rPr lang="en-US" sz="1200" b="1" spc="6" dirty="0" err="1">
                <a:solidFill>
                  <a:srgbClr val="000000"/>
                </a:solidFill>
                <a:latin typeface="Barlow Bold"/>
                <a:ea typeface="Barlow Bold"/>
                <a:cs typeface="Barlow Bold"/>
                <a:sym typeface="Barlow Bold"/>
              </a:rPr>
              <a:t>documentos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que</a:t>
            </a:r>
            <a:r>
              <a:rPr lang="en-US" sz="1200" b="1" spc="6" dirty="0">
                <a:solidFill>
                  <a:srgbClr val="000000"/>
                </a:solidFill>
                <a:latin typeface="Barlow Bold"/>
                <a:ea typeface="Barlow Bold"/>
                <a:cs typeface="Barlow Bold"/>
                <a:sym typeface="Barlow Bold"/>
              </a:rPr>
              <a:t> se </a:t>
            </a:r>
            <a:r>
              <a:rPr lang="en-US" sz="1200" b="1" spc="6" dirty="0" err="1">
                <a:solidFill>
                  <a:srgbClr val="000000"/>
                </a:solidFill>
                <a:latin typeface="Barlow Bold"/>
                <a:ea typeface="Barlow Bold"/>
                <a:cs typeface="Barlow Bold"/>
                <a:sym typeface="Barlow Bold"/>
              </a:rPr>
              <a:t>consideren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estrictamente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necesarios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estos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deberán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estar</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plenamente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identificados</a:t>
            </a:r>
            <a:r>
              <a:rPr lang="en-US" sz="1200" b="1" spc="6" dirty="0">
                <a:solidFill>
                  <a:srgbClr val="000000"/>
                </a:solidFill>
                <a:latin typeface="Barlow Bold"/>
                <a:ea typeface="Barlow Bold"/>
                <a:cs typeface="Barlow Bold"/>
                <a:sym typeface="Barlow Bold"/>
              </a:rPr>
              <a:t> y ser </a:t>
            </a:r>
            <a:r>
              <a:rPr lang="en-US" sz="1200" b="1" spc="6" dirty="0" err="1">
                <a:solidFill>
                  <a:srgbClr val="000000"/>
                </a:solidFill>
                <a:latin typeface="Barlow Bold"/>
                <a:ea typeface="Barlow Bold"/>
                <a:cs typeface="Barlow Bold"/>
                <a:sym typeface="Barlow Bold"/>
              </a:rPr>
              <a:t>legibles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respetando</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los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márgenes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utilizados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por</a:t>
            </a:r>
            <a:r>
              <a:rPr lang="en-US" sz="1200" b="1" spc="6" dirty="0">
                <a:solidFill>
                  <a:srgbClr val="000000"/>
                </a:solidFill>
                <a:latin typeface="Barlow Bold"/>
                <a:ea typeface="Barlow Bold"/>
                <a:cs typeface="Barlow Bold"/>
                <a:sym typeface="Barlow Bold"/>
              </a:rPr>
              <a:t> lo </a:t>
            </a:r>
            <a:r>
              <a:rPr lang="en-US" sz="1200" b="1" spc="6" dirty="0" err="1">
                <a:solidFill>
                  <a:srgbClr val="000000"/>
                </a:solidFill>
                <a:latin typeface="Barlow Bold"/>
                <a:ea typeface="Barlow Bold"/>
                <a:cs typeface="Barlow Bold"/>
                <a:sym typeface="Barlow Bold"/>
              </a:rPr>
              <a:t>que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los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formatos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esquemas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tablas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diagramas</a:t>
            </a:r>
            <a:r>
              <a:rPr lang="en-US" sz="1200" b="1" spc="6" dirty="0">
                <a:solidFill>
                  <a:srgbClr val="000000"/>
                </a:solidFill>
                <a:latin typeface="Barlow Bold"/>
                <a:ea typeface="Barlow Bold"/>
                <a:cs typeface="Barlow Bold"/>
                <a:sym typeface="Barlow Bold"/>
              </a:rPr>
              <a:t>, entre </a:t>
            </a:r>
            <a:r>
              <a:rPr lang="en-US" sz="1200" b="1" spc="6" dirty="0" err="1">
                <a:solidFill>
                  <a:srgbClr val="000000"/>
                </a:solidFill>
                <a:latin typeface="Barlow Bold"/>
                <a:ea typeface="Barlow Bold"/>
                <a:cs typeface="Barlow Bold"/>
                <a:sym typeface="Barlow Bold"/>
              </a:rPr>
              <a:t>otros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que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sean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extensos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podrán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quedar</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comprendidos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varias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páginas</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verificando</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que</a:t>
            </a:r>
            <a:r>
              <a:rPr lang="en-US" sz="1200" b="1" spc="6" dirty="0">
                <a:solidFill>
                  <a:srgbClr val="000000"/>
                </a:solidFill>
                <a:latin typeface="Barlow Bold"/>
                <a:ea typeface="Barlow Bold"/>
                <a:cs typeface="Barlow Bold"/>
                <a:sym typeface="Barlow Bold"/>
              </a:rPr>
              <a:t> no se </a:t>
            </a:r>
            <a:r>
              <a:rPr lang="en-US" sz="1200" b="1" spc="6" dirty="0" err="1">
                <a:solidFill>
                  <a:srgbClr val="000000"/>
                </a:solidFill>
                <a:latin typeface="Barlow Bold"/>
                <a:ea typeface="Barlow Bold"/>
                <a:cs typeface="Barlow Bold"/>
                <a:sym typeface="Barlow Bold"/>
              </a:rPr>
              <a:t>pierda</a:t>
            </a:r>
            <a:r>
              <a:rPr lang="en-US" sz="1200" b="1" spc="6" dirty="0">
                <a:solidFill>
                  <a:srgbClr val="000000"/>
                </a:solidFill>
                <a:latin typeface="Barlow Bold"/>
                <a:ea typeface="Barlow Bold"/>
                <a:cs typeface="Barlow Bold"/>
                <a:sym typeface="Barlow Bold"/>
              </a:rPr>
              <a:t> la </a:t>
            </a:r>
            <a:r>
              <a:rPr lang="en-US" sz="1200" b="1" spc="6" dirty="0" err="1">
                <a:solidFill>
                  <a:srgbClr val="000000"/>
                </a:solidFill>
                <a:latin typeface="Barlow Bold"/>
                <a:ea typeface="Barlow Bold"/>
                <a:cs typeface="Barlow Bold"/>
                <a:sym typeface="Barlow Bold"/>
              </a:rPr>
              <a:t>secuencia</a:t>
            </a:r>
            <a:r>
              <a:rPr lang="en-US" sz="1200" b="1" spc="6" dirty="0">
                <a:solidFill>
                  <a:srgbClr val="000000"/>
                </a:solidFill>
                <a:latin typeface="Barlow Bold"/>
                <a:ea typeface="Barlow Bold"/>
                <a:cs typeface="Barlow Bold"/>
                <a:sym typeface="Barlow Bold"/>
              </a:rPr>
              <a:t> de </a:t>
            </a:r>
            <a:r>
              <a:rPr lang="en-US" sz="1200" b="1" spc="6" dirty="0" err="1">
                <a:solidFill>
                  <a:srgbClr val="000000"/>
                </a:solidFill>
                <a:latin typeface="Barlow Bold"/>
                <a:ea typeface="Barlow Bold"/>
                <a:cs typeface="Barlow Bold"/>
                <a:sym typeface="Barlow Bold"/>
              </a:rPr>
              <a:t>su</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contenido</a:t>
            </a:r>
            <a:r>
              <a:rPr lang="en-US" sz="1200" b="1" spc="6" dirty="0">
                <a:solidFill>
                  <a:srgbClr val="000000"/>
                </a:solidFill>
                <a:latin typeface="Barlow Bold"/>
                <a:ea typeface="Barlow Bold"/>
                <a:cs typeface="Barlow Bold"/>
                <a:sym typeface="Barlow Bold"/>
              </a:rPr>
              <a:t>.</a:t>
            </a:r>
          </a:p>
          <a:p>
            <a:pPr algn="just">
              <a:lnSpc>
                <a:spcPts val="2185"/>
              </a:lnSpc>
              <a:spcBef>
                <a:spcPct val="0"/>
              </a:spcBef>
            </a:pPr>
            <a:r>
              <a:rPr lang="en-US" sz="1200" b="1" spc="6" dirty="0">
                <a:solidFill>
                  <a:srgbClr val="000000"/>
                </a:solidFill>
                <a:latin typeface="Barlow Bold"/>
                <a:ea typeface="Barlow Bold"/>
                <a:cs typeface="Barlow Bold"/>
                <a:sym typeface="Barlow Bold"/>
              </a:rPr>
              <a:t>•La </a:t>
            </a:r>
            <a:r>
              <a:rPr lang="en-US" sz="1200" b="1" spc="6" dirty="0" err="1">
                <a:solidFill>
                  <a:srgbClr val="000000"/>
                </a:solidFill>
                <a:latin typeface="Barlow Bold"/>
                <a:ea typeface="Barlow Bold"/>
                <a:cs typeface="Barlow Bold"/>
                <a:sym typeface="Barlow Bold"/>
              </a:rPr>
              <a:t>entrega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será</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en</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una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carpeta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estatal</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que</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incluye</a:t>
            </a:r>
            <a:r>
              <a:rPr lang="en-US" sz="1200" b="1" spc="6" dirty="0">
                <a:solidFill>
                  <a:srgbClr val="000000"/>
                </a:solidFill>
                <a:latin typeface="Barlow Bold"/>
                <a:ea typeface="Barlow Bold"/>
                <a:cs typeface="Barlow Bold"/>
                <a:sym typeface="Barlow Bold"/>
              </a:rPr>
              <a:t> las </a:t>
            </a:r>
            <a:r>
              <a:rPr lang="en-US" sz="1200" b="1" spc="6" dirty="0" err="1">
                <a:solidFill>
                  <a:srgbClr val="000000"/>
                </a:solidFill>
                <a:latin typeface="Barlow Bold"/>
                <a:ea typeface="Barlow Bold"/>
                <a:cs typeface="Barlow Bold"/>
                <a:sym typeface="Barlow Bold"/>
              </a:rPr>
              <a:t>subcarpetas</a:t>
            </a:r>
            <a:r>
              <a:rPr lang="en-US" sz="1200" b="1" spc="6" dirty="0">
                <a:solidFill>
                  <a:srgbClr val="000000"/>
                </a:solidFill>
                <a:latin typeface="Barlow Bold"/>
                <a:ea typeface="Barlow Bold"/>
                <a:cs typeface="Barlow Bold"/>
                <a:sym typeface="Barlow Bold"/>
              </a:rPr>
              <a:t> de la </a:t>
            </a:r>
            <a:r>
              <a:rPr lang="en-US" sz="1200" b="1" spc="6" dirty="0" err="1">
                <a:solidFill>
                  <a:srgbClr val="000000"/>
                </a:solidFill>
                <a:latin typeface="Barlow Bold"/>
                <a:ea typeface="Barlow Bold"/>
                <a:cs typeface="Barlow Bold"/>
                <a:sym typeface="Barlow Bold"/>
              </a:rPr>
              <a:t>entidad</a:t>
            </a:r>
            <a:r>
              <a:rPr lang="en-US" sz="1200" b="1" spc="6" dirty="0">
                <a:solidFill>
                  <a:srgbClr val="000000"/>
                </a:solidFill>
                <a:latin typeface="Barlow Bold"/>
                <a:ea typeface="Barlow Bold"/>
                <a:cs typeface="Barlow Bold"/>
                <a:sym typeface="Barlow Bold"/>
              </a:rPr>
              <a:t> y de </a:t>
            </a:r>
            <a:r>
              <a:rPr lang="en-US" sz="1200" b="1" spc="6" dirty="0" err="1">
                <a:solidFill>
                  <a:srgbClr val="000000"/>
                </a:solidFill>
                <a:latin typeface="Barlow Bold"/>
                <a:ea typeface="Barlow Bold"/>
                <a:cs typeface="Barlow Bold"/>
                <a:sym typeface="Barlow Bold"/>
              </a:rPr>
              <a:t>cada</a:t>
            </a:r>
            <a:r>
              <a:rPr lang="en-US" sz="1200" b="1" spc="6" dirty="0">
                <a:solidFill>
                  <a:srgbClr val="000000"/>
                </a:solidFill>
                <a:latin typeface="Barlow Bold"/>
                <a:ea typeface="Barlow Bold"/>
                <a:cs typeface="Barlow Bold"/>
                <a:sym typeface="Barlow Bold"/>
              </a:rPr>
              <a:t> </a:t>
            </a:r>
            <a:r>
              <a:rPr lang="en-US" sz="1200" b="1" spc="6" dirty="0" err="1">
                <a:solidFill>
                  <a:srgbClr val="000000"/>
                </a:solidFill>
                <a:latin typeface="Barlow Bold"/>
                <a:ea typeface="Barlow Bold"/>
                <a:cs typeface="Barlow Bold"/>
                <a:sym typeface="Barlow Bold"/>
              </a:rPr>
              <a:t>una</a:t>
            </a:r>
            <a:r>
              <a:rPr lang="en-US" sz="1200" b="1" spc="6" dirty="0">
                <a:solidFill>
                  <a:srgbClr val="000000"/>
                </a:solidFill>
                <a:latin typeface="Barlow Bold"/>
                <a:ea typeface="Barlow Bold"/>
                <a:cs typeface="Barlow Bold"/>
                <a:sym typeface="Barlow Bold"/>
              </a:rPr>
              <a:t> de las IFDP </a:t>
            </a:r>
            <a:r>
              <a:rPr lang="en-US" sz="1200" b="1" spc="6" dirty="0" err="1">
                <a:solidFill>
                  <a:srgbClr val="000000"/>
                </a:solidFill>
                <a:latin typeface="Barlow Bold"/>
                <a:ea typeface="Barlow Bold"/>
                <a:cs typeface="Barlow Bold"/>
                <a:sym typeface="Barlow Bold"/>
              </a:rPr>
              <a:t>participantes</a:t>
            </a:r>
            <a:endParaRPr lang="en-US" sz="1200" b="1" spc="6" dirty="0">
              <a:solidFill>
                <a:srgbClr val="000000"/>
              </a:solidFill>
              <a:latin typeface="Barlow Bold"/>
              <a:ea typeface="Barlow Bold"/>
              <a:cs typeface="Barlow Bold"/>
              <a:sym typeface="Barlow Bold"/>
            </a:endParaRPr>
          </a:p>
          <a:p>
            <a:endParaRPr lang="es-MX" dirty="0"/>
          </a:p>
        </p:txBody>
      </p:sp>
      <p:sp>
        <p:nvSpPr>
          <p:cNvPr id="4" name="Marcador de número de diapositiva 3"/>
          <p:cNvSpPr>
            <a:spLocks noGrp="1"/>
          </p:cNvSpPr>
          <p:nvPr>
            <p:ph type="sldNum" sz="quarter" idx="5"/>
          </p:nvPr>
        </p:nvSpPr>
        <p:spPr/>
        <p:txBody>
          <a:bodyPr/>
          <a:lstStyle/>
          <a:p>
            <a:fld id="{249AB07E-7EE7-48DC-9AEE-241DE61C6403}" type="slidenum">
              <a:rPr lang="es-MX" smtClean="0"/>
              <a:t>13</a:t>
            </a:fld>
            <a:endParaRPr lang="es-MX"/>
          </a:p>
        </p:txBody>
      </p:sp>
    </p:spTree>
    <p:extLst>
      <p:ext uri="{BB962C8B-B14F-4D97-AF65-F5344CB8AC3E}">
        <p14:creationId xmlns:p14="http://schemas.microsoft.com/office/powerpoint/2010/main" val="63766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svg"/><Relationship Id="rId7" Type="http://schemas.openxmlformats.org/officeDocument/2006/relationships/image" Target="../media/image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svg"/><Relationship Id="rId7" Type="http://schemas.openxmlformats.org/officeDocument/2006/relationships/image" Target="../media/image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png"/><Relationship Id="rId10" Type="http://schemas.openxmlformats.org/officeDocument/2006/relationships/image" Target="../media/image7.png"/><Relationship Id="rId4" Type="http://schemas.openxmlformats.org/officeDocument/2006/relationships/image" Target="../media/image19.png"/><Relationship Id="rId9" Type="http://schemas.openxmlformats.org/officeDocument/2006/relationships/image" Target="../media/image4.sv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svg"/><Relationship Id="rId7" Type="http://schemas.openxmlformats.org/officeDocument/2006/relationships/diagramData" Target="../diagrams/data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2.xml"/><Relationship Id="rId5" Type="http://schemas.openxmlformats.org/officeDocument/2006/relationships/image" Target="../media/image4.sv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sv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svg"/><Relationship Id="rId7" Type="http://schemas.openxmlformats.org/officeDocument/2006/relationships/diagramData" Target="../diagrams/data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3.xml"/><Relationship Id="rId5" Type="http://schemas.openxmlformats.org/officeDocument/2006/relationships/image" Target="../media/image4.sv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svg"/><Relationship Id="rId7"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4.sv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75961" y="3791277"/>
            <a:ext cx="3194581" cy="4114800"/>
          </a:xfrm>
          <a:custGeom>
            <a:avLst/>
            <a:gdLst/>
            <a:ahLst/>
            <a:cxnLst/>
            <a:rect l="l" t="t" r="r" b="b"/>
            <a:pathLst>
              <a:path w="3194581" h="4114800">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14318561" y="636562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TextBox 4"/>
          <p:cNvSpPr txBox="1"/>
          <p:nvPr/>
        </p:nvSpPr>
        <p:spPr>
          <a:xfrm>
            <a:off x="4010273" y="2397186"/>
            <a:ext cx="11011806" cy="5057775"/>
          </a:xfrm>
          <a:prstGeom prst="rect">
            <a:avLst/>
          </a:prstGeom>
        </p:spPr>
        <p:txBody>
          <a:bodyPr lIns="0" tIns="0" rIns="0" bIns="0" rtlCol="0" anchor="t">
            <a:spAutoFit/>
          </a:bodyPr>
          <a:lstStyle/>
          <a:p>
            <a:pPr algn="ctr">
              <a:lnSpc>
                <a:spcPts val="7319"/>
              </a:lnSpc>
            </a:pPr>
            <a:r>
              <a:rPr lang="en-US" sz="6099" b="1" spc="426">
                <a:solidFill>
                  <a:srgbClr val="9B2247"/>
                </a:solidFill>
                <a:latin typeface="League Spartan"/>
                <a:ea typeface="League Spartan"/>
                <a:cs typeface="League Spartan"/>
                <a:sym typeface="League Spartan"/>
              </a:rPr>
              <a:t>PROGRAMA PRESUPUESTARIO U300</a:t>
            </a:r>
          </a:p>
          <a:p>
            <a:pPr algn="ctr">
              <a:lnSpc>
                <a:spcPts val="6359"/>
              </a:lnSpc>
            </a:pPr>
            <a:r>
              <a:rPr lang="en-US" sz="5299" b="1" spc="370">
                <a:solidFill>
                  <a:srgbClr val="9B2247"/>
                </a:solidFill>
                <a:latin typeface="League Spartan"/>
                <a:ea typeface="League Spartan"/>
                <a:cs typeface="League Spartan"/>
                <a:sym typeface="League Spartan"/>
              </a:rPr>
              <a:t> </a:t>
            </a:r>
          </a:p>
          <a:p>
            <a:pPr algn="ctr">
              <a:lnSpc>
                <a:spcPts val="6359"/>
              </a:lnSpc>
            </a:pPr>
            <a:endParaRPr lang="en-US" sz="5299" b="1" spc="370">
              <a:solidFill>
                <a:srgbClr val="9B2247"/>
              </a:solidFill>
              <a:latin typeface="League Spartan"/>
              <a:ea typeface="League Spartan"/>
              <a:cs typeface="League Spartan"/>
              <a:sym typeface="League Spartan"/>
            </a:endParaRPr>
          </a:p>
          <a:p>
            <a:pPr algn="ctr">
              <a:lnSpc>
                <a:spcPts val="6359"/>
              </a:lnSpc>
            </a:pPr>
            <a:r>
              <a:rPr lang="en-US" sz="5299" b="1" spc="370">
                <a:solidFill>
                  <a:srgbClr val="9B2247"/>
                </a:solidFill>
                <a:latin typeface="League Spartan"/>
                <a:ea typeface="League Spartan"/>
                <a:cs typeface="League Spartan"/>
                <a:sym typeface="League Spartan"/>
              </a:rPr>
              <a:t>“LA NORMAL ES NUESTRA”</a:t>
            </a:r>
            <a:r>
              <a:rPr lang="en-US" sz="5299" spc="370">
                <a:solidFill>
                  <a:srgbClr val="9B2247"/>
                </a:solidFill>
                <a:latin typeface="League Spartan"/>
                <a:ea typeface="League Spartan"/>
                <a:cs typeface="League Spartan"/>
                <a:sym typeface="League Spartan"/>
              </a:rPr>
              <a:t> </a:t>
            </a:r>
          </a:p>
          <a:p>
            <a:pPr marL="0" lvl="0" indent="0" algn="ctr">
              <a:lnSpc>
                <a:spcPts val="6359"/>
              </a:lnSpc>
              <a:spcBef>
                <a:spcPct val="0"/>
              </a:spcBef>
            </a:pPr>
            <a:r>
              <a:rPr lang="en-US" sz="5299" spc="370">
                <a:solidFill>
                  <a:srgbClr val="9B2247"/>
                </a:solidFill>
                <a:latin typeface="League Spartan"/>
                <a:ea typeface="League Spartan"/>
                <a:cs typeface="League Spartan"/>
                <a:sym typeface="League Spartan"/>
              </a:rPr>
              <a:t>Ejercicio fiscal 2026</a:t>
            </a:r>
          </a:p>
        </p:txBody>
      </p:sp>
      <p:sp>
        <p:nvSpPr>
          <p:cNvPr id="5" name="Freeform 5"/>
          <p:cNvSpPr/>
          <p:nvPr/>
        </p:nvSpPr>
        <p:spPr>
          <a:xfrm>
            <a:off x="0" y="122465"/>
            <a:ext cx="3566336" cy="4035977"/>
          </a:xfrm>
          <a:custGeom>
            <a:avLst/>
            <a:gdLst/>
            <a:ahLst/>
            <a:cxnLst/>
            <a:rect l="l" t="t" r="r" b="b"/>
            <a:pathLst>
              <a:path w="3566336" h="4035977">
                <a:moveTo>
                  <a:pt x="0" y="0"/>
                </a:moveTo>
                <a:lnTo>
                  <a:pt x="3566336" y="0"/>
                </a:lnTo>
                <a:lnTo>
                  <a:pt x="3566336" y="4035977"/>
                </a:lnTo>
                <a:lnTo>
                  <a:pt x="0" y="4035977"/>
                </a:lnTo>
                <a:lnTo>
                  <a:pt x="0" y="0"/>
                </a:lnTo>
                <a:close/>
              </a:path>
            </a:pathLst>
          </a:custGeom>
          <a:blipFill>
            <a:blip r:embed="rId6">
              <a:alphaModFix amt="41000"/>
              <a:extLst>
                <a:ext uri="{96DAC541-7B7A-43D3-8B79-37D633B846F1}">
                  <asvg:svgBlip xmlns:asvg="http://schemas.microsoft.com/office/drawing/2016/SVG/main" r:embed="rId7"/>
                </a:ext>
              </a:extLst>
            </a:blip>
            <a:stretch>
              <a:fillRect/>
            </a:stretch>
          </a:blipFill>
        </p:spPr>
        <p:txBody>
          <a:bodyPr/>
          <a:lstStyle/>
          <a:p>
            <a:endParaRPr lang="es-MX"/>
          </a:p>
        </p:txBody>
      </p:sp>
      <p:pic>
        <p:nvPicPr>
          <p:cNvPr id="6" name="Imagen 5">
            <a:extLst>
              <a:ext uri="{FF2B5EF4-FFF2-40B4-BE49-F238E27FC236}">
                <a16:creationId xmlns:a16="http://schemas.microsoft.com/office/drawing/2014/main" id="{7B3CAE59-729B-29C4-14CB-2D1CDE78E0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EA54B-34B9-B5C1-7C55-8130A79A926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DED5CD-95B6-AE7A-AB19-0839A51D5935}"/>
              </a:ext>
            </a:extLst>
          </p:cNvPr>
          <p:cNvSpPr txBox="1"/>
          <p:nvPr/>
        </p:nvSpPr>
        <p:spPr>
          <a:xfrm>
            <a:off x="1028700" y="914400"/>
            <a:ext cx="11087100" cy="1360788"/>
          </a:xfrm>
          <a:prstGeom prst="rect">
            <a:avLst/>
          </a:prstGeom>
        </p:spPr>
        <p:txBody>
          <a:bodyPr wrap="square" lIns="0" tIns="0" rIns="0" bIns="0" rtlCol="0" anchor="t">
            <a:spAutoFit/>
          </a:bodyPr>
          <a:lstStyle/>
          <a:p>
            <a:pPr algn="ctr">
              <a:lnSpc>
                <a:spcPts val="7000"/>
              </a:lnSpc>
            </a:pPr>
            <a:r>
              <a:rPr lang="en-US" sz="5000" b="1" spc="20" dirty="0">
                <a:solidFill>
                  <a:srgbClr val="9B2247"/>
                </a:solidFill>
                <a:latin typeface="Barlow Bold"/>
                <a:ea typeface="Barlow Bold"/>
                <a:cs typeface="Barlow Bold"/>
                <a:sym typeface="Barlow Bold"/>
              </a:rPr>
              <a:t>Listado de </a:t>
            </a:r>
            <a:r>
              <a:rPr lang="en-US" sz="5000" b="1" spc="20" dirty="0" err="1">
                <a:solidFill>
                  <a:srgbClr val="9B2247"/>
                </a:solidFill>
                <a:latin typeface="Barlow Bold"/>
                <a:ea typeface="Barlow Bold"/>
                <a:cs typeface="Barlow Bold"/>
                <a:sym typeface="Barlow Bold"/>
              </a:rPr>
              <a:t>documentos</a:t>
            </a:r>
            <a:r>
              <a:rPr lang="en-US" sz="5000" b="1" spc="20" dirty="0">
                <a:solidFill>
                  <a:srgbClr val="9B2247"/>
                </a:solidFill>
                <a:latin typeface="Barlow Bold"/>
                <a:ea typeface="Barlow Bold"/>
                <a:cs typeface="Barlow Bold"/>
                <a:sym typeface="Barlow Bold"/>
              </a:rPr>
              <a:t> </a:t>
            </a:r>
            <a:r>
              <a:rPr lang="en-US" sz="5000" b="1" spc="20" dirty="0" err="1">
                <a:solidFill>
                  <a:srgbClr val="9B2247"/>
                </a:solidFill>
                <a:latin typeface="Barlow Bold"/>
                <a:ea typeface="Barlow Bold"/>
                <a:cs typeface="Barlow Bold"/>
                <a:sym typeface="Barlow Bold"/>
              </a:rPr>
              <a:t>por</a:t>
            </a:r>
            <a:r>
              <a:rPr lang="en-US" sz="5000" b="1" spc="20" dirty="0">
                <a:solidFill>
                  <a:srgbClr val="9B2247"/>
                </a:solidFill>
                <a:latin typeface="Barlow Bold"/>
                <a:ea typeface="Barlow Bold"/>
                <a:cs typeface="Barlow Bold"/>
                <a:sym typeface="Barlow Bold"/>
              </a:rPr>
              <a:t> </a:t>
            </a:r>
            <a:r>
              <a:rPr lang="en-US" sz="5000" b="1" spc="20" dirty="0" err="1">
                <a:solidFill>
                  <a:srgbClr val="9B2247"/>
                </a:solidFill>
                <a:latin typeface="Barlow Bold"/>
                <a:ea typeface="Barlow Bold"/>
                <a:cs typeface="Barlow Bold"/>
                <a:sym typeface="Barlow Bold"/>
              </a:rPr>
              <a:t>entregar</a:t>
            </a:r>
            <a:r>
              <a:rPr lang="en-US" sz="5000" b="1" spc="20" dirty="0">
                <a:solidFill>
                  <a:srgbClr val="9B2247"/>
                </a:solidFill>
                <a:latin typeface="Barlow Bold"/>
                <a:ea typeface="Barlow Bold"/>
                <a:cs typeface="Barlow Bold"/>
                <a:sym typeface="Barlow Bold"/>
              </a:rPr>
              <a:t>.</a:t>
            </a:r>
          </a:p>
          <a:p>
            <a:pPr marL="0" lvl="0" indent="0" algn="ctr">
              <a:lnSpc>
                <a:spcPts val="3640"/>
              </a:lnSpc>
              <a:spcBef>
                <a:spcPct val="0"/>
              </a:spcBef>
            </a:pPr>
            <a:endParaRPr lang="en-US" sz="5000" b="1" spc="20" dirty="0">
              <a:solidFill>
                <a:srgbClr val="9B2247"/>
              </a:solidFill>
              <a:latin typeface="Barlow Bold"/>
              <a:ea typeface="Barlow Bold"/>
              <a:cs typeface="Barlow Bold"/>
              <a:sym typeface="Barlow Bold"/>
            </a:endParaRPr>
          </a:p>
        </p:txBody>
      </p:sp>
      <p:sp>
        <p:nvSpPr>
          <p:cNvPr id="4" name="Freeform 4">
            <a:extLst>
              <a:ext uri="{FF2B5EF4-FFF2-40B4-BE49-F238E27FC236}">
                <a16:creationId xmlns:a16="http://schemas.microsoft.com/office/drawing/2014/main" id="{E9CD5F30-DA8F-8CE5-E940-02CB327CC78C}"/>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5" name="Freeform 5">
            <a:extLst>
              <a:ext uri="{FF2B5EF4-FFF2-40B4-BE49-F238E27FC236}">
                <a16:creationId xmlns:a16="http://schemas.microsoft.com/office/drawing/2014/main" id="{FFD1AAEC-CAD1-C3D6-1F35-C6919BF0B2EE}"/>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a:extLst>
              <a:ext uri="{FF2B5EF4-FFF2-40B4-BE49-F238E27FC236}">
                <a16:creationId xmlns:a16="http://schemas.microsoft.com/office/drawing/2014/main" id="{607AE7B2-CEE0-C3E0-558D-A9DCC456410C}"/>
              </a:ext>
            </a:extLst>
          </p:cNvPr>
          <p:cNvSpPr/>
          <p:nvPr/>
        </p:nvSpPr>
        <p:spPr>
          <a:xfrm>
            <a:off x="14296006" y="6499822"/>
            <a:ext cx="4191000" cy="4114800"/>
          </a:xfrm>
          <a:custGeom>
            <a:avLst/>
            <a:gdLst/>
            <a:ahLst/>
            <a:cxnLst/>
            <a:rect l="l" t="t" r="r" b="b"/>
            <a:pathLst>
              <a:path w="4191000" h="4114800">
                <a:moveTo>
                  <a:pt x="0" y="0"/>
                </a:moveTo>
                <a:lnTo>
                  <a:pt x="4191000" y="0"/>
                </a:lnTo>
                <a:lnTo>
                  <a:pt x="4191000" y="4114800"/>
                </a:lnTo>
                <a:lnTo>
                  <a:pt x="0" y="4114800"/>
                </a:lnTo>
                <a:lnTo>
                  <a:pt x="0" y="0"/>
                </a:lnTo>
                <a:close/>
              </a:path>
            </a:pathLst>
          </a:custGeom>
          <a:blipFill>
            <a:blip r:embed="rId6">
              <a:alphaModFix amt="36000"/>
              <a:extLst>
                <a:ext uri="{96DAC541-7B7A-43D3-8B79-37D633B846F1}">
                  <asvg:svgBlip xmlns:asvg="http://schemas.microsoft.com/office/drawing/2016/SVG/main" r:embed="rId7"/>
                </a:ext>
              </a:extLst>
            </a:blip>
            <a:stretch>
              <a:fillRect/>
            </a:stretch>
          </a:blipFill>
        </p:spPr>
        <p:txBody>
          <a:bodyPr/>
          <a:lstStyle/>
          <a:p>
            <a:endParaRPr lang="es-MX"/>
          </a:p>
        </p:txBody>
      </p:sp>
      <p:pic>
        <p:nvPicPr>
          <p:cNvPr id="7" name="Imagen 6">
            <a:extLst>
              <a:ext uri="{FF2B5EF4-FFF2-40B4-BE49-F238E27FC236}">
                <a16:creationId xmlns:a16="http://schemas.microsoft.com/office/drawing/2014/main" id="{71142065-2FC9-5758-B8B0-D6DF0114ED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graphicFrame>
        <p:nvGraphicFramePr>
          <p:cNvPr id="3" name="Tabla 2">
            <a:extLst>
              <a:ext uri="{FF2B5EF4-FFF2-40B4-BE49-F238E27FC236}">
                <a16:creationId xmlns:a16="http://schemas.microsoft.com/office/drawing/2014/main" id="{0930E233-0093-16BF-3481-D5BA9C917357}"/>
              </a:ext>
            </a:extLst>
          </p:cNvPr>
          <p:cNvGraphicFramePr>
            <a:graphicFrameLocks noGrp="1"/>
          </p:cNvGraphicFramePr>
          <p:nvPr>
            <p:extLst>
              <p:ext uri="{D42A27DB-BD31-4B8C-83A1-F6EECF244321}">
                <p14:modId xmlns:p14="http://schemas.microsoft.com/office/powerpoint/2010/main" val="3252201992"/>
              </p:ext>
            </p:extLst>
          </p:nvPr>
        </p:nvGraphicFramePr>
        <p:xfrm>
          <a:off x="2667000" y="3162299"/>
          <a:ext cx="11734800" cy="4868260"/>
        </p:xfrm>
        <a:graphic>
          <a:graphicData uri="http://schemas.openxmlformats.org/drawingml/2006/table">
            <a:tbl>
              <a:tblPr firstRow="1" bandRow="1">
                <a:tableStyleId>{284E427A-3D55-4303-BF80-6455036E1DE7}</a:tableStyleId>
              </a:tblPr>
              <a:tblGrid>
                <a:gridCol w="5583245">
                  <a:extLst>
                    <a:ext uri="{9D8B030D-6E8A-4147-A177-3AD203B41FA5}">
                      <a16:colId xmlns:a16="http://schemas.microsoft.com/office/drawing/2014/main" val="911199546"/>
                    </a:ext>
                  </a:extLst>
                </a:gridCol>
                <a:gridCol w="6151555">
                  <a:extLst>
                    <a:ext uri="{9D8B030D-6E8A-4147-A177-3AD203B41FA5}">
                      <a16:colId xmlns:a16="http://schemas.microsoft.com/office/drawing/2014/main" val="537375775"/>
                    </a:ext>
                  </a:extLst>
                </a:gridCol>
              </a:tblGrid>
              <a:tr h="973652">
                <a:tc>
                  <a:txBody>
                    <a:bodyPr/>
                    <a:lstStyle/>
                    <a:p>
                      <a:pPr algn="ctr"/>
                      <a:r>
                        <a:rPr lang="es-MX" sz="4000" b="1" dirty="0"/>
                        <a:t>Plan de Mejora Estatal</a:t>
                      </a:r>
                      <a:endParaRPr lang="es-MX" sz="4000" b="1" dirty="0">
                        <a:latin typeface="Noto Sans" panose="020B0502040504020204" pitchFamily="34" charset="0"/>
                        <a:ea typeface="Noto Sans" panose="020B0502040504020204" pitchFamily="34" charset="0"/>
                        <a:cs typeface="Noto Sans" panose="020B0502040504020204" pitchFamily="34" charset="0"/>
                      </a:endParaRPr>
                    </a:p>
                  </a:txBody>
                  <a:tcPr>
                    <a:solidFill>
                      <a:srgbClr val="9D2449"/>
                    </a:solidFill>
                  </a:tcPr>
                </a:tc>
                <a:tc>
                  <a:txBody>
                    <a:bodyPr/>
                    <a:lstStyle/>
                    <a:p>
                      <a:pPr algn="ctr"/>
                      <a:r>
                        <a:rPr lang="es-MX" sz="4000" b="1" dirty="0"/>
                        <a:t>Plan de Mejora Institucional</a:t>
                      </a:r>
                      <a:endParaRPr lang="es-MX" sz="4000" b="1" dirty="0">
                        <a:latin typeface="Noto Sans" panose="020B0502040504020204" pitchFamily="34" charset="0"/>
                        <a:ea typeface="Noto Sans" panose="020B0502040504020204" pitchFamily="34" charset="0"/>
                        <a:cs typeface="Noto Sans" panose="020B0502040504020204" pitchFamily="34" charset="0"/>
                      </a:endParaRPr>
                    </a:p>
                  </a:txBody>
                  <a:tcPr>
                    <a:solidFill>
                      <a:srgbClr val="9D2449"/>
                    </a:solidFill>
                  </a:tcPr>
                </a:tc>
                <a:extLst>
                  <a:ext uri="{0D108BD9-81ED-4DB2-BD59-A6C34878D82A}">
                    <a16:rowId xmlns:a16="http://schemas.microsoft.com/office/drawing/2014/main" val="3969325737"/>
                  </a:ext>
                </a:extLst>
              </a:tr>
              <a:tr h="973652">
                <a:tc>
                  <a:txBody>
                    <a:bodyPr/>
                    <a:lstStyle/>
                    <a:p>
                      <a:r>
                        <a:rPr lang="es-MX" sz="3600" dirty="0"/>
                        <a:t>Diagnóstico Documental</a:t>
                      </a:r>
                      <a:endParaRPr lang="es-MX" sz="3600" dirty="0">
                        <a:latin typeface="Noto Sans" panose="020B0502040504020204" pitchFamily="34" charset="0"/>
                        <a:ea typeface="Noto Sans" panose="020B0502040504020204" pitchFamily="34" charset="0"/>
                        <a:cs typeface="Noto Sans" panose="020B0502040504020204" pitchFamily="34" charset="0"/>
                      </a:endParaRPr>
                    </a:p>
                  </a:txBody>
                  <a:tcPr>
                    <a:solidFill>
                      <a:schemeClr val="bg1">
                        <a:alpha val="40000"/>
                      </a:schemeClr>
                    </a:solidFill>
                  </a:tcPr>
                </a:tc>
                <a:tc>
                  <a:txBody>
                    <a:bodyPr/>
                    <a:lstStyle/>
                    <a:p>
                      <a:r>
                        <a:rPr lang="es-MX" sz="3600" dirty="0"/>
                        <a:t>Diagnóstico Gráfico </a:t>
                      </a:r>
                      <a:endParaRPr lang="es-MX" sz="3600" dirty="0">
                        <a:latin typeface="Noto Sans" panose="020B0502040504020204" pitchFamily="34" charset="0"/>
                        <a:ea typeface="Noto Sans" panose="020B0502040504020204" pitchFamily="34" charset="0"/>
                        <a:cs typeface="Noto Sans" panose="020B0502040504020204" pitchFamily="34" charset="0"/>
                      </a:endParaRPr>
                    </a:p>
                  </a:txBody>
                  <a:tcPr>
                    <a:solidFill>
                      <a:schemeClr val="bg1">
                        <a:alpha val="40000"/>
                      </a:schemeClr>
                    </a:solidFill>
                  </a:tcPr>
                </a:tc>
                <a:extLst>
                  <a:ext uri="{0D108BD9-81ED-4DB2-BD59-A6C34878D82A}">
                    <a16:rowId xmlns:a16="http://schemas.microsoft.com/office/drawing/2014/main" val="622479448"/>
                  </a:ext>
                </a:extLst>
              </a:tr>
              <a:tr h="973652">
                <a:tc>
                  <a:txBody>
                    <a:bodyPr/>
                    <a:lstStyle/>
                    <a:p>
                      <a:r>
                        <a:rPr lang="es-MX" sz="3600" dirty="0"/>
                        <a:t>Estadística Básica</a:t>
                      </a:r>
                      <a:endParaRPr lang="es-MX" sz="3600"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3600" dirty="0"/>
                        <a:t>Diagnóstico Documental</a:t>
                      </a:r>
                      <a:endParaRPr lang="es-MX" sz="3600" dirty="0">
                        <a:latin typeface="Noto Sans" panose="020B0502040504020204" pitchFamily="34" charset="0"/>
                        <a:ea typeface="Noto Sans" panose="020B0502040504020204" pitchFamily="34" charset="0"/>
                        <a:cs typeface="Noto Sans" panose="020B0502040504020204" pitchFamily="34" charset="0"/>
                      </a:endParaRPr>
                    </a:p>
                  </a:txBody>
                  <a:tcPr/>
                </a:tc>
                <a:extLst>
                  <a:ext uri="{0D108BD9-81ED-4DB2-BD59-A6C34878D82A}">
                    <a16:rowId xmlns:a16="http://schemas.microsoft.com/office/drawing/2014/main" val="1840358024"/>
                  </a:ext>
                </a:extLst>
              </a:tr>
              <a:tr h="973652">
                <a:tc>
                  <a:txBody>
                    <a:bodyPr/>
                    <a:lstStyle/>
                    <a:p>
                      <a:r>
                        <a:rPr lang="es-MX" sz="3600" dirty="0"/>
                        <a:t>Proyecto Específico</a:t>
                      </a:r>
                      <a:endParaRPr lang="es-MX" sz="3600" dirty="0">
                        <a:latin typeface="Noto Sans" panose="020B0502040504020204" pitchFamily="34" charset="0"/>
                        <a:ea typeface="Noto Sans" panose="020B0502040504020204" pitchFamily="34" charset="0"/>
                        <a:cs typeface="Noto Sans" panose="020B0502040504020204" pitchFamily="34" charset="0"/>
                      </a:endParaRPr>
                    </a:p>
                  </a:txBody>
                  <a:tcPr>
                    <a:solidFill>
                      <a:schemeClr val="bg1">
                        <a:alpha val="40000"/>
                      </a:schemeClr>
                    </a:solidFill>
                  </a:tcPr>
                </a:tc>
                <a:tc>
                  <a:txBody>
                    <a:bodyPr/>
                    <a:lstStyle/>
                    <a:p>
                      <a:r>
                        <a:rPr lang="es-MX" sz="3600" dirty="0"/>
                        <a:t>Estadística Básica</a:t>
                      </a:r>
                      <a:endParaRPr lang="es-MX" sz="3600" dirty="0">
                        <a:latin typeface="Noto Sans" panose="020B0502040504020204" pitchFamily="34" charset="0"/>
                        <a:ea typeface="Noto Sans" panose="020B0502040504020204" pitchFamily="34" charset="0"/>
                        <a:cs typeface="Noto Sans" panose="020B0502040504020204" pitchFamily="34" charset="0"/>
                      </a:endParaRPr>
                    </a:p>
                  </a:txBody>
                  <a:tcPr>
                    <a:solidFill>
                      <a:schemeClr val="bg1">
                        <a:alpha val="40000"/>
                      </a:schemeClr>
                    </a:solidFill>
                  </a:tcPr>
                </a:tc>
                <a:extLst>
                  <a:ext uri="{0D108BD9-81ED-4DB2-BD59-A6C34878D82A}">
                    <a16:rowId xmlns:a16="http://schemas.microsoft.com/office/drawing/2014/main" val="2093546430"/>
                  </a:ext>
                </a:extLst>
              </a:tr>
              <a:tr h="973652">
                <a:tc>
                  <a:txBody>
                    <a:bodyPr/>
                    <a:lstStyle/>
                    <a:p>
                      <a:endParaRPr lang="es-MX" sz="3600" dirty="0">
                        <a:latin typeface="Noto Sans" panose="020B0502040504020204" pitchFamily="34" charset="0"/>
                        <a:ea typeface="Noto Sans" panose="020B0502040504020204" pitchFamily="34" charset="0"/>
                        <a:cs typeface="Noto Sans" panose="020B0502040504020204" pitchFamily="34" charset="0"/>
                      </a:endParaRPr>
                    </a:p>
                  </a:txBody>
                  <a:tcPr/>
                </a:tc>
                <a:tc>
                  <a:txBody>
                    <a:bodyPr/>
                    <a:lstStyle/>
                    <a:p>
                      <a:r>
                        <a:rPr lang="es-MX" sz="3600" dirty="0"/>
                        <a:t>Proyecto Específico</a:t>
                      </a:r>
                      <a:endParaRPr lang="es-MX" sz="3600" dirty="0">
                        <a:latin typeface="Noto Sans" panose="020B0502040504020204" pitchFamily="34" charset="0"/>
                        <a:ea typeface="Noto Sans" panose="020B0502040504020204" pitchFamily="34" charset="0"/>
                        <a:cs typeface="Noto Sans" panose="020B0502040504020204" pitchFamily="34" charset="0"/>
                      </a:endParaRPr>
                    </a:p>
                  </a:txBody>
                  <a:tcPr/>
                </a:tc>
                <a:extLst>
                  <a:ext uri="{0D108BD9-81ED-4DB2-BD59-A6C34878D82A}">
                    <a16:rowId xmlns:a16="http://schemas.microsoft.com/office/drawing/2014/main" val="442327032"/>
                  </a:ext>
                </a:extLst>
              </a:tr>
            </a:tbl>
          </a:graphicData>
        </a:graphic>
      </p:graphicFrame>
    </p:spTree>
    <p:extLst>
      <p:ext uri="{BB962C8B-B14F-4D97-AF65-F5344CB8AC3E}">
        <p14:creationId xmlns:p14="http://schemas.microsoft.com/office/powerpoint/2010/main" val="238459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52641" y="2700580"/>
            <a:ext cx="7015698" cy="7015698"/>
          </a:xfrm>
          <a:custGeom>
            <a:avLst/>
            <a:gdLst/>
            <a:ahLst/>
            <a:cxnLst/>
            <a:rect l="l" t="t" r="r" b="b"/>
            <a:pathLst>
              <a:path w="7015698" h="7015698">
                <a:moveTo>
                  <a:pt x="0" y="0"/>
                </a:moveTo>
                <a:lnTo>
                  <a:pt x="7015698" y="0"/>
                </a:lnTo>
                <a:lnTo>
                  <a:pt x="7015698" y="7015698"/>
                </a:lnTo>
                <a:lnTo>
                  <a:pt x="0" y="7015698"/>
                </a:lnTo>
                <a:lnTo>
                  <a:pt x="0" y="0"/>
                </a:lnTo>
                <a:close/>
              </a:path>
            </a:pathLst>
          </a:custGeom>
          <a:blipFill>
            <a:blip r:embed="rId2">
              <a:alphaModFix amt="41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TextBox 3"/>
          <p:cNvSpPr txBox="1"/>
          <p:nvPr/>
        </p:nvSpPr>
        <p:spPr>
          <a:xfrm>
            <a:off x="228600" y="2095500"/>
            <a:ext cx="5297381" cy="3016210"/>
          </a:xfrm>
          <a:prstGeom prst="rect">
            <a:avLst/>
          </a:prstGeom>
        </p:spPr>
        <p:txBody>
          <a:bodyPr wrap="square" lIns="0" tIns="0" rIns="0" bIns="0" rtlCol="0" anchor="t">
            <a:spAutoFit/>
          </a:bodyPr>
          <a:lstStyle/>
          <a:p>
            <a:pPr algn="just"/>
            <a:r>
              <a:rPr lang="en-US" sz="2800" b="1" spc="7" dirty="0">
                <a:solidFill>
                  <a:srgbClr val="1D4355"/>
                </a:solidFill>
                <a:latin typeface="Barlow Bold"/>
                <a:ea typeface="Barlow Bold"/>
                <a:cs typeface="Barlow Bold"/>
                <a:sym typeface="Barlow Bold"/>
              </a:rPr>
              <a:t>•</a:t>
            </a:r>
            <a:r>
              <a:rPr lang="en-US" sz="2800" b="1" dirty="0"/>
              <a:t> </a:t>
            </a:r>
            <a:r>
              <a:rPr lang="en-US" sz="2800" dirty="0"/>
              <a:t>Un </a:t>
            </a:r>
            <a:r>
              <a:rPr lang="en-US" sz="2800" dirty="0" err="1"/>
              <a:t>diagnóstico</a:t>
            </a:r>
            <a:r>
              <a:rPr lang="en-US" sz="2800" dirty="0"/>
              <a:t> documental y </a:t>
            </a:r>
            <a:r>
              <a:rPr lang="en-US" sz="2800" dirty="0" err="1"/>
              <a:t>estadística</a:t>
            </a:r>
            <a:r>
              <a:rPr lang="en-US" sz="2800" dirty="0"/>
              <a:t> </a:t>
            </a:r>
            <a:r>
              <a:rPr lang="en-US" sz="2800" dirty="0" err="1"/>
              <a:t>básica</a:t>
            </a:r>
            <a:r>
              <a:rPr lang="en-US" sz="2800" dirty="0"/>
              <a:t> </a:t>
            </a:r>
            <a:r>
              <a:rPr lang="en-US" sz="2800" dirty="0" err="1"/>
              <a:t>que</a:t>
            </a:r>
            <a:r>
              <a:rPr lang="en-US" sz="2800" dirty="0"/>
              <a:t> </a:t>
            </a:r>
            <a:r>
              <a:rPr lang="en-US" sz="2800" dirty="0" err="1"/>
              <a:t>describen</a:t>
            </a:r>
            <a:r>
              <a:rPr lang="en-US" sz="2800" dirty="0"/>
              <a:t> </a:t>
            </a:r>
            <a:r>
              <a:rPr lang="en-US" sz="2800" dirty="0" err="1"/>
              <a:t>el</a:t>
            </a:r>
            <a:r>
              <a:rPr lang="en-US" sz="2800" dirty="0"/>
              <a:t> </a:t>
            </a:r>
            <a:r>
              <a:rPr lang="en-US" sz="2800" dirty="0" err="1"/>
              <a:t>contexto</a:t>
            </a:r>
            <a:r>
              <a:rPr lang="en-US" sz="2800" dirty="0"/>
              <a:t> de </a:t>
            </a:r>
            <a:r>
              <a:rPr lang="en-US" sz="2800" dirty="0" err="1"/>
              <a:t>coordinación</a:t>
            </a:r>
            <a:r>
              <a:rPr lang="en-US" sz="2800" dirty="0"/>
              <a:t> entre la </a:t>
            </a:r>
            <a:r>
              <a:rPr lang="en-US" sz="2800" dirty="0" err="1"/>
              <a:t>entidad</a:t>
            </a:r>
            <a:r>
              <a:rPr lang="en-US" sz="2800" dirty="0"/>
              <a:t> y las Instituciones de Formación Docentes </a:t>
            </a:r>
            <a:r>
              <a:rPr lang="en-US" sz="2800" dirty="0" err="1"/>
              <a:t>Públicas</a:t>
            </a:r>
            <a:r>
              <a:rPr lang="en-US" sz="2800" dirty="0"/>
              <a:t> </a:t>
            </a:r>
            <a:r>
              <a:rPr lang="en-US" sz="2800" dirty="0" err="1"/>
              <a:t>en</a:t>
            </a:r>
            <a:r>
              <a:rPr lang="en-US" sz="2800" dirty="0"/>
              <a:t> </a:t>
            </a:r>
            <a:r>
              <a:rPr lang="en-US" sz="2800" dirty="0" err="1"/>
              <a:t>el</a:t>
            </a:r>
            <a:r>
              <a:rPr lang="en-US" sz="2800" dirty="0"/>
              <a:t> </a:t>
            </a:r>
            <a:r>
              <a:rPr lang="en-US" sz="2800" dirty="0" err="1"/>
              <a:t>cual</a:t>
            </a:r>
            <a:r>
              <a:rPr lang="en-US" sz="2800" dirty="0"/>
              <a:t> </a:t>
            </a:r>
            <a:r>
              <a:rPr lang="en-US" sz="2800" dirty="0" err="1"/>
              <a:t>será</a:t>
            </a:r>
            <a:r>
              <a:rPr lang="en-US" sz="2800" dirty="0"/>
              <a:t> </a:t>
            </a:r>
            <a:r>
              <a:rPr lang="en-US" sz="2800" dirty="0" err="1"/>
              <a:t>importante</a:t>
            </a:r>
            <a:r>
              <a:rPr lang="en-US" sz="2800" dirty="0"/>
              <a:t> </a:t>
            </a:r>
            <a:r>
              <a:rPr lang="en-US" sz="2800" dirty="0" err="1"/>
              <a:t>describir</a:t>
            </a:r>
            <a:r>
              <a:rPr lang="en-US" sz="2800" dirty="0"/>
              <a:t> </a:t>
            </a:r>
            <a:r>
              <a:rPr lang="en-US" sz="2800" dirty="0" err="1"/>
              <a:t>los</a:t>
            </a:r>
            <a:r>
              <a:rPr lang="en-US" sz="2800" dirty="0"/>
              <a:t> </a:t>
            </a:r>
            <a:r>
              <a:rPr lang="en-US" sz="2800" dirty="0" err="1"/>
              <a:t>siguientes</a:t>
            </a:r>
            <a:r>
              <a:rPr lang="en-US" sz="2800" dirty="0"/>
              <a:t> puntos:</a:t>
            </a:r>
            <a:endParaRPr lang="en-US" sz="2800" b="1" spc="7" dirty="0">
              <a:solidFill>
                <a:srgbClr val="1D4355"/>
              </a:solidFill>
              <a:latin typeface="Barlow Bold"/>
              <a:ea typeface="Barlow Bold"/>
              <a:cs typeface="Barlow Bold"/>
              <a:sym typeface="Barlow Bold"/>
            </a:endParaRPr>
          </a:p>
        </p:txBody>
      </p:sp>
      <p:sp>
        <p:nvSpPr>
          <p:cNvPr id="4" name="TextBox 4"/>
          <p:cNvSpPr txBox="1"/>
          <p:nvPr/>
        </p:nvSpPr>
        <p:spPr>
          <a:xfrm>
            <a:off x="1028700" y="933450"/>
            <a:ext cx="8170559" cy="853982"/>
          </a:xfrm>
          <a:prstGeom prst="rect">
            <a:avLst/>
          </a:prstGeom>
        </p:spPr>
        <p:txBody>
          <a:bodyPr lIns="0" tIns="0" rIns="0" bIns="0" rtlCol="0" anchor="t">
            <a:spAutoFit/>
          </a:bodyPr>
          <a:lstStyle/>
          <a:p>
            <a:pPr marL="0" lvl="0" indent="0" algn="ctr">
              <a:lnSpc>
                <a:spcPts val="7005"/>
              </a:lnSpc>
              <a:spcBef>
                <a:spcPct val="0"/>
              </a:spcBef>
            </a:pPr>
            <a:r>
              <a:rPr lang="en-US" sz="5003" b="1" spc="20">
                <a:solidFill>
                  <a:srgbClr val="9B2247"/>
                </a:solidFill>
                <a:latin typeface="Barlow Bold"/>
                <a:ea typeface="Barlow Bold"/>
                <a:cs typeface="Barlow Bold"/>
                <a:sym typeface="Barlow Bold"/>
              </a:rPr>
              <a:t>PLAN DE MEJORA ESTATAL</a:t>
            </a:r>
          </a:p>
        </p:txBody>
      </p:sp>
      <p:sp>
        <p:nvSpPr>
          <p:cNvPr id="5" name="TextBox 5"/>
          <p:cNvSpPr txBox="1"/>
          <p:nvPr/>
        </p:nvSpPr>
        <p:spPr>
          <a:xfrm>
            <a:off x="12868340" y="1446486"/>
            <a:ext cx="5084130" cy="5909310"/>
          </a:xfrm>
          <a:prstGeom prst="rect">
            <a:avLst/>
          </a:prstGeom>
        </p:spPr>
        <p:txBody>
          <a:bodyPr wrap="square" lIns="0" tIns="0" rIns="0" bIns="0" rtlCol="0" anchor="t">
            <a:spAutoFit/>
          </a:bodyPr>
          <a:lstStyle/>
          <a:p>
            <a:pPr marL="514350" indent="-514350">
              <a:buAutoNum type="arabicPeriod"/>
            </a:pPr>
            <a:r>
              <a:rPr lang="en-US" sz="2800" dirty="0"/>
              <a:t>Organización y </a:t>
            </a:r>
            <a:r>
              <a:rPr lang="en-US" sz="2800" dirty="0" err="1"/>
              <a:t>funcionamiento</a:t>
            </a:r>
            <a:r>
              <a:rPr lang="en-US" sz="2800" dirty="0"/>
              <a:t> de la </a:t>
            </a:r>
            <a:r>
              <a:rPr lang="en-US" sz="2800" dirty="0" err="1"/>
              <a:t>entidad</a:t>
            </a:r>
            <a:r>
              <a:rPr lang="en-US" sz="2800" dirty="0"/>
              <a:t> con las Instituciones de Formación Docente </a:t>
            </a:r>
            <a:r>
              <a:rPr lang="en-US" sz="2800" dirty="0" err="1"/>
              <a:t>Públicas</a:t>
            </a:r>
            <a:r>
              <a:rPr lang="en-US" sz="2800" dirty="0"/>
              <a:t>.</a:t>
            </a:r>
          </a:p>
          <a:p>
            <a:pPr marL="514350" indent="-514350">
              <a:buAutoNum type="arabicPeriod"/>
            </a:pPr>
            <a:endParaRPr lang="en-US" sz="2800" dirty="0"/>
          </a:p>
          <a:p>
            <a:pPr marL="514350" indent="-514350">
              <a:buAutoNum type="arabicPeriod"/>
            </a:pPr>
            <a:r>
              <a:rPr lang="en-US" sz="2800" dirty="0" err="1"/>
              <a:t>Mecanismos</a:t>
            </a:r>
            <a:r>
              <a:rPr lang="en-US" sz="2800" dirty="0"/>
              <a:t> de </a:t>
            </a:r>
            <a:r>
              <a:rPr lang="en-US" sz="2800" dirty="0" err="1"/>
              <a:t>transparencia</a:t>
            </a:r>
            <a:r>
              <a:rPr lang="en-US" sz="2800" dirty="0"/>
              <a:t> y </a:t>
            </a:r>
            <a:r>
              <a:rPr lang="en-US" sz="2800" dirty="0" err="1"/>
              <a:t>rendición</a:t>
            </a:r>
            <a:r>
              <a:rPr lang="en-US" sz="2800" dirty="0"/>
              <a:t> de </a:t>
            </a:r>
            <a:r>
              <a:rPr lang="en-US" sz="2800" dirty="0" err="1"/>
              <a:t>cuentas</a:t>
            </a:r>
            <a:r>
              <a:rPr lang="en-US" sz="2800" dirty="0"/>
              <a:t>.</a:t>
            </a:r>
          </a:p>
          <a:p>
            <a:pPr marL="514350" indent="-514350">
              <a:buAutoNum type="arabicPeriod"/>
            </a:pPr>
            <a:endParaRPr lang="en-US" sz="2800" dirty="0"/>
          </a:p>
          <a:p>
            <a:pPr marL="514350" indent="-514350">
              <a:buAutoNum type="arabicPeriod"/>
            </a:pPr>
            <a:r>
              <a:rPr lang="en-US" sz="2800" dirty="0" err="1"/>
              <a:t>Capacidad</a:t>
            </a:r>
            <a:r>
              <a:rPr lang="en-US" sz="2800" dirty="0"/>
              <a:t> </a:t>
            </a:r>
            <a:r>
              <a:rPr lang="en-US" sz="2800" dirty="0" err="1"/>
              <a:t>física</a:t>
            </a:r>
            <a:r>
              <a:rPr lang="en-US" sz="2800" dirty="0"/>
              <a:t> y </a:t>
            </a:r>
            <a:r>
              <a:rPr lang="en-US" sz="2800" dirty="0" err="1"/>
              <a:t>su</a:t>
            </a:r>
            <a:r>
              <a:rPr lang="en-US" sz="2800" dirty="0"/>
              <a:t> </a:t>
            </a:r>
            <a:r>
              <a:rPr lang="en-US" sz="2800" dirty="0" err="1"/>
              <a:t>grado</a:t>
            </a:r>
            <a:r>
              <a:rPr lang="en-US" sz="2800" dirty="0"/>
              <a:t> de </a:t>
            </a:r>
            <a:r>
              <a:rPr lang="en-US" sz="2800" dirty="0" err="1"/>
              <a:t>utilización</a:t>
            </a:r>
            <a:r>
              <a:rPr lang="en-US" sz="2800" dirty="0"/>
              <a:t>.</a:t>
            </a:r>
          </a:p>
          <a:p>
            <a:pPr marL="514350" indent="-514350">
              <a:buAutoNum type="arabicPeriod"/>
            </a:pPr>
            <a:endParaRPr lang="en-US" sz="2800" dirty="0"/>
          </a:p>
          <a:p>
            <a:pPr marL="514350" indent="-514350">
              <a:buAutoNum type="arabicPeriod"/>
            </a:pPr>
            <a:r>
              <a:rPr lang="en-US" sz="2800" dirty="0" err="1"/>
              <a:t>Análisis</a:t>
            </a:r>
            <a:r>
              <a:rPr lang="en-US" sz="2800" dirty="0"/>
              <a:t> de la </a:t>
            </a:r>
            <a:r>
              <a:rPr lang="en-US" sz="2800" dirty="0" err="1"/>
              <a:t>evolución</a:t>
            </a:r>
            <a:r>
              <a:rPr lang="en-US" sz="2800" dirty="0"/>
              <a:t> del </a:t>
            </a:r>
            <a:r>
              <a:rPr lang="en-US" sz="2800" dirty="0" err="1"/>
              <a:t>cierre</a:t>
            </a:r>
            <a:r>
              <a:rPr lang="en-US" sz="2800" dirty="0"/>
              <a:t> de </a:t>
            </a:r>
            <a:r>
              <a:rPr lang="en-US" sz="2800" dirty="0" err="1"/>
              <a:t>brechas</a:t>
            </a:r>
            <a:r>
              <a:rPr lang="en-US" sz="2800" dirty="0"/>
              <a:t> de la </a:t>
            </a:r>
            <a:r>
              <a:rPr lang="en-US" sz="2800" dirty="0" err="1"/>
              <a:t>entidad</a:t>
            </a:r>
            <a:r>
              <a:rPr lang="en-US" sz="2800" dirty="0"/>
              <a:t>.</a:t>
            </a:r>
            <a:endParaRPr lang="es-MX" sz="2800" dirty="0"/>
          </a:p>
          <a:p>
            <a:pPr>
              <a:lnSpc>
                <a:spcPts val="2371"/>
              </a:lnSpc>
            </a:pPr>
            <a:endParaRPr lang="en-US" sz="2800" b="1" spc="6" dirty="0">
              <a:solidFill>
                <a:srgbClr val="1D4355"/>
              </a:solidFill>
              <a:latin typeface="Barlow Bold"/>
              <a:ea typeface="Barlow Bold"/>
              <a:cs typeface="Barlow Bold"/>
              <a:sym typeface="Barlow Bold"/>
            </a:endParaRPr>
          </a:p>
        </p:txBody>
      </p:sp>
      <p:sp>
        <p:nvSpPr>
          <p:cNvPr id="6" name="TextBox 6"/>
          <p:cNvSpPr txBox="1"/>
          <p:nvPr/>
        </p:nvSpPr>
        <p:spPr>
          <a:xfrm>
            <a:off x="12369528" y="8189772"/>
            <a:ext cx="3954616" cy="1164486"/>
          </a:xfrm>
          <a:prstGeom prst="rect">
            <a:avLst/>
          </a:prstGeom>
        </p:spPr>
        <p:txBody>
          <a:bodyPr lIns="0" tIns="0" rIns="0" bIns="0" rtlCol="0" anchor="t">
            <a:spAutoFit/>
          </a:bodyPr>
          <a:lstStyle/>
          <a:p>
            <a:pPr algn="ctr">
              <a:lnSpc>
                <a:spcPts val="4764"/>
              </a:lnSpc>
            </a:pPr>
            <a:r>
              <a:rPr lang="en-US" sz="3403" b="1" spc="13" dirty="0">
                <a:solidFill>
                  <a:srgbClr val="1D4355"/>
                </a:solidFill>
                <a:latin typeface="Barlow Bold"/>
                <a:ea typeface="Barlow Bold"/>
                <a:cs typeface="Barlow Bold"/>
                <a:sym typeface="Barlow Bold"/>
              </a:rPr>
              <a:t>PROYECTO ESPECIFICO</a:t>
            </a:r>
          </a:p>
        </p:txBody>
      </p:sp>
      <p:sp>
        <p:nvSpPr>
          <p:cNvPr id="7" name="Freeform 7"/>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8" name="Freeform 8"/>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pic>
        <p:nvPicPr>
          <p:cNvPr id="9" name="Imagen 8">
            <a:extLst>
              <a:ext uri="{FF2B5EF4-FFF2-40B4-BE49-F238E27FC236}">
                <a16:creationId xmlns:a16="http://schemas.microsoft.com/office/drawing/2014/main" id="{0E0BC6FA-58D9-A70C-F065-D1A4E7C094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25622" y="3099255"/>
            <a:ext cx="2355139" cy="2175560"/>
          </a:xfrm>
          <a:custGeom>
            <a:avLst/>
            <a:gdLst/>
            <a:ahLst/>
            <a:cxnLst/>
            <a:rect l="l" t="t" r="r" b="b"/>
            <a:pathLst>
              <a:path w="2355139" h="2175560">
                <a:moveTo>
                  <a:pt x="0" y="0"/>
                </a:moveTo>
                <a:lnTo>
                  <a:pt x="2355140" y="0"/>
                </a:lnTo>
                <a:lnTo>
                  <a:pt x="2355140" y="2175560"/>
                </a:lnTo>
                <a:lnTo>
                  <a:pt x="0" y="2175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12486644" y="3034492"/>
            <a:ext cx="3043019" cy="2305087"/>
          </a:xfrm>
          <a:custGeom>
            <a:avLst/>
            <a:gdLst/>
            <a:ahLst/>
            <a:cxnLst/>
            <a:rect l="l" t="t" r="r" b="b"/>
            <a:pathLst>
              <a:path w="3043019" h="2305087">
                <a:moveTo>
                  <a:pt x="0" y="0"/>
                </a:moveTo>
                <a:lnTo>
                  <a:pt x="3043019" y="0"/>
                </a:lnTo>
                <a:lnTo>
                  <a:pt x="3043019" y="2305086"/>
                </a:lnTo>
                <a:lnTo>
                  <a:pt x="0" y="2305086"/>
                </a:lnTo>
                <a:lnTo>
                  <a:pt x="0" y="0"/>
                </a:lnTo>
                <a:close/>
              </a:path>
            </a:pathLst>
          </a:custGeom>
          <a:blipFill>
            <a:blip r:embed="rId4"/>
            <a:stretch>
              <a:fillRect/>
            </a:stretch>
          </a:blipFill>
        </p:spPr>
        <p:txBody>
          <a:bodyPr/>
          <a:lstStyle/>
          <a:p>
            <a:endParaRPr lang="es-MX"/>
          </a:p>
        </p:txBody>
      </p:sp>
      <p:sp>
        <p:nvSpPr>
          <p:cNvPr id="4" name="Freeform 4"/>
          <p:cNvSpPr/>
          <p:nvPr/>
        </p:nvSpPr>
        <p:spPr>
          <a:xfrm>
            <a:off x="7891538" y="3099255"/>
            <a:ext cx="2198760" cy="2246498"/>
          </a:xfrm>
          <a:custGeom>
            <a:avLst/>
            <a:gdLst/>
            <a:ahLst/>
            <a:cxnLst/>
            <a:rect l="l" t="t" r="r" b="b"/>
            <a:pathLst>
              <a:path w="2198760" h="2246498">
                <a:moveTo>
                  <a:pt x="0" y="0"/>
                </a:moveTo>
                <a:lnTo>
                  <a:pt x="2198760" y="0"/>
                </a:lnTo>
                <a:lnTo>
                  <a:pt x="2198760" y="2246498"/>
                </a:lnTo>
                <a:lnTo>
                  <a:pt x="0" y="2246498"/>
                </a:lnTo>
                <a:lnTo>
                  <a:pt x="0" y="0"/>
                </a:lnTo>
                <a:close/>
              </a:path>
            </a:pathLst>
          </a:custGeom>
          <a:blipFill>
            <a:blip r:embed="rId5"/>
            <a:stretch>
              <a:fillRect/>
            </a:stretch>
          </a:blipFill>
        </p:spPr>
        <p:txBody>
          <a:bodyPr/>
          <a:lstStyle/>
          <a:p>
            <a:endParaRPr lang="es-MX"/>
          </a:p>
        </p:txBody>
      </p:sp>
      <p:sp>
        <p:nvSpPr>
          <p:cNvPr id="5" name="TextBox 5"/>
          <p:cNvSpPr txBox="1"/>
          <p:nvPr/>
        </p:nvSpPr>
        <p:spPr>
          <a:xfrm>
            <a:off x="1028700" y="914400"/>
            <a:ext cx="9653588" cy="873125"/>
          </a:xfrm>
          <a:prstGeom prst="rect">
            <a:avLst/>
          </a:prstGeom>
        </p:spPr>
        <p:txBody>
          <a:bodyPr lIns="0" tIns="0" rIns="0" bIns="0" rtlCol="0" anchor="t">
            <a:spAutoFit/>
          </a:bodyPr>
          <a:lstStyle/>
          <a:p>
            <a:pPr algn="ctr">
              <a:lnSpc>
                <a:spcPts val="7000"/>
              </a:lnSpc>
              <a:spcBef>
                <a:spcPct val="0"/>
              </a:spcBef>
            </a:pPr>
            <a:r>
              <a:rPr lang="en-US" sz="5000" b="1" spc="20">
                <a:solidFill>
                  <a:srgbClr val="9B2247"/>
                </a:solidFill>
                <a:latin typeface="Barlow Bold"/>
                <a:ea typeface="Barlow Bold"/>
                <a:cs typeface="Barlow Bold"/>
                <a:sym typeface="Barlow Bold"/>
              </a:rPr>
              <a:t>PLAN DE MEJORA INSTITUCIONAL</a:t>
            </a:r>
          </a:p>
        </p:txBody>
      </p:sp>
      <p:sp>
        <p:nvSpPr>
          <p:cNvPr id="6" name="TextBox 6"/>
          <p:cNvSpPr txBox="1"/>
          <p:nvPr/>
        </p:nvSpPr>
        <p:spPr>
          <a:xfrm>
            <a:off x="12411384" y="6806231"/>
            <a:ext cx="3193540" cy="1735454"/>
          </a:xfrm>
          <a:prstGeom prst="rect">
            <a:avLst/>
          </a:prstGeom>
        </p:spPr>
        <p:txBody>
          <a:bodyPr lIns="0" tIns="0" rIns="0" bIns="0" rtlCol="0" anchor="t">
            <a:spAutoFit/>
          </a:bodyPr>
          <a:lstStyle/>
          <a:p>
            <a:pPr algn="ctr">
              <a:lnSpc>
                <a:spcPts val="4620"/>
              </a:lnSpc>
              <a:spcBef>
                <a:spcPct val="0"/>
              </a:spcBef>
            </a:pPr>
            <a:r>
              <a:rPr lang="en-US" sz="3300" b="1" spc="13">
                <a:solidFill>
                  <a:srgbClr val="000000"/>
                </a:solidFill>
                <a:latin typeface="Barlow Bold"/>
                <a:ea typeface="Barlow Bold"/>
                <a:cs typeface="Barlow Bold"/>
                <a:sym typeface="Barlow Bold"/>
              </a:rPr>
              <a:t>PROYECTO ESPECÍFICO</a:t>
            </a:r>
          </a:p>
          <a:p>
            <a:pPr algn="ctr">
              <a:lnSpc>
                <a:spcPts val="4620"/>
              </a:lnSpc>
              <a:spcBef>
                <a:spcPct val="0"/>
              </a:spcBef>
            </a:pPr>
            <a:endParaRPr lang="en-US" sz="3300" b="1" spc="13">
              <a:solidFill>
                <a:srgbClr val="000000"/>
              </a:solidFill>
              <a:latin typeface="Barlow Bold"/>
              <a:ea typeface="Barlow Bold"/>
              <a:cs typeface="Barlow Bold"/>
              <a:sym typeface="Barlow Bold"/>
            </a:endParaRPr>
          </a:p>
        </p:txBody>
      </p:sp>
      <p:sp>
        <p:nvSpPr>
          <p:cNvPr id="7" name="TextBox 7"/>
          <p:cNvSpPr txBox="1"/>
          <p:nvPr/>
        </p:nvSpPr>
        <p:spPr>
          <a:xfrm>
            <a:off x="6484246" y="5659122"/>
            <a:ext cx="5013345" cy="4526419"/>
          </a:xfrm>
          <a:prstGeom prst="rect">
            <a:avLst/>
          </a:prstGeom>
        </p:spPr>
        <p:txBody>
          <a:bodyPr lIns="0" tIns="0" rIns="0" bIns="0" rtlCol="0" anchor="t">
            <a:spAutoFit/>
          </a:bodyPr>
          <a:lstStyle/>
          <a:p>
            <a:pPr algn="ctr">
              <a:lnSpc>
                <a:spcPts val="3301"/>
              </a:lnSpc>
              <a:spcBef>
                <a:spcPct val="0"/>
              </a:spcBef>
            </a:pPr>
            <a:r>
              <a:rPr lang="en-US" sz="2357" b="1" spc="9">
                <a:solidFill>
                  <a:srgbClr val="000000"/>
                </a:solidFill>
                <a:latin typeface="Barlow Bold"/>
                <a:ea typeface="Barlow Bold"/>
                <a:cs typeface="Barlow Bold"/>
                <a:sym typeface="Barlow Bold"/>
              </a:rPr>
              <a:t>UN DIAGNÓSTICO DOCUMENTAL</a:t>
            </a:r>
          </a:p>
          <a:p>
            <a:pPr algn="just">
              <a:lnSpc>
                <a:spcPts val="3301"/>
              </a:lnSpc>
              <a:spcBef>
                <a:spcPct val="0"/>
              </a:spcBef>
            </a:pPr>
            <a:endParaRPr lang="en-US" sz="2357" b="1" spc="9">
              <a:solidFill>
                <a:srgbClr val="000000"/>
              </a:solidFill>
              <a:latin typeface="Barlow Bold"/>
              <a:ea typeface="Barlow Bold"/>
              <a:cs typeface="Barlow Bold"/>
              <a:sym typeface="Barlow Bold"/>
            </a:endParaRPr>
          </a:p>
          <a:p>
            <a:pPr algn="just">
              <a:lnSpc>
                <a:spcPts val="3301"/>
              </a:lnSpc>
              <a:spcBef>
                <a:spcPct val="0"/>
              </a:spcBef>
            </a:pPr>
            <a:r>
              <a:rPr lang="en-US" sz="2357" spc="9">
                <a:solidFill>
                  <a:srgbClr val="000000"/>
                </a:solidFill>
                <a:latin typeface="Barlow"/>
                <a:ea typeface="Barlow"/>
                <a:cs typeface="Barlow"/>
                <a:sym typeface="Barlow"/>
              </a:rPr>
              <a:t>Deberá centrarse en el análisis de la situación académica de la educación normal en la Institución, en cualquiera de los objetivos específicos descritos en los lineamientos y en los aspectos prioritarios por atender. </a:t>
            </a:r>
          </a:p>
          <a:p>
            <a:pPr algn="just">
              <a:lnSpc>
                <a:spcPts val="3301"/>
              </a:lnSpc>
              <a:spcBef>
                <a:spcPct val="0"/>
              </a:spcBef>
            </a:pPr>
            <a:endParaRPr lang="en-US" sz="2357" spc="9">
              <a:solidFill>
                <a:srgbClr val="000000"/>
              </a:solidFill>
              <a:latin typeface="Barlow"/>
              <a:ea typeface="Barlow"/>
              <a:cs typeface="Barlow"/>
              <a:sym typeface="Barlow"/>
            </a:endParaRPr>
          </a:p>
          <a:p>
            <a:pPr algn="just">
              <a:lnSpc>
                <a:spcPts val="3301"/>
              </a:lnSpc>
              <a:spcBef>
                <a:spcPct val="0"/>
              </a:spcBef>
            </a:pPr>
            <a:r>
              <a:rPr lang="en-US" sz="2357" spc="9">
                <a:solidFill>
                  <a:srgbClr val="000000"/>
                </a:solidFill>
                <a:latin typeface="Barlow"/>
                <a:ea typeface="Barlow"/>
                <a:cs typeface="Barlow"/>
                <a:sym typeface="Barlow"/>
              </a:rPr>
              <a:t>•Anexo A: estadística básica</a:t>
            </a:r>
          </a:p>
          <a:p>
            <a:pPr algn="just">
              <a:lnSpc>
                <a:spcPts val="3301"/>
              </a:lnSpc>
              <a:spcBef>
                <a:spcPct val="0"/>
              </a:spcBef>
            </a:pPr>
            <a:endParaRPr lang="en-US" sz="2357" spc="9">
              <a:solidFill>
                <a:srgbClr val="000000"/>
              </a:solidFill>
              <a:latin typeface="Barlow"/>
              <a:ea typeface="Barlow"/>
              <a:cs typeface="Barlow"/>
              <a:sym typeface="Barlow"/>
            </a:endParaRPr>
          </a:p>
        </p:txBody>
      </p:sp>
      <p:sp>
        <p:nvSpPr>
          <p:cNvPr id="8" name="TextBox 8"/>
          <p:cNvSpPr txBox="1"/>
          <p:nvPr/>
        </p:nvSpPr>
        <p:spPr>
          <a:xfrm>
            <a:off x="1996742" y="5659122"/>
            <a:ext cx="3266724" cy="3348988"/>
          </a:xfrm>
          <a:prstGeom prst="rect">
            <a:avLst/>
          </a:prstGeom>
        </p:spPr>
        <p:txBody>
          <a:bodyPr lIns="0" tIns="0" rIns="0" bIns="0" rtlCol="0" anchor="t">
            <a:spAutoFit/>
          </a:bodyPr>
          <a:lstStyle/>
          <a:p>
            <a:pPr algn="ctr">
              <a:lnSpc>
                <a:spcPts val="3360"/>
              </a:lnSpc>
              <a:spcBef>
                <a:spcPct val="0"/>
              </a:spcBef>
            </a:pPr>
            <a:r>
              <a:rPr lang="en-US" sz="2400" b="1" spc="9">
                <a:solidFill>
                  <a:srgbClr val="000000"/>
                </a:solidFill>
                <a:latin typeface="Barlow Bold"/>
                <a:ea typeface="Barlow Bold"/>
                <a:cs typeface="Barlow Bold"/>
                <a:sym typeface="Barlow Bold"/>
              </a:rPr>
              <a:t>UN DIAGNÓSTICO GRÁFICO:</a:t>
            </a:r>
          </a:p>
          <a:p>
            <a:pPr algn="ctr">
              <a:lnSpc>
                <a:spcPts val="3360"/>
              </a:lnSpc>
              <a:spcBef>
                <a:spcPct val="0"/>
              </a:spcBef>
            </a:pPr>
            <a:endParaRPr lang="en-US" sz="2400" b="1" spc="9">
              <a:solidFill>
                <a:srgbClr val="000000"/>
              </a:solidFill>
              <a:latin typeface="Barlow Bold"/>
              <a:ea typeface="Barlow Bold"/>
              <a:cs typeface="Barlow Bold"/>
              <a:sym typeface="Barlow Bold"/>
            </a:endParaRPr>
          </a:p>
          <a:p>
            <a:pPr algn="ctr">
              <a:lnSpc>
                <a:spcPts val="3360"/>
              </a:lnSpc>
              <a:spcBef>
                <a:spcPct val="0"/>
              </a:spcBef>
            </a:pPr>
            <a:endParaRPr lang="en-US" sz="2400" b="1" spc="9">
              <a:solidFill>
                <a:srgbClr val="000000"/>
              </a:solidFill>
              <a:latin typeface="Barlow Bold"/>
              <a:ea typeface="Barlow Bold"/>
              <a:cs typeface="Barlow Bold"/>
              <a:sym typeface="Barlow Bold"/>
            </a:endParaRPr>
          </a:p>
          <a:p>
            <a:pPr algn="just">
              <a:lnSpc>
                <a:spcPts val="3360"/>
              </a:lnSpc>
              <a:spcBef>
                <a:spcPct val="0"/>
              </a:spcBef>
            </a:pPr>
            <a:r>
              <a:rPr lang="en-US" sz="2400" spc="9">
                <a:solidFill>
                  <a:srgbClr val="000000"/>
                </a:solidFill>
                <a:latin typeface="Barlow"/>
                <a:ea typeface="Barlow"/>
                <a:cs typeface="Barlow"/>
                <a:sym typeface="Barlow"/>
              </a:rPr>
              <a:t>Fotografías de la infraestructura física de la Institución.</a:t>
            </a:r>
          </a:p>
          <a:p>
            <a:pPr algn="ctr">
              <a:lnSpc>
                <a:spcPts val="3360"/>
              </a:lnSpc>
              <a:spcBef>
                <a:spcPct val="0"/>
              </a:spcBef>
            </a:pPr>
            <a:endParaRPr lang="en-US" sz="2400" spc="9">
              <a:solidFill>
                <a:srgbClr val="000000"/>
              </a:solidFill>
              <a:latin typeface="Barlow"/>
              <a:ea typeface="Barlow"/>
              <a:cs typeface="Barlow"/>
              <a:sym typeface="Barlow"/>
            </a:endParaRPr>
          </a:p>
        </p:txBody>
      </p:sp>
      <p:sp>
        <p:nvSpPr>
          <p:cNvPr id="9" name="Freeform 9"/>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10" name="Freeform 10"/>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pic>
        <p:nvPicPr>
          <p:cNvPr id="11" name="Imagen 10">
            <a:extLst>
              <a:ext uri="{FF2B5EF4-FFF2-40B4-BE49-F238E27FC236}">
                <a16:creationId xmlns:a16="http://schemas.microsoft.com/office/drawing/2014/main" id="{0655AC1E-96C2-4C26-4656-89D643FCD63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5531" y="597515"/>
            <a:ext cx="16742695" cy="1683794"/>
          </a:xfrm>
          <a:prstGeom prst="rect">
            <a:avLst/>
          </a:prstGeom>
        </p:spPr>
        <p:txBody>
          <a:bodyPr lIns="0" tIns="0" rIns="0" bIns="0" rtlCol="0" anchor="t">
            <a:spAutoFit/>
          </a:bodyPr>
          <a:lstStyle/>
          <a:p>
            <a:pPr>
              <a:lnSpc>
                <a:spcPts val="7000"/>
              </a:lnSpc>
              <a:spcBef>
                <a:spcPct val="0"/>
              </a:spcBef>
            </a:pPr>
            <a:r>
              <a:rPr lang="en-US" sz="4000" b="1" spc="20" dirty="0">
                <a:solidFill>
                  <a:srgbClr val="9B2247"/>
                </a:solidFill>
                <a:latin typeface="Barlow Bold"/>
                <a:ea typeface="Barlow Bold"/>
                <a:cs typeface="Barlow Bold"/>
                <a:sym typeface="Barlow Bold"/>
              </a:rPr>
              <a:t>FORMATO PARA LA ENTREGA DEL PLAN DE MEJORA ESTATAL</a:t>
            </a:r>
          </a:p>
          <a:p>
            <a:pPr>
              <a:lnSpc>
                <a:spcPts val="7000"/>
              </a:lnSpc>
              <a:spcBef>
                <a:spcPct val="0"/>
              </a:spcBef>
            </a:pPr>
            <a:r>
              <a:rPr lang="en-US" sz="4000" b="1" spc="20" dirty="0">
                <a:solidFill>
                  <a:srgbClr val="9B2247"/>
                </a:solidFill>
                <a:latin typeface="Barlow Bold"/>
                <a:ea typeface="Barlow Bold"/>
                <a:cs typeface="Barlow Bold"/>
                <a:sym typeface="Barlow Bold"/>
              </a:rPr>
              <a:t> Y/O INSTITUCIONAL: DIAGNÓSTICO DOCUMENTAL</a:t>
            </a:r>
          </a:p>
        </p:txBody>
      </p:sp>
      <p:sp>
        <p:nvSpPr>
          <p:cNvPr id="4" name="TextBox 4"/>
          <p:cNvSpPr txBox="1"/>
          <p:nvPr/>
        </p:nvSpPr>
        <p:spPr>
          <a:xfrm>
            <a:off x="914400" y="2781300"/>
            <a:ext cx="14561603" cy="5822748"/>
          </a:xfrm>
          <a:prstGeom prst="rect">
            <a:avLst/>
          </a:prstGeom>
        </p:spPr>
        <p:txBody>
          <a:bodyPr wrap="square" lIns="0" tIns="0" rIns="0" bIns="0" rtlCol="0" anchor="t">
            <a:spAutoFit/>
          </a:bodyPr>
          <a:lstStyle/>
          <a:p>
            <a:pPr algn="ctr">
              <a:lnSpc>
                <a:spcPts val="2660"/>
              </a:lnSpc>
            </a:pPr>
            <a:endParaRPr lang="en-US" sz="3600" b="1" spc="7" dirty="0">
              <a:solidFill>
                <a:srgbClr val="000000"/>
              </a:solidFill>
              <a:latin typeface="Barlow Bold"/>
              <a:ea typeface="Barlow Bold"/>
              <a:cs typeface="Barlow Bold"/>
              <a:sym typeface="Barlow Bold"/>
            </a:endParaRPr>
          </a:p>
          <a:p>
            <a:pPr algn="just"/>
            <a:r>
              <a:rPr lang="en-US" sz="3600" dirty="0" err="1"/>
              <a:t>Especificaciones</a:t>
            </a:r>
            <a:r>
              <a:rPr lang="en-US" sz="3600" dirty="0"/>
              <a:t> de </a:t>
            </a:r>
            <a:r>
              <a:rPr lang="en-US" sz="3600" dirty="0" err="1"/>
              <a:t>formato</a:t>
            </a:r>
            <a:r>
              <a:rPr lang="en-US" sz="3600" dirty="0"/>
              <a:t>: </a:t>
            </a:r>
            <a:r>
              <a:rPr lang="en-US" sz="3600" dirty="0" err="1"/>
              <a:t>el</a:t>
            </a:r>
            <a:r>
              <a:rPr lang="en-US" sz="3600" dirty="0"/>
              <a:t> </a:t>
            </a:r>
            <a:r>
              <a:rPr lang="en-US" sz="3600" dirty="0" err="1"/>
              <a:t>documento</a:t>
            </a:r>
            <a:r>
              <a:rPr lang="en-US" sz="3600" dirty="0"/>
              <a:t> </a:t>
            </a:r>
            <a:r>
              <a:rPr lang="en-US" sz="3600" dirty="0" err="1"/>
              <a:t>debe</a:t>
            </a:r>
            <a:r>
              <a:rPr lang="en-US" sz="3600" dirty="0"/>
              <a:t> </a:t>
            </a:r>
            <a:r>
              <a:rPr lang="en-US" sz="3600" dirty="0" err="1"/>
              <a:t>tener</a:t>
            </a:r>
            <a:r>
              <a:rPr lang="en-US" sz="3600" dirty="0"/>
              <a:t> </a:t>
            </a:r>
            <a:r>
              <a:rPr lang="en-US" sz="3600" dirty="0" err="1"/>
              <a:t>máximo</a:t>
            </a:r>
            <a:r>
              <a:rPr lang="en-US" sz="3600" dirty="0"/>
              <a:t> 10 cuartillas, </a:t>
            </a:r>
            <a:r>
              <a:rPr lang="en-US" sz="3600" dirty="0" err="1"/>
              <a:t>tipografía</a:t>
            </a:r>
            <a:r>
              <a:rPr lang="en-US" sz="3600" dirty="0"/>
              <a:t> arial e </a:t>
            </a:r>
            <a:r>
              <a:rPr lang="en-US" sz="3600" dirty="0" err="1"/>
              <a:t>interlineado</a:t>
            </a:r>
            <a:r>
              <a:rPr lang="en-US" sz="3600" dirty="0"/>
              <a:t> </a:t>
            </a:r>
            <a:r>
              <a:rPr lang="en-US" sz="3600" dirty="0" err="1"/>
              <a:t>sencillo</a:t>
            </a:r>
            <a:r>
              <a:rPr lang="en-US" sz="3600" dirty="0"/>
              <a:t> para </a:t>
            </a:r>
            <a:r>
              <a:rPr lang="en-US" sz="3600" dirty="0" err="1"/>
              <a:t>cumplir</a:t>
            </a:r>
            <a:r>
              <a:rPr lang="en-US" sz="3600" dirty="0"/>
              <a:t> </a:t>
            </a:r>
            <a:r>
              <a:rPr lang="en-US" sz="3600" dirty="0" err="1"/>
              <a:t>requisitos</a:t>
            </a:r>
            <a:r>
              <a:rPr lang="en-US" sz="3600" dirty="0"/>
              <a:t> </a:t>
            </a:r>
            <a:r>
              <a:rPr lang="en-US" sz="3600" dirty="0" err="1"/>
              <a:t>formales</a:t>
            </a:r>
            <a:r>
              <a:rPr lang="en-US" sz="3600" dirty="0"/>
              <a:t>.</a:t>
            </a:r>
          </a:p>
          <a:p>
            <a:pPr algn="just"/>
            <a:endParaRPr lang="es-MX" sz="3600" dirty="0"/>
          </a:p>
          <a:p>
            <a:pPr algn="just"/>
            <a:r>
              <a:rPr lang="en-US" sz="3600" dirty="0" err="1"/>
              <a:t>Contenido</a:t>
            </a:r>
            <a:r>
              <a:rPr lang="en-US" sz="3600" dirty="0"/>
              <a:t> y </a:t>
            </a:r>
            <a:r>
              <a:rPr lang="en-US" sz="3600" dirty="0" err="1"/>
              <a:t>redacción</a:t>
            </a:r>
            <a:r>
              <a:rPr lang="en-US" sz="3600" dirty="0"/>
              <a:t>: la </a:t>
            </a:r>
            <a:r>
              <a:rPr lang="en-US" sz="3600" dirty="0" err="1"/>
              <a:t>redacción</a:t>
            </a:r>
            <a:r>
              <a:rPr lang="en-US" sz="3600" dirty="0"/>
              <a:t> </a:t>
            </a:r>
            <a:r>
              <a:rPr lang="en-US" sz="3600" dirty="0" err="1"/>
              <a:t>debe</a:t>
            </a:r>
            <a:r>
              <a:rPr lang="en-US" sz="3600" dirty="0"/>
              <a:t> ser </a:t>
            </a:r>
            <a:r>
              <a:rPr lang="en-US" sz="3600" dirty="0" err="1"/>
              <a:t>clara</a:t>
            </a:r>
            <a:r>
              <a:rPr lang="en-US" sz="3600" dirty="0"/>
              <a:t>, </a:t>
            </a:r>
            <a:r>
              <a:rPr lang="en-US" sz="3600" dirty="0" err="1"/>
              <a:t>precisa</a:t>
            </a:r>
            <a:r>
              <a:rPr lang="en-US" sz="3600" dirty="0"/>
              <a:t> y con </a:t>
            </a:r>
            <a:r>
              <a:rPr lang="en-US" sz="3600" dirty="0" err="1"/>
              <a:t>lenguaje</a:t>
            </a:r>
            <a:r>
              <a:rPr lang="en-US" sz="3600" dirty="0"/>
              <a:t> </a:t>
            </a:r>
            <a:r>
              <a:rPr lang="en-US" sz="3600" dirty="0" err="1"/>
              <a:t>incluyente</a:t>
            </a:r>
            <a:r>
              <a:rPr lang="en-US" sz="3600" dirty="0"/>
              <a:t> para </a:t>
            </a:r>
            <a:r>
              <a:rPr lang="en-US" sz="3600" dirty="0" err="1"/>
              <a:t>facilitar</a:t>
            </a:r>
            <a:r>
              <a:rPr lang="en-US" sz="3600" dirty="0"/>
              <a:t> la </a:t>
            </a:r>
            <a:r>
              <a:rPr lang="en-US" sz="3600" dirty="0" err="1"/>
              <a:t>comprensión</a:t>
            </a:r>
            <a:r>
              <a:rPr lang="en-US" sz="3600" dirty="0"/>
              <a:t> y </a:t>
            </a:r>
            <a:r>
              <a:rPr lang="en-US" sz="3600" dirty="0" err="1"/>
              <a:t>revisión</a:t>
            </a:r>
            <a:r>
              <a:rPr lang="en-US" sz="3600" dirty="0"/>
              <a:t> del </a:t>
            </a:r>
            <a:r>
              <a:rPr lang="en-US" sz="3600" dirty="0" err="1"/>
              <a:t>documento</a:t>
            </a:r>
            <a:r>
              <a:rPr lang="en-US" sz="3600" dirty="0"/>
              <a:t>.</a:t>
            </a:r>
          </a:p>
          <a:p>
            <a:pPr algn="just"/>
            <a:endParaRPr lang="es-MX" sz="3600" dirty="0"/>
          </a:p>
          <a:p>
            <a:pPr algn="just"/>
            <a:r>
              <a:rPr lang="en-US" sz="3600" dirty="0" err="1"/>
              <a:t>Anexos</a:t>
            </a:r>
            <a:r>
              <a:rPr lang="en-US" sz="3600" dirty="0"/>
              <a:t> y </a:t>
            </a:r>
            <a:r>
              <a:rPr lang="en-US" sz="3600" dirty="0" err="1"/>
              <a:t>numeración</a:t>
            </a:r>
            <a:r>
              <a:rPr lang="en-US" sz="3600" dirty="0"/>
              <a:t>: </a:t>
            </a:r>
            <a:r>
              <a:rPr lang="en-US" sz="3600" dirty="0" err="1"/>
              <a:t>los</a:t>
            </a:r>
            <a:r>
              <a:rPr lang="en-US" sz="3600" dirty="0"/>
              <a:t> </a:t>
            </a:r>
            <a:r>
              <a:rPr lang="en-US" sz="3600" dirty="0" err="1"/>
              <a:t>anexos</a:t>
            </a:r>
            <a:r>
              <a:rPr lang="en-US" sz="3600" dirty="0"/>
              <a:t> </a:t>
            </a:r>
            <a:r>
              <a:rPr lang="en-US" sz="3600" dirty="0" err="1"/>
              <a:t>deben</a:t>
            </a:r>
            <a:r>
              <a:rPr lang="en-US" sz="3600" dirty="0"/>
              <a:t> </a:t>
            </a:r>
            <a:r>
              <a:rPr lang="en-US" sz="3600" dirty="0" err="1"/>
              <a:t>estar</a:t>
            </a:r>
            <a:r>
              <a:rPr lang="en-US" sz="3600" dirty="0"/>
              <a:t> </a:t>
            </a:r>
            <a:r>
              <a:rPr lang="en-US" sz="3600" dirty="0" err="1"/>
              <a:t>identificados</a:t>
            </a:r>
            <a:r>
              <a:rPr lang="en-US" sz="3600" dirty="0"/>
              <a:t> y </a:t>
            </a:r>
            <a:r>
              <a:rPr lang="en-US" sz="3600" dirty="0" err="1"/>
              <a:t>legibles</a:t>
            </a:r>
            <a:r>
              <a:rPr lang="en-US" sz="3600" dirty="0"/>
              <a:t>, con </a:t>
            </a:r>
            <a:r>
              <a:rPr lang="en-US" sz="3600" dirty="0" err="1"/>
              <a:t>márgenes</a:t>
            </a:r>
            <a:r>
              <a:rPr lang="en-US" sz="3600" dirty="0"/>
              <a:t> y </a:t>
            </a:r>
            <a:r>
              <a:rPr lang="en-US" sz="3600" dirty="0" err="1"/>
              <a:t>numeración</a:t>
            </a:r>
            <a:r>
              <a:rPr lang="en-US" sz="3600" dirty="0"/>
              <a:t> </a:t>
            </a:r>
            <a:r>
              <a:rPr lang="en-US" sz="3600" dirty="0" err="1"/>
              <a:t>correcta</a:t>
            </a:r>
            <a:r>
              <a:rPr lang="en-US" sz="3600" dirty="0"/>
              <a:t> </a:t>
            </a:r>
            <a:r>
              <a:rPr lang="en-US" sz="3600" dirty="0" err="1"/>
              <a:t>siguiendo</a:t>
            </a:r>
            <a:r>
              <a:rPr lang="en-US" sz="3600" dirty="0"/>
              <a:t> la </a:t>
            </a:r>
            <a:r>
              <a:rPr lang="en-US" sz="3600" dirty="0" err="1"/>
              <a:t>secuencia</a:t>
            </a:r>
            <a:r>
              <a:rPr lang="en-US" sz="3600" dirty="0"/>
              <a:t> </a:t>
            </a:r>
            <a:r>
              <a:rPr lang="en-US" sz="3600" dirty="0" err="1"/>
              <a:t>establecida</a:t>
            </a:r>
            <a:r>
              <a:rPr lang="en-US" sz="3600" dirty="0"/>
              <a:t>.</a:t>
            </a:r>
            <a:endParaRPr lang="es-MX" sz="3600" dirty="0"/>
          </a:p>
          <a:p>
            <a:pPr algn="just">
              <a:lnSpc>
                <a:spcPts val="2660"/>
              </a:lnSpc>
            </a:pPr>
            <a:endParaRPr lang="en-US" sz="3600" spc="7" dirty="0">
              <a:solidFill>
                <a:srgbClr val="000000"/>
              </a:solidFill>
              <a:latin typeface="Barlow Bold"/>
              <a:ea typeface="Barlow Bold"/>
              <a:cs typeface="Barlow Bold"/>
              <a:sym typeface="Barlow Bold"/>
            </a:endParaRPr>
          </a:p>
          <a:p>
            <a:pPr algn="just">
              <a:lnSpc>
                <a:spcPts val="2660"/>
              </a:lnSpc>
            </a:pPr>
            <a:endParaRPr lang="en-US" sz="3600" b="1" spc="7" dirty="0">
              <a:solidFill>
                <a:srgbClr val="000000"/>
              </a:solidFill>
              <a:latin typeface="Barlow Bold"/>
              <a:ea typeface="Barlow Bold"/>
              <a:cs typeface="Barlow Bold"/>
              <a:sym typeface="Barlow Bold"/>
            </a:endParaRPr>
          </a:p>
          <a:p>
            <a:pPr algn="just">
              <a:lnSpc>
                <a:spcPts val="2660"/>
              </a:lnSpc>
              <a:spcBef>
                <a:spcPct val="0"/>
              </a:spcBef>
            </a:pPr>
            <a:endParaRPr lang="en-US" sz="3600" b="1" spc="7" dirty="0">
              <a:solidFill>
                <a:srgbClr val="000000"/>
              </a:solidFill>
              <a:latin typeface="Barlow Bold"/>
              <a:ea typeface="Barlow Bold"/>
              <a:cs typeface="Barlow Bold"/>
              <a:sym typeface="Barlow Bold"/>
            </a:endParaRPr>
          </a:p>
        </p:txBody>
      </p:sp>
      <p:sp>
        <p:nvSpPr>
          <p:cNvPr id="5" name="Freeform 5"/>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6" name="Freeform 6"/>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7" name="Freeform 7"/>
          <p:cNvSpPr/>
          <p:nvPr/>
        </p:nvSpPr>
        <p:spPr>
          <a:xfrm rot="-1260678">
            <a:off x="15691822" y="7494757"/>
            <a:ext cx="2477906" cy="2477906"/>
          </a:xfrm>
          <a:custGeom>
            <a:avLst/>
            <a:gdLst/>
            <a:ahLst/>
            <a:cxnLst/>
            <a:rect l="l" t="t" r="r" b="b"/>
            <a:pathLst>
              <a:path w="2477906" h="2477906">
                <a:moveTo>
                  <a:pt x="0" y="0"/>
                </a:moveTo>
                <a:lnTo>
                  <a:pt x="2477906" y="0"/>
                </a:lnTo>
                <a:lnTo>
                  <a:pt x="2477906" y="2477907"/>
                </a:lnTo>
                <a:lnTo>
                  <a:pt x="0" y="2477907"/>
                </a:lnTo>
                <a:lnTo>
                  <a:pt x="0" y="0"/>
                </a:lnTo>
                <a:close/>
              </a:path>
            </a:pathLst>
          </a:custGeom>
          <a:blipFill>
            <a:blip r:embed="rId7">
              <a:alphaModFix amt="93000"/>
              <a:extLst>
                <a:ext uri="{96DAC541-7B7A-43D3-8B79-37D633B846F1}">
                  <asvg:svgBlip xmlns:asvg="http://schemas.microsoft.com/office/drawing/2016/SVG/main" r:embed="rId8"/>
                </a:ext>
              </a:extLst>
            </a:blip>
            <a:stretch>
              <a:fillRect/>
            </a:stretch>
          </a:blipFill>
        </p:spPr>
        <p:txBody>
          <a:bodyPr/>
          <a:lstStyle/>
          <a:p>
            <a:endParaRPr lang="es-MX"/>
          </a:p>
        </p:txBody>
      </p:sp>
      <p:pic>
        <p:nvPicPr>
          <p:cNvPr id="8" name="Imagen 7">
            <a:extLst>
              <a:ext uri="{FF2B5EF4-FFF2-40B4-BE49-F238E27FC236}">
                <a16:creationId xmlns:a16="http://schemas.microsoft.com/office/drawing/2014/main" id="{E3F4F628-63D5-46D0-B4D9-C3825834FD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14400"/>
            <a:ext cx="10149026" cy="1360788"/>
          </a:xfrm>
          <a:prstGeom prst="rect">
            <a:avLst/>
          </a:prstGeom>
        </p:spPr>
        <p:txBody>
          <a:bodyPr lIns="0" tIns="0" rIns="0" bIns="0" rtlCol="0" anchor="t">
            <a:spAutoFit/>
          </a:bodyPr>
          <a:lstStyle/>
          <a:p>
            <a:pPr algn="ctr">
              <a:lnSpc>
                <a:spcPts val="7000"/>
              </a:lnSpc>
            </a:pPr>
            <a:r>
              <a:rPr lang="en-US" sz="5000" b="1" spc="20" dirty="0">
                <a:solidFill>
                  <a:srgbClr val="9B2247"/>
                </a:solidFill>
                <a:latin typeface="Barlow Bold"/>
                <a:ea typeface="Barlow Bold"/>
                <a:cs typeface="Barlow Bold"/>
                <a:sym typeface="Barlow Bold"/>
              </a:rPr>
              <a:t>EVALUACIÓN DE LOS PROYECTOS:</a:t>
            </a:r>
          </a:p>
          <a:p>
            <a:pPr marL="0" lvl="0" indent="0" algn="ctr">
              <a:lnSpc>
                <a:spcPts val="3640"/>
              </a:lnSpc>
              <a:spcBef>
                <a:spcPct val="0"/>
              </a:spcBef>
            </a:pPr>
            <a:endParaRPr lang="en-US" sz="5000" b="1" spc="20" dirty="0">
              <a:solidFill>
                <a:srgbClr val="9B2247"/>
              </a:solidFill>
              <a:latin typeface="Barlow Bold"/>
              <a:ea typeface="Barlow Bold"/>
              <a:cs typeface="Barlow Bold"/>
              <a:sym typeface="Barlow Bold"/>
            </a:endParaRPr>
          </a:p>
        </p:txBody>
      </p:sp>
      <p:sp>
        <p:nvSpPr>
          <p:cNvPr id="3" name="TextBox 3"/>
          <p:cNvSpPr txBox="1"/>
          <p:nvPr/>
        </p:nvSpPr>
        <p:spPr>
          <a:xfrm>
            <a:off x="919659" y="3848100"/>
            <a:ext cx="13376347" cy="2628925"/>
          </a:xfrm>
          <a:prstGeom prst="rect">
            <a:avLst/>
          </a:prstGeom>
        </p:spPr>
        <p:txBody>
          <a:bodyPr lIns="0" tIns="0" rIns="0" bIns="0" rtlCol="0" anchor="t">
            <a:spAutoFit/>
          </a:bodyPr>
          <a:lstStyle/>
          <a:p>
            <a:pPr marL="571500" indent="-571500" algn="just">
              <a:lnSpc>
                <a:spcPts val="4145"/>
              </a:lnSpc>
              <a:buFont typeface="Arial" panose="020B0604020202020204" pitchFamily="34" charset="0"/>
              <a:buChar char="•"/>
            </a:pPr>
            <a:r>
              <a:rPr lang="en-US" sz="3600" dirty="0">
                <a:sym typeface="Barlow Bold"/>
              </a:rPr>
              <a:t>Los </a:t>
            </a:r>
            <a:r>
              <a:rPr lang="en-US" sz="3600" dirty="0" err="1">
                <a:sym typeface="Barlow Bold"/>
              </a:rPr>
              <a:t>documentos</a:t>
            </a:r>
            <a:r>
              <a:rPr lang="en-US" sz="3600" dirty="0">
                <a:sym typeface="Barlow Bold"/>
              </a:rPr>
              <a:t> y </a:t>
            </a:r>
            <a:r>
              <a:rPr lang="en-US" sz="3600" dirty="0" err="1">
                <a:sym typeface="Barlow Bold"/>
              </a:rPr>
              <a:t>proyectos</a:t>
            </a:r>
            <a:r>
              <a:rPr lang="en-US" sz="3600" dirty="0">
                <a:sym typeface="Barlow Bold"/>
              </a:rPr>
              <a:t> se </a:t>
            </a:r>
            <a:r>
              <a:rPr lang="en-US" sz="3600" dirty="0" err="1">
                <a:sym typeface="Barlow Bold"/>
              </a:rPr>
              <a:t>entregarán</a:t>
            </a:r>
            <a:r>
              <a:rPr lang="en-US" sz="3600" dirty="0">
                <a:sym typeface="Barlow Bold"/>
              </a:rPr>
              <a:t> </a:t>
            </a:r>
            <a:r>
              <a:rPr lang="en-US" sz="3600" dirty="0" err="1">
                <a:sym typeface="Barlow Bold"/>
              </a:rPr>
              <a:t>en</a:t>
            </a:r>
            <a:r>
              <a:rPr lang="en-US" sz="3600" dirty="0">
                <a:sym typeface="Barlow Bold"/>
              </a:rPr>
              <a:t> </a:t>
            </a:r>
            <a:r>
              <a:rPr lang="en-US" sz="3600" dirty="0" err="1">
                <a:sym typeface="Barlow Bold"/>
              </a:rPr>
              <a:t>formato</a:t>
            </a:r>
            <a:r>
              <a:rPr lang="en-US" sz="3600" dirty="0">
                <a:sym typeface="Barlow Bold"/>
              </a:rPr>
              <a:t> digital </a:t>
            </a:r>
            <a:r>
              <a:rPr lang="en-US" sz="3600" dirty="0" err="1">
                <a:sym typeface="Barlow Bold"/>
              </a:rPr>
              <a:t>debidamente</a:t>
            </a:r>
            <a:r>
              <a:rPr lang="en-US" sz="3600" dirty="0">
                <a:sym typeface="Barlow Bold"/>
              </a:rPr>
              <a:t> </a:t>
            </a:r>
            <a:r>
              <a:rPr lang="en-US" sz="3600" dirty="0" err="1">
                <a:sym typeface="Barlow Bold"/>
              </a:rPr>
              <a:t>firmados</a:t>
            </a:r>
            <a:r>
              <a:rPr lang="en-US" sz="3600" dirty="0">
                <a:sym typeface="Barlow Bold"/>
              </a:rPr>
              <a:t> </a:t>
            </a:r>
            <a:r>
              <a:rPr lang="en-US" sz="3600" dirty="0" err="1">
                <a:sym typeface="Barlow Bold"/>
              </a:rPr>
              <a:t>por</a:t>
            </a:r>
            <a:r>
              <a:rPr lang="en-US" sz="3600" dirty="0">
                <a:sym typeface="Barlow Bold"/>
              </a:rPr>
              <a:t> la AEL y la IFDP, </a:t>
            </a:r>
            <a:r>
              <a:rPr lang="en-US" sz="3600" dirty="0" err="1">
                <a:sym typeface="Barlow Bold"/>
              </a:rPr>
              <a:t>según</a:t>
            </a:r>
            <a:r>
              <a:rPr lang="en-US" sz="3600" dirty="0">
                <a:sym typeface="Barlow Bold"/>
              </a:rPr>
              <a:t> </a:t>
            </a:r>
            <a:r>
              <a:rPr lang="en-US" sz="3600" dirty="0" err="1">
                <a:sym typeface="Barlow Bold"/>
              </a:rPr>
              <a:t>corresponda</a:t>
            </a:r>
            <a:r>
              <a:rPr lang="en-US" sz="3600" dirty="0">
                <a:sym typeface="Barlow Bold"/>
              </a:rPr>
              <a:t>.</a:t>
            </a:r>
          </a:p>
          <a:p>
            <a:pPr marL="571500" indent="-571500" algn="just">
              <a:lnSpc>
                <a:spcPts val="4145"/>
              </a:lnSpc>
              <a:buFont typeface="Arial" panose="020B0604020202020204" pitchFamily="34" charset="0"/>
              <a:buChar char="•"/>
            </a:pPr>
            <a:endParaRPr lang="en-US" sz="3600" dirty="0">
              <a:sym typeface="Barlow Bold"/>
            </a:endParaRPr>
          </a:p>
          <a:p>
            <a:pPr marL="571500" indent="-571500" algn="just">
              <a:lnSpc>
                <a:spcPts val="4145"/>
              </a:lnSpc>
              <a:buFont typeface="Arial" panose="020B0604020202020204" pitchFamily="34" charset="0"/>
              <a:buChar char="•"/>
            </a:pPr>
            <a:r>
              <a:rPr lang="en-US" sz="3600" dirty="0">
                <a:sym typeface="Barlow Bold"/>
              </a:rPr>
              <a:t>La </a:t>
            </a:r>
            <a:r>
              <a:rPr lang="en-US" sz="3600" dirty="0" err="1">
                <a:sym typeface="Barlow Bold"/>
              </a:rPr>
              <a:t>evaluación</a:t>
            </a:r>
            <a:r>
              <a:rPr lang="en-US" sz="3600" dirty="0">
                <a:sym typeface="Barlow Bold"/>
              </a:rPr>
              <a:t> de </a:t>
            </a:r>
            <a:r>
              <a:rPr lang="en-US" sz="3600" dirty="0" err="1">
                <a:sym typeface="Barlow Bold"/>
              </a:rPr>
              <a:t>los</a:t>
            </a:r>
            <a:r>
              <a:rPr lang="en-US" sz="3600" dirty="0">
                <a:sym typeface="Barlow Bold"/>
              </a:rPr>
              <a:t> </a:t>
            </a:r>
            <a:r>
              <a:rPr lang="en-US" sz="3600" dirty="0" err="1">
                <a:sym typeface="Barlow Bold"/>
              </a:rPr>
              <a:t>proyectos</a:t>
            </a:r>
            <a:r>
              <a:rPr lang="en-US" sz="3600" dirty="0">
                <a:sym typeface="Barlow Bold"/>
              </a:rPr>
              <a:t> se </a:t>
            </a:r>
            <a:r>
              <a:rPr lang="en-US" sz="3600" dirty="0" err="1">
                <a:sym typeface="Barlow Bold"/>
              </a:rPr>
              <a:t>llevará</a:t>
            </a:r>
            <a:r>
              <a:rPr lang="en-US" sz="3600" dirty="0">
                <a:sym typeface="Barlow Bold"/>
              </a:rPr>
              <a:t> a </a:t>
            </a:r>
            <a:r>
              <a:rPr lang="en-US" sz="3600" dirty="0" err="1">
                <a:sym typeface="Barlow Bold"/>
              </a:rPr>
              <a:t>cabo</a:t>
            </a:r>
            <a:r>
              <a:rPr lang="en-US" sz="3600" dirty="0">
                <a:sym typeface="Barlow Bold"/>
              </a:rPr>
              <a:t> </a:t>
            </a:r>
            <a:r>
              <a:rPr lang="en-US" sz="3600" dirty="0" err="1">
                <a:sym typeface="Barlow Bold"/>
              </a:rPr>
              <a:t>en</a:t>
            </a:r>
            <a:r>
              <a:rPr lang="en-US" sz="3600" dirty="0">
                <a:sym typeface="Barlow Bold"/>
              </a:rPr>
              <a:t> </a:t>
            </a:r>
            <a:r>
              <a:rPr lang="en-US" sz="3600" dirty="0" err="1">
                <a:sym typeface="Barlow Bold"/>
              </a:rPr>
              <a:t>línea</a:t>
            </a:r>
            <a:r>
              <a:rPr lang="en-US" sz="3600" dirty="0">
                <a:sym typeface="Barlow Bold"/>
              </a:rPr>
              <a:t> </a:t>
            </a:r>
            <a:r>
              <a:rPr lang="en-US" sz="3600" dirty="0" err="1">
                <a:sym typeface="Barlow Bold"/>
              </a:rPr>
              <a:t>mediante</a:t>
            </a:r>
            <a:r>
              <a:rPr lang="en-US" sz="3600" dirty="0">
                <a:sym typeface="Barlow Bold"/>
              </a:rPr>
              <a:t> un </a:t>
            </a:r>
            <a:r>
              <a:rPr lang="en-US" sz="3600" dirty="0" err="1">
                <a:sym typeface="Barlow Bold"/>
              </a:rPr>
              <a:t>proceso</a:t>
            </a:r>
            <a:r>
              <a:rPr lang="en-US" sz="3600" dirty="0">
                <a:sym typeface="Barlow Bold"/>
              </a:rPr>
              <a:t> de doble </a:t>
            </a:r>
            <a:r>
              <a:rPr lang="en-US" sz="3600" dirty="0" err="1">
                <a:sym typeface="Barlow Bold"/>
              </a:rPr>
              <a:t>ciego</a:t>
            </a:r>
            <a:r>
              <a:rPr lang="en-US" sz="3600" dirty="0">
                <a:sym typeface="Barlow Bold"/>
              </a:rPr>
              <a:t>.</a:t>
            </a:r>
          </a:p>
        </p:txBody>
      </p:sp>
      <p:sp>
        <p:nvSpPr>
          <p:cNvPr id="4" name="Freeform 4"/>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5" name="Freeform 5"/>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a:off x="14296006" y="6499822"/>
            <a:ext cx="4191000" cy="4114800"/>
          </a:xfrm>
          <a:custGeom>
            <a:avLst/>
            <a:gdLst/>
            <a:ahLst/>
            <a:cxnLst/>
            <a:rect l="l" t="t" r="r" b="b"/>
            <a:pathLst>
              <a:path w="4191000" h="4114800">
                <a:moveTo>
                  <a:pt x="0" y="0"/>
                </a:moveTo>
                <a:lnTo>
                  <a:pt x="4191000" y="0"/>
                </a:lnTo>
                <a:lnTo>
                  <a:pt x="4191000" y="4114800"/>
                </a:lnTo>
                <a:lnTo>
                  <a:pt x="0" y="4114800"/>
                </a:lnTo>
                <a:lnTo>
                  <a:pt x="0" y="0"/>
                </a:lnTo>
                <a:close/>
              </a:path>
            </a:pathLst>
          </a:custGeom>
          <a:blipFill>
            <a:blip r:embed="rId6">
              <a:alphaModFix amt="36000"/>
              <a:extLst>
                <a:ext uri="{96DAC541-7B7A-43D3-8B79-37D633B846F1}">
                  <asvg:svgBlip xmlns:asvg="http://schemas.microsoft.com/office/drawing/2016/SVG/main" r:embed="rId7"/>
                </a:ext>
              </a:extLst>
            </a:blip>
            <a:stretch>
              <a:fillRect/>
            </a:stretch>
          </a:blipFill>
        </p:spPr>
        <p:txBody>
          <a:bodyPr/>
          <a:lstStyle/>
          <a:p>
            <a:endParaRPr lang="es-MX"/>
          </a:p>
        </p:txBody>
      </p:sp>
      <p:pic>
        <p:nvPicPr>
          <p:cNvPr id="7" name="Imagen 6">
            <a:extLst>
              <a:ext uri="{FF2B5EF4-FFF2-40B4-BE49-F238E27FC236}">
                <a16:creationId xmlns:a16="http://schemas.microsoft.com/office/drawing/2014/main" id="{2A6851BA-676A-778E-7660-D9E0D8E8D8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065CC9C8-445D-ACBF-D503-91E48FEEDD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
        <p:nvSpPr>
          <p:cNvPr id="10" name="CuadroTexto 9">
            <a:extLst>
              <a:ext uri="{FF2B5EF4-FFF2-40B4-BE49-F238E27FC236}">
                <a16:creationId xmlns:a16="http://schemas.microsoft.com/office/drawing/2014/main" id="{9E377E55-72F7-9230-F2BE-F65DC048D674}"/>
              </a:ext>
            </a:extLst>
          </p:cNvPr>
          <p:cNvSpPr txBox="1"/>
          <p:nvPr/>
        </p:nvSpPr>
        <p:spPr>
          <a:xfrm>
            <a:off x="838200" y="2000237"/>
            <a:ext cx="5105400" cy="1267014"/>
          </a:xfrm>
          <a:prstGeom prst="rect">
            <a:avLst/>
          </a:prstGeom>
          <a:noFill/>
        </p:spPr>
        <p:txBody>
          <a:bodyPr wrap="square" rtlCol="0">
            <a:spAutoFit/>
          </a:bodyPr>
          <a:lstStyle/>
          <a:p>
            <a:pPr>
              <a:lnSpc>
                <a:spcPts val="7000"/>
              </a:lnSpc>
            </a:pPr>
            <a:r>
              <a:rPr lang="es-MX" sz="3200" b="1" spc="20" dirty="0">
                <a:solidFill>
                  <a:srgbClr val="9B2247"/>
                </a:solidFill>
                <a:latin typeface="Barlow Bold"/>
              </a:rPr>
              <a:t>Infraestructura Física</a:t>
            </a:r>
          </a:p>
          <a:p>
            <a:endParaRPr lang="es-MX" dirty="0"/>
          </a:p>
        </p:txBody>
      </p:sp>
      <p:graphicFrame>
        <p:nvGraphicFramePr>
          <p:cNvPr id="12" name="CuadroTexto 6">
            <a:extLst>
              <a:ext uri="{FF2B5EF4-FFF2-40B4-BE49-F238E27FC236}">
                <a16:creationId xmlns:a16="http://schemas.microsoft.com/office/drawing/2014/main" id="{150EAA8D-54BC-178F-C663-B50F5A6F196A}"/>
              </a:ext>
            </a:extLst>
          </p:cNvPr>
          <p:cNvGraphicFramePr/>
          <p:nvPr>
            <p:extLst>
              <p:ext uri="{D42A27DB-BD31-4B8C-83A1-F6EECF244321}">
                <p14:modId xmlns:p14="http://schemas.microsoft.com/office/powerpoint/2010/main" val="801528295"/>
              </p:ext>
            </p:extLst>
          </p:nvPr>
        </p:nvGraphicFramePr>
        <p:xfrm>
          <a:off x="1028700" y="3009900"/>
          <a:ext cx="16230600" cy="541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2">
            <a:extLst>
              <a:ext uri="{FF2B5EF4-FFF2-40B4-BE49-F238E27FC236}">
                <a16:creationId xmlns:a16="http://schemas.microsoft.com/office/drawing/2014/main" id="{E269D0DD-E4B9-0722-6E35-FC1C03225ABF}"/>
              </a:ext>
            </a:extLst>
          </p:cNvPr>
          <p:cNvSpPr txBox="1"/>
          <p:nvPr/>
        </p:nvSpPr>
        <p:spPr>
          <a:xfrm>
            <a:off x="1028700" y="914400"/>
            <a:ext cx="10149026" cy="1360788"/>
          </a:xfrm>
          <a:prstGeom prst="rect">
            <a:avLst/>
          </a:prstGeom>
        </p:spPr>
        <p:txBody>
          <a:bodyPr lIns="0" tIns="0" rIns="0" bIns="0" rtlCol="0" anchor="t">
            <a:spAutoFit/>
          </a:bodyPr>
          <a:lstStyle/>
          <a:p>
            <a:pPr>
              <a:lnSpc>
                <a:spcPts val="7000"/>
              </a:lnSpc>
            </a:pPr>
            <a:r>
              <a:rPr lang="en-US" sz="5000" b="1" spc="20" dirty="0">
                <a:solidFill>
                  <a:srgbClr val="9B2247"/>
                </a:solidFill>
                <a:latin typeface="Barlow Bold"/>
                <a:ea typeface="Barlow Bold"/>
                <a:cs typeface="Barlow Bold"/>
                <a:sym typeface="Barlow Bold"/>
              </a:rPr>
              <a:t>PRIORIDADES</a:t>
            </a:r>
          </a:p>
          <a:p>
            <a:pPr marL="0" lvl="0" indent="0" algn="ctr">
              <a:lnSpc>
                <a:spcPts val="3640"/>
              </a:lnSpc>
              <a:spcBef>
                <a:spcPct val="0"/>
              </a:spcBef>
            </a:pPr>
            <a:endParaRPr lang="en-US" sz="5000" b="1" spc="20" dirty="0">
              <a:solidFill>
                <a:srgbClr val="9B2247"/>
              </a:solidFill>
              <a:latin typeface="Barlow Bold"/>
              <a:ea typeface="Barlow Bold"/>
              <a:cs typeface="Barlow Bold"/>
              <a:sym typeface="Barlow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E4C85-3287-548B-65D1-0AE4279A542F}"/>
            </a:ext>
          </a:extLst>
        </p:cNvPr>
        <p:cNvGrpSpPr/>
        <p:nvPr/>
      </p:nvGrpSpPr>
      <p:grpSpPr>
        <a:xfrm>
          <a:off x="0" y="0"/>
          <a:ext cx="0" cy="0"/>
          <a:chOff x="0" y="0"/>
          <a:chExt cx="0" cy="0"/>
        </a:xfrm>
      </p:grpSpPr>
      <p:pic>
        <p:nvPicPr>
          <p:cNvPr id="6" name="Imagen 5" descr="Interfaz de usuario gráfica, Texto&#10;&#10;El contenido generado por IA puede ser incorrecto.">
            <a:extLst>
              <a:ext uri="{FF2B5EF4-FFF2-40B4-BE49-F238E27FC236}">
                <a16:creationId xmlns:a16="http://schemas.microsoft.com/office/drawing/2014/main" id="{ED8BEA66-5911-97F3-16E9-2F20D4B8C277}"/>
              </a:ext>
            </a:extLst>
          </p:cNvPr>
          <p:cNvPicPr>
            <a:picLocks noChangeAspect="1"/>
          </p:cNvPicPr>
          <p:nvPr/>
        </p:nvPicPr>
        <p:blipFill rotWithShape="1">
          <a:blip r:embed="rId2"/>
          <a:srcRect l="39375" t="12070" r="27869" b="7966"/>
          <a:stretch>
            <a:fillRect/>
          </a:stretch>
        </p:blipFill>
        <p:spPr bwMode="auto">
          <a:xfrm>
            <a:off x="273544" y="1936760"/>
            <a:ext cx="7117856" cy="8235940"/>
          </a:xfrm>
          <a:prstGeom prst="rect">
            <a:avLst/>
          </a:prstGeom>
          <a:extLst>
            <a:ext uri="{53640926-AAD7-44D8-BBD7-CCE9431645EC}">
              <a14:shadowObscured xmlns:a14="http://schemas.microsoft.com/office/drawing/2010/main"/>
            </a:ext>
          </a:extLst>
        </p:spPr>
      </p:pic>
      <p:sp>
        <p:nvSpPr>
          <p:cNvPr id="3" name="Freeform 3">
            <a:extLst>
              <a:ext uri="{FF2B5EF4-FFF2-40B4-BE49-F238E27FC236}">
                <a16:creationId xmlns:a16="http://schemas.microsoft.com/office/drawing/2014/main" id="{F23B7881-2FAC-5878-DA2F-DEAB82D89644}"/>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4" name="Freeform 4">
            <a:extLst>
              <a:ext uri="{FF2B5EF4-FFF2-40B4-BE49-F238E27FC236}">
                <a16:creationId xmlns:a16="http://schemas.microsoft.com/office/drawing/2014/main" id="{59806317-9A23-F15C-CCD2-14D2B5B908FC}"/>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2BC2614D-AF6B-DF0C-6C89-773915419E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
        <p:nvSpPr>
          <p:cNvPr id="2" name="TextBox 2">
            <a:extLst>
              <a:ext uri="{FF2B5EF4-FFF2-40B4-BE49-F238E27FC236}">
                <a16:creationId xmlns:a16="http://schemas.microsoft.com/office/drawing/2014/main" id="{7411AABC-01EF-D4E2-60CF-D4660401827F}"/>
              </a:ext>
            </a:extLst>
          </p:cNvPr>
          <p:cNvSpPr txBox="1"/>
          <p:nvPr/>
        </p:nvSpPr>
        <p:spPr>
          <a:xfrm>
            <a:off x="1028700" y="914400"/>
            <a:ext cx="14363700" cy="2269852"/>
          </a:xfrm>
          <a:prstGeom prst="rect">
            <a:avLst/>
          </a:prstGeom>
        </p:spPr>
        <p:txBody>
          <a:bodyPr wrap="square" lIns="0" tIns="0" rIns="0" bIns="0" rtlCol="0" anchor="t">
            <a:spAutoFit/>
          </a:bodyPr>
          <a:lstStyle/>
          <a:p>
            <a:pPr>
              <a:lnSpc>
                <a:spcPts val="7000"/>
              </a:lnSpc>
            </a:pPr>
            <a:r>
              <a:rPr lang="en-US" sz="5000" b="1" spc="20" dirty="0">
                <a:solidFill>
                  <a:srgbClr val="9B2247"/>
                </a:solidFill>
                <a:latin typeface="Barlow Bold"/>
                <a:ea typeface="Barlow Bold"/>
                <a:cs typeface="Barlow Bold"/>
                <a:sym typeface="Barlow Bold"/>
              </a:rPr>
              <a:t>PRIORIDADES. </a:t>
            </a:r>
            <a:r>
              <a:rPr lang="es-MX" sz="3200" b="1" spc="20" dirty="0">
                <a:solidFill>
                  <a:srgbClr val="9B2247"/>
                </a:solidFill>
                <a:latin typeface="Barlow Bold"/>
              </a:rPr>
              <a:t>Infraestructura Física (Documentos de apoyo)</a:t>
            </a:r>
            <a:endParaRPr lang="es-MX" sz="5400" b="1" spc="20" dirty="0">
              <a:solidFill>
                <a:srgbClr val="9B2247"/>
              </a:solidFill>
              <a:latin typeface="Barlow Bold"/>
            </a:endParaRPr>
          </a:p>
          <a:p>
            <a:pPr>
              <a:lnSpc>
                <a:spcPts val="7000"/>
              </a:lnSpc>
            </a:pPr>
            <a:endParaRPr lang="en-US" sz="5000" b="1" spc="20" dirty="0">
              <a:solidFill>
                <a:srgbClr val="9B2247"/>
              </a:solidFill>
              <a:latin typeface="Barlow Bold"/>
              <a:ea typeface="Barlow Bold"/>
              <a:cs typeface="Barlow Bold"/>
              <a:sym typeface="Barlow Bold"/>
            </a:endParaRPr>
          </a:p>
          <a:p>
            <a:pPr marL="0" lvl="0" indent="0" algn="ctr">
              <a:lnSpc>
                <a:spcPts val="3640"/>
              </a:lnSpc>
              <a:spcBef>
                <a:spcPct val="0"/>
              </a:spcBef>
            </a:pPr>
            <a:endParaRPr lang="en-US" sz="5000" b="1" spc="20" dirty="0">
              <a:solidFill>
                <a:srgbClr val="9B2247"/>
              </a:solidFill>
              <a:latin typeface="Barlow Bold"/>
              <a:ea typeface="Barlow Bold"/>
              <a:cs typeface="Barlow Bold"/>
              <a:sym typeface="Barlow Bold"/>
            </a:endParaRPr>
          </a:p>
        </p:txBody>
      </p:sp>
      <p:pic>
        <p:nvPicPr>
          <p:cNvPr id="7" name="Imagen 6">
            <a:extLst>
              <a:ext uri="{FF2B5EF4-FFF2-40B4-BE49-F238E27FC236}">
                <a16:creationId xmlns:a16="http://schemas.microsoft.com/office/drawing/2014/main" id="{4D4A2072-8000-3688-8BEF-2E946B222E80}"/>
              </a:ext>
            </a:extLst>
          </p:cNvPr>
          <p:cNvPicPr>
            <a:picLocks noChangeAspect="1"/>
          </p:cNvPicPr>
          <p:nvPr/>
        </p:nvPicPr>
        <p:blipFill>
          <a:blip r:embed="rId8"/>
          <a:srcRect l="39584" t="12222" r="27916" b="12963"/>
          <a:stretch>
            <a:fillRect/>
          </a:stretch>
        </p:blipFill>
        <p:spPr>
          <a:xfrm>
            <a:off x="9296400" y="1929140"/>
            <a:ext cx="6366314" cy="8243560"/>
          </a:xfrm>
          <a:prstGeom prst="rect">
            <a:avLst/>
          </a:prstGeom>
        </p:spPr>
      </p:pic>
    </p:spTree>
    <p:extLst>
      <p:ext uri="{BB962C8B-B14F-4D97-AF65-F5344CB8AC3E}">
        <p14:creationId xmlns:p14="http://schemas.microsoft.com/office/powerpoint/2010/main" val="3258861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CFF5407-6089-D692-3F40-C21DF1AF8861}"/>
              </a:ext>
            </a:extLst>
          </p:cNvPr>
          <p:cNvSpPr/>
          <p:nvPr/>
        </p:nvSpPr>
        <p:spPr>
          <a:xfrm>
            <a:off x="0" y="0"/>
            <a:ext cx="18288000" cy="10286985"/>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descr="Vista de una ciudad&#10;&#10;El contenido generado por IA puede ser incorrecto.">
            <a:extLst>
              <a:ext uri="{FF2B5EF4-FFF2-40B4-BE49-F238E27FC236}">
                <a16:creationId xmlns:a16="http://schemas.microsoft.com/office/drawing/2014/main" id="{D54676D0-225E-2092-BAAD-3214C2DA5AB9}"/>
              </a:ext>
            </a:extLst>
          </p:cNvPr>
          <p:cNvPicPr>
            <a:picLocks noChangeAspect="1"/>
          </p:cNvPicPr>
          <p:nvPr/>
        </p:nvPicPr>
        <p:blipFill>
          <a:blip r:embed="rId2">
            <a:extLst>
              <a:ext uri="{28A0092B-C50C-407E-A947-70E740481C1C}">
                <a14:useLocalDpi xmlns:a14="http://schemas.microsoft.com/office/drawing/2010/main" val="0"/>
              </a:ext>
            </a:extLst>
          </a:blip>
          <a:srcRect l="3900" r="2" b="2"/>
          <a:stretch/>
        </p:blipFill>
        <p:spPr>
          <a:xfrm>
            <a:off x="1371289" y="15"/>
            <a:ext cx="15621311" cy="9143575"/>
          </a:xfrm>
          <a:prstGeom prst="rect">
            <a:avLst/>
          </a:prstGeom>
        </p:spPr>
      </p:pic>
      <p:sp>
        <p:nvSpPr>
          <p:cNvPr id="4" name="Título 1">
            <a:extLst>
              <a:ext uri="{FF2B5EF4-FFF2-40B4-BE49-F238E27FC236}">
                <a16:creationId xmlns:a16="http://schemas.microsoft.com/office/drawing/2014/main" id="{1B160ED2-391A-540C-93E8-A3257AA958C6}"/>
              </a:ext>
            </a:extLst>
          </p:cNvPr>
          <p:cNvSpPr txBox="1">
            <a:spLocks/>
          </p:cNvSpPr>
          <p:nvPr/>
        </p:nvSpPr>
        <p:spPr>
          <a:xfrm>
            <a:off x="2590800" y="9258300"/>
            <a:ext cx="5193019" cy="9139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dirty="0"/>
              <a:t>Sistema de energía fotovoltaica </a:t>
            </a:r>
          </a:p>
        </p:txBody>
      </p:sp>
      <p:sp>
        <p:nvSpPr>
          <p:cNvPr id="12" name="Subtítulo 2">
            <a:extLst>
              <a:ext uri="{FF2B5EF4-FFF2-40B4-BE49-F238E27FC236}">
                <a16:creationId xmlns:a16="http://schemas.microsoft.com/office/drawing/2014/main" id="{B1950445-93F0-3628-1B91-C68639535B66}"/>
              </a:ext>
            </a:extLst>
          </p:cNvPr>
          <p:cNvSpPr txBox="1">
            <a:spLocks/>
          </p:cNvSpPr>
          <p:nvPr/>
        </p:nvSpPr>
        <p:spPr>
          <a:xfrm>
            <a:off x="9144000" y="9258300"/>
            <a:ext cx="8229600" cy="93408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s-MX" sz="4000" dirty="0">
                <a:solidFill>
                  <a:schemeClr val="tx1"/>
                </a:solidFill>
              </a:rPr>
              <a:t>Benemérito Instituto Normal del Estado “Gral. Juan Crisóstomo Bonilla”</a:t>
            </a:r>
          </a:p>
        </p:txBody>
      </p:sp>
    </p:spTree>
    <p:extLst>
      <p:ext uri="{BB962C8B-B14F-4D97-AF65-F5344CB8AC3E}">
        <p14:creationId xmlns:p14="http://schemas.microsoft.com/office/powerpoint/2010/main" val="354685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3767-5923-F05F-4837-1759AA03233E}"/>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47712BA-65F7-50ED-46AB-4602A592B26B}"/>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a:extLst>
              <a:ext uri="{FF2B5EF4-FFF2-40B4-BE49-F238E27FC236}">
                <a16:creationId xmlns:a16="http://schemas.microsoft.com/office/drawing/2014/main" id="{7EE85F2D-3E56-F021-A269-72343A74012E}"/>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F18D0081-AF5E-F66E-DCBF-AF591E8143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
        <p:nvSpPr>
          <p:cNvPr id="2" name="TextBox 2">
            <a:extLst>
              <a:ext uri="{FF2B5EF4-FFF2-40B4-BE49-F238E27FC236}">
                <a16:creationId xmlns:a16="http://schemas.microsoft.com/office/drawing/2014/main" id="{B605FD4A-0B08-2380-D07E-F3CE86BAE0E1}"/>
              </a:ext>
            </a:extLst>
          </p:cNvPr>
          <p:cNvSpPr txBox="1"/>
          <p:nvPr/>
        </p:nvSpPr>
        <p:spPr>
          <a:xfrm>
            <a:off x="1028700" y="914400"/>
            <a:ext cx="14363700" cy="801501"/>
          </a:xfrm>
          <a:prstGeom prst="rect">
            <a:avLst/>
          </a:prstGeom>
        </p:spPr>
        <p:txBody>
          <a:bodyPr wrap="square" lIns="0" tIns="0" rIns="0" bIns="0" rtlCol="0" anchor="t">
            <a:spAutoFit/>
          </a:bodyPr>
          <a:lstStyle/>
          <a:p>
            <a:pPr>
              <a:lnSpc>
                <a:spcPts val="7000"/>
              </a:lnSpc>
            </a:pPr>
            <a:r>
              <a:rPr lang="en-US" sz="5000" b="1" spc="20" dirty="0">
                <a:solidFill>
                  <a:srgbClr val="9B2247"/>
                </a:solidFill>
                <a:latin typeface="Barlow Bold"/>
                <a:ea typeface="Barlow Bold"/>
                <a:cs typeface="Barlow Bold"/>
                <a:sym typeface="Barlow Bold"/>
              </a:rPr>
              <a:t>PRIORIDADES. </a:t>
            </a:r>
            <a:r>
              <a:rPr lang="es-MX" sz="3200" b="1" spc="20" dirty="0">
                <a:solidFill>
                  <a:srgbClr val="9B2247"/>
                </a:solidFill>
                <a:latin typeface="Barlow Bold"/>
              </a:rPr>
              <a:t>Infraestructura Física.</a:t>
            </a:r>
            <a:endParaRPr lang="en-US" sz="5000" b="1" spc="20" dirty="0">
              <a:solidFill>
                <a:srgbClr val="9B2247"/>
              </a:solidFill>
              <a:latin typeface="Barlow Bold"/>
              <a:ea typeface="Barlow Bold"/>
              <a:cs typeface="Barlow Bold"/>
              <a:sym typeface="Barlow Bold"/>
            </a:endParaRPr>
          </a:p>
        </p:txBody>
      </p:sp>
      <p:pic>
        <p:nvPicPr>
          <p:cNvPr id="8" name="Imagen 7">
            <a:extLst>
              <a:ext uri="{FF2B5EF4-FFF2-40B4-BE49-F238E27FC236}">
                <a16:creationId xmlns:a16="http://schemas.microsoft.com/office/drawing/2014/main" id="{2DC30BCC-A041-0565-3CE9-826ED6F24426}"/>
              </a:ext>
            </a:extLst>
          </p:cNvPr>
          <p:cNvPicPr>
            <a:picLocks noChangeAspect="1"/>
          </p:cNvPicPr>
          <p:nvPr/>
        </p:nvPicPr>
        <p:blipFill>
          <a:blip r:embed="rId7">
            <a:extLst>
              <a:ext uri="{28A0092B-C50C-407E-A947-70E740481C1C}">
                <a14:useLocalDpi xmlns:a14="http://schemas.microsoft.com/office/drawing/2010/main" val="0"/>
              </a:ext>
            </a:extLst>
          </a:blip>
          <a:srcRect t="6527" b="4848"/>
          <a:stretch/>
        </p:blipFill>
        <p:spPr>
          <a:xfrm>
            <a:off x="4038600" y="1943100"/>
            <a:ext cx="7239000" cy="3608757"/>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pic>
        <p:nvPicPr>
          <p:cNvPr id="9" name="Imagen 8" descr="Imagen que contiene exterior, panel solar, estacionamiento, medidor&#10;&#10;El contenido generado por IA puede ser incorrecto.">
            <a:extLst>
              <a:ext uri="{FF2B5EF4-FFF2-40B4-BE49-F238E27FC236}">
                <a16:creationId xmlns:a16="http://schemas.microsoft.com/office/drawing/2014/main" id="{2B71C5C5-23E5-77BA-A2A7-CC7EEC29BD10}"/>
              </a:ext>
            </a:extLst>
          </p:cNvPr>
          <p:cNvPicPr>
            <a:picLocks noChangeAspect="1"/>
          </p:cNvPicPr>
          <p:nvPr/>
        </p:nvPicPr>
        <p:blipFill>
          <a:blip r:embed="rId8">
            <a:extLst>
              <a:ext uri="{28A0092B-C50C-407E-A947-70E740481C1C}">
                <a14:useLocalDpi xmlns:a14="http://schemas.microsoft.com/office/drawing/2010/main" val="0"/>
              </a:ext>
            </a:extLst>
          </a:blip>
          <a:srcRect t="1166" b="12007"/>
          <a:stretch/>
        </p:blipFill>
        <p:spPr>
          <a:xfrm>
            <a:off x="4044351" y="6634979"/>
            <a:ext cx="7233249" cy="3532761"/>
          </a:xfrm>
          <a:prstGeom prst="rect">
            <a:avLst/>
          </a:prstGeom>
        </p:spPr>
      </p:pic>
      <p:pic>
        <p:nvPicPr>
          <p:cNvPr id="10" name="Imagen 9" descr="Un edificio de fondo&#10;&#10;El contenido generado por IA puede ser incorrecto.">
            <a:extLst>
              <a:ext uri="{FF2B5EF4-FFF2-40B4-BE49-F238E27FC236}">
                <a16:creationId xmlns:a16="http://schemas.microsoft.com/office/drawing/2014/main" id="{471DA08D-F479-EC06-A288-0BB2C4812182}"/>
              </a:ext>
            </a:extLst>
          </p:cNvPr>
          <p:cNvPicPr>
            <a:picLocks noChangeAspect="1"/>
          </p:cNvPicPr>
          <p:nvPr/>
        </p:nvPicPr>
        <p:blipFill>
          <a:blip r:embed="rId9">
            <a:extLst>
              <a:ext uri="{28A0092B-C50C-407E-A947-70E740481C1C}">
                <a14:useLocalDpi xmlns:a14="http://schemas.microsoft.com/office/drawing/2010/main" val="0"/>
              </a:ext>
            </a:extLst>
          </a:blip>
          <a:srcRect l="25606" r="17973"/>
          <a:stretch/>
        </p:blipFill>
        <p:spPr>
          <a:xfrm>
            <a:off x="11506200" y="1297177"/>
            <a:ext cx="6776049" cy="900743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CuadroTexto 10">
            <a:extLst>
              <a:ext uri="{FF2B5EF4-FFF2-40B4-BE49-F238E27FC236}">
                <a16:creationId xmlns:a16="http://schemas.microsoft.com/office/drawing/2014/main" id="{22BEEF4E-78A8-A7F2-75CC-EE4C5D69C44E}"/>
              </a:ext>
            </a:extLst>
          </p:cNvPr>
          <p:cNvSpPr txBox="1"/>
          <p:nvPr/>
        </p:nvSpPr>
        <p:spPr>
          <a:xfrm>
            <a:off x="228600" y="2881342"/>
            <a:ext cx="4191000" cy="4524315"/>
          </a:xfrm>
          <a:prstGeom prst="rect">
            <a:avLst/>
          </a:prstGeom>
          <a:noFill/>
        </p:spPr>
        <p:txBody>
          <a:bodyPr wrap="square" rtlCol="0">
            <a:spAutoFit/>
          </a:bodyPr>
          <a:lstStyle/>
          <a:p>
            <a:r>
              <a:rPr lang="es-MX" sz="3200" dirty="0"/>
              <a:t>Inversión:</a:t>
            </a:r>
          </a:p>
          <a:p>
            <a:r>
              <a:rPr lang="es-MX" sz="3200" dirty="0" err="1"/>
              <a:t>Profexce</a:t>
            </a:r>
            <a:r>
              <a:rPr lang="es-MX" sz="3200" dirty="0"/>
              <a:t> 50%</a:t>
            </a:r>
          </a:p>
          <a:p>
            <a:r>
              <a:rPr lang="es-MX" sz="3200" dirty="0"/>
              <a:t>Otros 50%</a:t>
            </a:r>
          </a:p>
          <a:p>
            <a:endParaRPr lang="es-MX" sz="3200" dirty="0"/>
          </a:p>
          <a:p>
            <a:r>
              <a:rPr lang="es-ES" sz="3200" dirty="0"/>
              <a:t>648 paneles solares</a:t>
            </a:r>
          </a:p>
          <a:p>
            <a:endParaRPr lang="es-ES" sz="3200" dirty="0"/>
          </a:p>
          <a:p>
            <a:endParaRPr lang="es-ES" sz="3200" dirty="0"/>
          </a:p>
          <a:p>
            <a:r>
              <a:rPr lang="es-ES" sz="3200" dirty="0"/>
              <a:t>Capacidad pico instalada de 269.28 KW</a:t>
            </a:r>
          </a:p>
        </p:txBody>
      </p:sp>
    </p:spTree>
    <p:extLst>
      <p:ext uri="{BB962C8B-B14F-4D97-AF65-F5344CB8AC3E}">
        <p14:creationId xmlns:p14="http://schemas.microsoft.com/office/powerpoint/2010/main" val="1281955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49AFF-AF8E-2F4C-ABDA-F4B1D22FC58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C8E9A9DC-D7B7-1A68-8026-153460161184}"/>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a:extLst>
              <a:ext uri="{FF2B5EF4-FFF2-40B4-BE49-F238E27FC236}">
                <a16:creationId xmlns:a16="http://schemas.microsoft.com/office/drawing/2014/main" id="{68435D4A-7F77-FD19-8B4D-40DDA9305B48}"/>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D78191E5-7E6C-D1FA-5A4B-C961537EAD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graphicFrame>
        <p:nvGraphicFramePr>
          <p:cNvPr id="10" name="CuadroTexto 5">
            <a:extLst>
              <a:ext uri="{FF2B5EF4-FFF2-40B4-BE49-F238E27FC236}">
                <a16:creationId xmlns:a16="http://schemas.microsoft.com/office/drawing/2014/main" id="{D9D35C51-4D22-43FA-4608-638DDE01D207}"/>
              </a:ext>
            </a:extLst>
          </p:cNvPr>
          <p:cNvGraphicFramePr/>
          <p:nvPr>
            <p:extLst>
              <p:ext uri="{D42A27DB-BD31-4B8C-83A1-F6EECF244321}">
                <p14:modId xmlns:p14="http://schemas.microsoft.com/office/powerpoint/2010/main" val="1879502175"/>
              </p:ext>
            </p:extLst>
          </p:nvPr>
        </p:nvGraphicFramePr>
        <p:xfrm>
          <a:off x="838200" y="1943100"/>
          <a:ext cx="15621000" cy="807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2">
            <a:extLst>
              <a:ext uri="{FF2B5EF4-FFF2-40B4-BE49-F238E27FC236}">
                <a16:creationId xmlns:a16="http://schemas.microsoft.com/office/drawing/2014/main" id="{8201FE43-D334-6F9E-132E-12C024BE3596}"/>
              </a:ext>
            </a:extLst>
          </p:cNvPr>
          <p:cNvSpPr txBox="1"/>
          <p:nvPr/>
        </p:nvSpPr>
        <p:spPr>
          <a:xfrm>
            <a:off x="1028700" y="914400"/>
            <a:ext cx="10149026" cy="1360788"/>
          </a:xfrm>
          <a:prstGeom prst="rect">
            <a:avLst/>
          </a:prstGeom>
        </p:spPr>
        <p:txBody>
          <a:bodyPr lIns="0" tIns="0" rIns="0" bIns="0" rtlCol="0" anchor="t">
            <a:spAutoFit/>
          </a:bodyPr>
          <a:lstStyle/>
          <a:p>
            <a:pPr>
              <a:lnSpc>
                <a:spcPts val="7000"/>
              </a:lnSpc>
            </a:pPr>
            <a:r>
              <a:rPr lang="en-US" sz="5000" b="1" spc="20" dirty="0">
                <a:solidFill>
                  <a:srgbClr val="9B2247"/>
                </a:solidFill>
                <a:latin typeface="Barlow Bold"/>
                <a:ea typeface="Barlow Bold"/>
                <a:cs typeface="Barlow Bold"/>
                <a:sym typeface="Barlow Bold"/>
              </a:rPr>
              <a:t>PRIORIDADES</a:t>
            </a:r>
          </a:p>
          <a:p>
            <a:pPr marL="0" lvl="0" indent="0" algn="ctr">
              <a:lnSpc>
                <a:spcPts val="3640"/>
              </a:lnSpc>
              <a:spcBef>
                <a:spcPct val="0"/>
              </a:spcBef>
            </a:pPr>
            <a:endParaRPr lang="en-US" sz="5000" b="1" spc="20" dirty="0">
              <a:solidFill>
                <a:srgbClr val="9B2247"/>
              </a:solidFill>
              <a:latin typeface="Barlow Bold"/>
              <a:ea typeface="Barlow Bold"/>
              <a:cs typeface="Barlow Bold"/>
              <a:sym typeface="Barlow Bold"/>
            </a:endParaRPr>
          </a:p>
        </p:txBody>
      </p:sp>
    </p:spTree>
    <p:extLst>
      <p:ext uri="{BB962C8B-B14F-4D97-AF65-F5344CB8AC3E}">
        <p14:creationId xmlns:p14="http://schemas.microsoft.com/office/powerpoint/2010/main" val="211047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93"/>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94" name="Freeform 94"/>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99" name="Imagen 98">
            <a:extLst>
              <a:ext uri="{FF2B5EF4-FFF2-40B4-BE49-F238E27FC236}">
                <a16:creationId xmlns:a16="http://schemas.microsoft.com/office/drawing/2014/main" id="{B859BF1E-31EB-EF72-39E8-1C7ADE8C6E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pic>
        <p:nvPicPr>
          <p:cNvPr id="102" name="Imagen 101">
            <a:extLst>
              <a:ext uri="{FF2B5EF4-FFF2-40B4-BE49-F238E27FC236}">
                <a16:creationId xmlns:a16="http://schemas.microsoft.com/office/drawing/2014/main" id="{2922AEA9-2827-D199-3A03-C73AB8764FE3}"/>
              </a:ext>
            </a:extLst>
          </p:cNvPr>
          <p:cNvPicPr>
            <a:picLocks noChangeAspect="1"/>
          </p:cNvPicPr>
          <p:nvPr/>
        </p:nvPicPr>
        <p:blipFill>
          <a:blip r:embed="rId7"/>
          <a:stretch>
            <a:fillRect/>
          </a:stretch>
        </p:blipFill>
        <p:spPr>
          <a:xfrm>
            <a:off x="2895600" y="2095500"/>
            <a:ext cx="7106396" cy="7860220"/>
          </a:xfrm>
          <a:prstGeom prst="rect">
            <a:avLst/>
          </a:prstGeom>
        </p:spPr>
      </p:pic>
      <p:sp>
        <p:nvSpPr>
          <p:cNvPr id="103" name="TextBox 14">
            <a:extLst>
              <a:ext uri="{FF2B5EF4-FFF2-40B4-BE49-F238E27FC236}">
                <a16:creationId xmlns:a16="http://schemas.microsoft.com/office/drawing/2014/main" id="{0065252A-E6A7-A10E-5E52-D9D91DF4CCE7}"/>
              </a:ext>
            </a:extLst>
          </p:cNvPr>
          <p:cNvSpPr txBox="1"/>
          <p:nvPr/>
        </p:nvSpPr>
        <p:spPr>
          <a:xfrm>
            <a:off x="1295400" y="505574"/>
            <a:ext cx="13716000" cy="801501"/>
          </a:xfrm>
          <a:prstGeom prst="rect">
            <a:avLst/>
          </a:prstGeom>
        </p:spPr>
        <p:txBody>
          <a:bodyPr wrap="square" lIns="0" tIns="0" rIns="0" bIns="0" rtlCol="0" anchor="t">
            <a:spAutoFit/>
          </a:bodyPr>
          <a:lstStyle/>
          <a:p>
            <a:pPr marL="0" lvl="0" indent="0" algn="l">
              <a:lnSpc>
                <a:spcPts val="7000"/>
              </a:lnSpc>
            </a:pPr>
            <a:r>
              <a:rPr lang="en-US" sz="5000" b="1" dirty="0" err="1">
                <a:solidFill>
                  <a:srgbClr val="9B2247"/>
                </a:solidFill>
                <a:latin typeface="Barlow Bold"/>
                <a:ea typeface="Barlow Bold"/>
                <a:cs typeface="Barlow Bold"/>
                <a:sym typeface="Barlow Bold"/>
              </a:rPr>
              <a:t>Diferencias</a:t>
            </a:r>
            <a:r>
              <a:rPr lang="en-US" sz="5000" b="1" dirty="0">
                <a:solidFill>
                  <a:srgbClr val="9B2247"/>
                </a:solidFill>
                <a:latin typeface="Barlow Bold"/>
                <a:ea typeface="Barlow Bold"/>
                <a:cs typeface="Barlow Bold"/>
                <a:sym typeface="Barlow Bold"/>
              </a:rPr>
              <a:t> entre </a:t>
            </a:r>
            <a:r>
              <a:rPr lang="en-US" sz="5000" b="1" dirty="0" err="1">
                <a:solidFill>
                  <a:srgbClr val="9B2247"/>
                </a:solidFill>
                <a:latin typeface="Barlow Bold"/>
                <a:ea typeface="Barlow Bold"/>
                <a:cs typeface="Barlow Bold"/>
                <a:sym typeface="Barlow Bold"/>
              </a:rPr>
              <a:t>el</a:t>
            </a:r>
            <a:r>
              <a:rPr lang="en-US" sz="5000" b="1" dirty="0">
                <a:solidFill>
                  <a:srgbClr val="9B2247"/>
                </a:solidFill>
                <a:latin typeface="Barlow Bold"/>
                <a:ea typeface="Barlow Bold"/>
                <a:cs typeface="Barlow Bold"/>
                <a:sym typeface="Barlow Bold"/>
              </a:rPr>
              <a:t> </a:t>
            </a:r>
            <a:r>
              <a:rPr lang="en-US" sz="5000" b="1" dirty="0" err="1">
                <a:solidFill>
                  <a:srgbClr val="9B2247"/>
                </a:solidFill>
                <a:latin typeface="Barlow Bold"/>
                <a:ea typeface="Barlow Bold"/>
                <a:cs typeface="Barlow Bold"/>
                <a:sym typeface="Barlow Bold"/>
              </a:rPr>
              <a:t>Programa</a:t>
            </a:r>
            <a:r>
              <a:rPr lang="en-US" sz="5000" b="1" dirty="0">
                <a:solidFill>
                  <a:srgbClr val="9B2247"/>
                </a:solidFill>
                <a:latin typeface="Barlow Bold"/>
                <a:ea typeface="Barlow Bold"/>
                <a:cs typeface="Barlow Bold"/>
                <a:sym typeface="Barlow Bold"/>
              </a:rPr>
              <a:t> S300 y </a:t>
            </a:r>
            <a:r>
              <a:rPr lang="en-US" sz="5000" b="1" dirty="0" err="1">
                <a:solidFill>
                  <a:srgbClr val="9B2247"/>
                </a:solidFill>
                <a:latin typeface="Barlow Bold"/>
                <a:ea typeface="Barlow Bold"/>
                <a:cs typeface="Barlow Bold"/>
                <a:sym typeface="Barlow Bold"/>
              </a:rPr>
              <a:t>el</a:t>
            </a:r>
            <a:r>
              <a:rPr lang="en-US" sz="5000" b="1" dirty="0">
                <a:solidFill>
                  <a:srgbClr val="9B2247"/>
                </a:solidFill>
                <a:latin typeface="Barlow Bold"/>
                <a:ea typeface="Barlow Bold"/>
                <a:cs typeface="Barlow Bold"/>
                <a:sym typeface="Barlow Bold"/>
              </a:rPr>
              <a:t> U300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00428-941B-EF0E-7AAD-ACA40348418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DB2B5C34-DE68-02FD-7A05-D92F90EE6B2E}"/>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a:extLst>
              <a:ext uri="{FF2B5EF4-FFF2-40B4-BE49-F238E27FC236}">
                <a16:creationId xmlns:a16="http://schemas.microsoft.com/office/drawing/2014/main" id="{7B4834BF-0F60-52E7-E71E-3F46A330B8ED}"/>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A08E880C-C484-A748-174F-EEC81149B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
        <p:nvSpPr>
          <p:cNvPr id="2" name="TextBox 2">
            <a:extLst>
              <a:ext uri="{FF2B5EF4-FFF2-40B4-BE49-F238E27FC236}">
                <a16:creationId xmlns:a16="http://schemas.microsoft.com/office/drawing/2014/main" id="{109FA685-9EBA-0CB2-FDB1-CEC9AD611DA5}"/>
              </a:ext>
            </a:extLst>
          </p:cNvPr>
          <p:cNvSpPr txBox="1"/>
          <p:nvPr/>
        </p:nvSpPr>
        <p:spPr>
          <a:xfrm>
            <a:off x="1028700" y="914400"/>
            <a:ext cx="10149026" cy="1372171"/>
          </a:xfrm>
          <a:prstGeom prst="rect">
            <a:avLst/>
          </a:prstGeom>
        </p:spPr>
        <p:txBody>
          <a:bodyPr lIns="0" tIns="0" rIns="0" bIns="0" rtlCol="0" anchor="t">
            <a:spAutoFit/>
          </a:bodyPr>
          <a:lstStyle/>
          <a:p>
            <a:pPr>
              <a:lnSpc>
                <a:spcPts val="7000"/>
              </a:lnSpc>
            </a:pPr>
            <a:r>
              <a:rPr lang="en-US" sz="5000" b="1" spc="20" dirty="0">
                <a:solidFill>
                  <a:srgbClr val="9B2247"/>
                </a:solidFill>
                <a:latin typeface="Barlow Bold"/>
                <a:ea typeface="Barlow Bold"/>
                <a:cs typeface="Barlow Bold"/>
                <a:sym typeface="Barlow Bold"/>
              </a:rPr>
              <a:t>PRIORIDADES. </a:t>
            </a:r>
            <a:r>
              <a:rPr lang="es-MX" sz="3200" b="1" spc="20" dirty="0">
                <a:solidFill>
                  <a:srgbClr val="9B2247"/>
                </a:solidFill>
                <a:latin typeface="Barlow Bold"/>
              </a:rPr>
              <a:t>Investigación.</a:t>
            </a:r>
            <a:endParaRPr lang="en-US" sz="3200" b="1" spc="20" dirty="0">
              <a:solidFill>
                <a:srgbClr val="9B2247"/>
              </a:solidFill>
              <a:latin typeface="Barlow Bold"/>
              <a:ea typeface="Barlow Bold"/>
              <a:cs typeface="Barlow Bold"/>
              <a:sym typeface="Barlow Bold"/>
            </a:endParaRPr>
          </a:p>
          <a:p>
            <a:pPr marL="0" lvl="0" indent="0" algn="ctr">
              <a:lnSpc>
                <a:spcPts val="3640"/>
              </a:lnSpc>
              <a:spcBef>
                <a:spcPct val="0"/>
              </a:spcBef>
            </a:pPr>
            <a:endParaRPr lang="en-US" sz="5000" b="1" spc="20" dirty="0">
              <a:solidFill>
                <a:srgbClr val="9B2247"/>
              </a:solidFill>
              <a:latin typeface="Barlow Bold"/>
              <a:ea typeface="Barlow Bold"/>
              <a:cs typeface="Barlow Bold"/>
              <a:sym typeface="Barlow Bold"/>
            </a:endParaRPr>
          </a:p>
        </p:txBody>
      </p:sp>
      <p:sp>
        <p:nvSpPr>
          <p:cNvPr id="7" name="CuadroTexto 6">
            <a:extLst>
              <a:ext uri="{FF2B5EF4-FFF2-40B4-BE49-F238E27FC236}">
                <a16:creationId xmlns:a16="http://schemas.microsoft.com/office/drawing/2014/main" id="{61832186-772E-109D-409A-67146B2BF739}"/>
              </a:ext>
            </a:extLst>
          </p:cNvPr>
          <p:cNvSpPr txBox="1"/>
          <p:nvPr/>
        </p:nvSpPr>
        <p:spPr>
          <a:xfrm>
            <a:off x="846322" y="3619500"/>
            <a:ext cx="14934481" cy="4385816"/>
          </a:xfrm>
          <a:prstGeom prst="rect">
            <a:avLst/>
          </a:prstGeom>
          <a:noFill/>
        </p:spPr>
        <p:txBody>
          <a:bodyPr wrap="square">
            <a:spAutoFit/>
          </a:bodyPr>
          <a:lstStyle/>
          <a:p>
            <a:pPr marL="457200" indent="-457200">
              <a:buFont typeface="Arial" panose="020B0604020202020204" pitchFamily="34" charset="0"/>
              <a:buChar char="•"/>
            </a:pPr>
            <a:r>
              <a:rPr lang="es-MX" sz="3100" dirty="0">
                <a:solidFill>
                  <a:prstClr val="black">
                    <a:hueOff val="0"/>
                    <a:satOff val="0"/>
                    <a:lumOff val="0"/>
                    <a:alphaOff val="0"/>
                  </a:prstClr>
                </a:solidFill>
                <a:latin typeface="Calibri"/>
              </a:rPr>
              <a:t>Apoyos a Cuerpos Académicos.</a:t>
            </a:r>
          </a:p>
          <a:p>
            <a:pPr marL="457200" indent="-457200">
              <a:buFont typeface="Arial" panose="020B0604020202020204" pitchFamily="34" charset="0"/>
              <a:buChar char="•"/>
            </a:pPr>
            <a:endParaRPr lang="es-MX" sz="3100" dirty="0">
              <a:solidFill>
                <a:prstClr val="black">
                  <a:hueOff val="0"/>
                  <a:satOff val="0"/>
                  <a:lumOff val="0"/>
                  <a:alphaOff val="0"/>
                </a:prstClr>
              </a:solidFill>
              <a:latin typeface="Calibri"/>
            </a:endParaRPr>
          </a:p>
          <a:p>
            <a:pPr marL="914400" lvl="1" indent="-457200">
              <a:buFont typeface="Arial" panose="020B0604020202020204" pitchFamily="34" charset="0"/>
              <a:buChar char="•"/>
            </a:pPr>
            <a:r>
              <a:rPr lang="es-MX" sz="3100" dirty="0">
                <a:solidFill>
                  <a:prstClr val="black">
                    <a:hueOff val="0"/>
                    <a:satOff val="0"/>
                    <a:lumOff val="0"/>
                    <a:alphaOff val="0"/>
                  </a:prstClr>
                </a:solidFill>
                <a:latin typeface="Calibri"/>
              </a:rPr>
              <a:t>Ser Cuerpos Académicos registrados en el padrón PRODEP de la DGESuM.</a:t>
            </a:r>
          </a:p>
          <a:p>
            <a:pPr marL="457200" indent="-457200">
              <a:buFont typeface="Arial" panose="020B0604020202020204" pitchFamily="34" charset="0"/>
              <a:buChar char="•"/>
            </a:pPr>
            <a:endParaRPr lang="es-MX" sz="3100" dirty="0">
              <a:solidFill>
                <a:prstClr val="black">
                  <a:hueOff val="0"/>
                  <a:satOff val="0"/>
                  <a:lumOff val="0"/>
                  <a:alphaOff val="0"/>
                </a:prstClr>
              </a:solidFill>
              <a:latin typeface="Calibri"/>
            </a:endParaRPr>
          </a:p>
          <a:p>
            <a:pPr marL="914400" lvl="1" indent="-457200">
              <a:buFont typeface="Arial" panose="020B0604020202020204" pitchFamily="34" charset="0"/>
              <a:buChar char="•"/>
            </a:pPr>
            <a:r>
              <a:rPr lang="es-MX" sz="3100" dirty="0">
                <a:solidFill>
                  <a:prstClr val="black">
                    <a:hueOff val="0"/>
                    <a:satOff val="0"/>
                    <a:lumOff val="0"/>
                    <a:alphaOff val="0"/>
                  </a:prstClr>
                </a:solidFill>
                <a:latin typeface="Calibri"/>
              </a:rPr>
              <a:t>Los proyectos deberán cumplir los criterios de calidad, factibilidad, pertinencia y productividad establecidos en la presente convocatoria y sus términos de referencia. La evaluación de productividad científica y académica.</a:t>
            </a:r>
          </a:p>
          <a:p>
            <a:pPr marL="457200" indent="-457200">
              <a:buFont typeface="Arial" panose="020B0604020202020204" pitchFamily="34" charset="0"/>
              <a:buChar char="•"/>
            </a:pPr>
            <a:endParaRPr lang="es-MX" sz="3100" dirty="0">
              <a:solidFill>
                <a:prstClr val="black">
                  <a:hueOff val="0"/>
                  <a:satOff val="0"/>
                  <a:lumOff val="0"/>
                  <a:alphaOff val="0"/>
                </a:prstClr>
              </a:solidFill>
              <a:latin typeface="Calibri"/>
            </a:endParaRPr>
          </a:p>
          <a:p>
            <a:pPr marL="457200" indent="-457200">
              <a:buFont typeface="Arial" panose="020B0604020202020204" pitchFamily="34" charset="0"/>
              <a:buChar char="•"/>
            </a:pPr>
            <a:r>
              <a:rPr lang="es-MX" sz="3100" dirty="0">
                <a:solidFill>
                  <a:prstClr val="black">
                    <a:hueOff val="0"/>
                    <a:satOff val="0"/>
                    <a:lumOff val="0"/>
                    <a:alphaOff val="0"/>
                  </a:prstClr>
                </a:solidFill>
                <a:latin typeface="Calibri"/>
              </a:rPr>
              <a:t>Convocatoria próxima a publicación.</a:t>
            </a:r>
          </a:p>
        </p:txBody>
      </p:sp>
    </p:spTree>
    <p:extLst>
      <p:ext uri="{BB962C8B-B14F-4D97-AF65-F5344CB8AC3E}">
        <p14:creationId xmlns:p14="http://schemas.microsoft.com/office/powerpoint/2010/main" val="417058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4E21F-360F-E5DF-20D7-0202DD265D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3F17480-215A-CC3E-CA11-C206CCE6A4FC}"/>
              </a:ext>
            </a:extLst>
          </p:cNvPr>
          <p:cNvSpPr txBox="1"/>
          <p:nvPr/>
        </p:nvSpPr>
        <p:spPr>
          <a:xfrm>
            <a:off x="3316486" y="4206875"/>
            <a:ext cx="11655028" cy="1758950"/>
          </a:xfrm>
          <a:prstGeom prst="rect">
            <a:avLst/>
          </a:prstGeom>
        </p:spPr>
        <p:txBody>
          <a:bodyPr lIns="0" tIns="0" rIns="0" bIns="0" rtlCol="0" anchor="t">
            <a:spAutoFit/>
          </a:bodyPr>
          <a:lstStyle/>
          <a:p>
            <a:pPr algn="ctr">
              <a:lnSpc>
                <a:spcPts val="7000"/>
              </a:lnSpc>
              <a:spcBef>
                <a:spcPct val="0"/>
              </a:spcBef>
            </a:pPr>
            <a:r>
              <a:rPr lang="en-US" sz="5000" b="1" spc="20" dirty="0">
                <a:solidFill>
                  <a:srgbClr val="9B2247"/>
                </a:solidFill>
                <a:latin typeface="Barlow Bold"/>
                <a:ea typeface="Barlow Bold"/>
                <a:cs typeface="Barlow Bold"/>
                <a:sym typeface="Barlow Bold"/>
              </a:rPr>
              <a:t>FECHA DE ENTREGA DE DOCUMENTOS</a:t>
            </a:r>
          </a:p>
          <a:p>
            <a:pPr algn="ctr">
              <a:lnSpc>
                <a:spcPts val="7000"/>
              </a:lnSpc>
              <a:spcBef>
                <a:spcPct val="0"/>
              </a:spcBef>
            </a:pPr>
            <a:r>
              <a:rPr lang="en-US" sz="5000" b="1" spc="20" dirty="0">
                <a:solidFill>
                  <a:srgbClr val="9B2247"/>
                </a:solidFill>
                <a:latin typeface="Barlow Bold"/>
                <a:ea typeface="Barlow Bold"/>
                <a:cs typeface="Barlow Bold"/>
                <a:sym typeface="Barlow Bold"/>
              </a:rPr>
              <a:t> PRIMERA QUINCENA DE ENERO DEL 2026</a:t>
            </a:r>
          </a:p>
        </p:txBody>
      </p:sp>
      <p:sp>
        <p:nvSpPr>
          <p:cNvPr id="3" name="Freeform 3">
            <a:extLst>
              <a:ext uri="{FF2B5EF4-FFF2-40B4-BE49-F238E27FC236}">
                <a16:creationId xmlns:a16="http://schemas.microsoft.com/office/drawing/2014/main" id="{725E0946-6962-A0D9-6496-A7DCE60E7982}"/>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a:extLst>
              <a:ext uri="{FF2B5EF4-FFF2-40B4-BE49-F238E27FC236}">
                <a16:creationId xmlns:a16="http://schemas.microsoft.com/office/drawing/2014/main" id="{BC5FFE83-CFA9-E110-AB06-78ACA878245F}"/>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5CD34E14-EA17-8C2A-B676-34C4CE53AB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Tree>
    <p:extLst>
      <p:ext uri="{BB962C8B-B14F-4D97-AF65-F5344CB8AC3E}">
        <p14:creationId xmlns:p14="http://schemas.microsoft.com/office/powerpoint/2010/main" val="1142064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00EFA-8F25-A25D-B8B8-C04323C92F85}"/>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47323B70-D245-FA4B-7337-6F08C422E571}"/>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a:extLst>
              <a:ext uri="{FF2B5EF4-FFF2-40B4-BE49-F238E27FC236}">
                <a16:creationId xmlns:a16="http://schemas.microsoft.com/office/drawing/2014/main" id="{17CF7E0F-8305-8FC1-263A-5F2F68FF5B76}"/>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BEECE9FA-93C6-297B-6F87-DDE179DECE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
        <p:nvSpPr>
          <p:cNvPr id="7" name="CuadroTexto 6">
            <a:extLst>
              <a:ext uri="{FF2B5EF4-FFF2-40B4-BE49-F238E27FC236}">
                <a16:creationId xmlns:a16="http://schemas.microsoft.com/office/drawing/2014/main" id="{6345526D-0E70-6018-0A70-9E2F30EBA02A}"/>
              </a:ext>
            </a:extLst>
          </p:cNvPr>
          <p:cNvSpPr txBox="1"/>
          <p:nvPr/>
        </p:nvSpPr>
        <p:spPr>
          <a:xfrm>
            <a:off x="762000" y="744449"/>
            <a:ext cx="15446412" cy="7893892"/>
          </a:xfrm>
          <a:prstGeom prst="rect">
            <a:avLst/>
          </a:prstGeom>
          <a:noFill/>
        </p:spPr>
        <p:txBody>
          <a:bodyPr wrap="square">
            <a:spAutoFit/>
          </a:bodyPr>
          <a:lstStyle/>
          <a:p>
            <a:pPr indent="182880" algn="just">
              <a:lnSpc>
                <a:spcPct val="115000"/>
              </a:lnSpc>
              <a:spcAft>
                <a:spcPts val="505"/>
              </a:spcAft>
              <a:buNone/>
            </a:pPr>
            <a:r>
              <a:rPr lang="es-ES" sz="3200" b="1" spc="20" dirty="0">
                <a:solidFill>
                  <a:srgbClr val="9B2247"/>
                </a:solidFill>
                <a:latin typeface="Barlow Bold"/>
              </a:rPr>
              <a:t>Conceptos que no apoya el Programa:</a:t>
            </a:r>
            <a:endParaRPr lang="es-MX" sz="3200" b="1" spc="20" dirty="0">
              <a:solidFill>
                <a:srgbClr val="9B2247"/>
              </a:solidFill>
              <a:latin typeface="Barlow Bold"/>
            </a:endParaRPr>
          </a:p>
          <a:p>
            <a:pPr indent="182880" algn="just">
              <a:lnSpc>
                <a:spcPct val="115000"/>
              </a:lnSpc>
              <a:spcAft>
                <a:spcPts val="505"/>
              </a:spcAft>
              <a:buNone/>
            </a:pPr>
            <a:r>
              <a:rPr lang="es-ES" sz="1800" b="1" dirty="0">
                <a:effectLst/>
                <a:latin typeface="Noto Sans" panose="020B0502040504020204" pitchFamily="34" charset="0"/>
                <a:ea typeface="Times New Roman" panose="02020603050405020304" pitchFamily="18" charset="0"/>
              </a:rPr>
              <a:t> </a:t>
            </a:r>
            <a:endParaRPr lang="es-MX" sz="1200" dirty="0">
              <a:effectLst/>
              <a:latin typeface="Arial" panose="020B0604020202020204" pitchFamily="34" charset="0"/>
              <a:ea typeface="Times New Roman" panose="02020603050405020304" pitchFamily="18" charset="0"/>
            </a:endParaRPr>
          </a:p>
          <a:p>
            <a:pPr marL="342900" lvl="0" indent="-342900" algn="just">
              <a:lnSpc>
                <a:spcPct val="115000"/>
              </a:lnSpc>
              <a:spcAft>
                <a:spcPts val="505"/>
              </a:spcAft>
              <a:buFont typeface="+mj-lt"/>
              <a:buAutoNum type="alphaUcPeriod"/>
            </a:pPr>
            <a:r>
              <a:rPr lang="es-ES" sz="2000" dirty="0">
                <a:effectLst/>
                <a:latin typeface="Noto Sans" panose="020B0502040504020204" pitchFamily="34" charset="0"/>
                <a:ea typeface="Times New Roman" panose="02020603050405020304" pitchFamily="18" charset="0"/>
              </a:rPr>
              <a:t>Pago de prestaciones de carácter económico, compensaciones, sueldos, sobresueldos a personal directivo, docente o empleadas/os que laboren en la “SEP”, en las Secretarías o Institutos de Educación Estatales.</a:t>
            </a:r>
            <a:endParaRPr lang="es-MX" sz="2000" dirty="0">
              <a:effectLst/>
              <a:latin typeface="Arial" panose="020B0604020202020204" pitchFamily="34" charset="0"/>
              <a:ea typeface="Times New Roman" panose="02020603050405020304" pitchFamily="18" charset="0"/>
            </a:endParaRPr>
          </a:p>
          <a:p>
            <a:pPr marL="342900" lvl="0" indent="-342900" algn="just">
              <a:lnSpc>
                <a:spcPct val="115000"/>
              </a:lnSpc>
              <a:spcAft>
                <a:spcPts val="505"/>
              </a:spcAft>
              <a:buFont typeface="+mj-lt"/>
              <a:buAutoNum type="alphaUcPeriod"/>
            </a:pPr>
            <a:r>
              <a:rPr lang="es-ES" sz="2000" dirty="0">
                <a:effectLst/>
                <a:latin typeface="Noto Sans" panose="020B0502040504020204" pitchFamily="34" charset="0"/>
                <a:ea typeface="Times New Roman" panose="02020603050405020304" pitchFamily="18" charset="0"/>
              </a:rPr>
              <a:t>Arrendamiento para oficinas y equipo, tratamiento médico o apoyos económicos directos a los educandos.</a:t>
            </a:r>
            <a:endParaRPr lang="es-MX" sz="2000" dirty="0">
              <a:effectLst/>
              <a:latin typeface="Arial" panose="020B0604020202020204" pitchFamily="34" charset="0"/>
              <a:ea typeface="Times New Roman" panose="02020603050405020304" pitchFamily="18" charset="0"/>
            </a:endParaRPr>
          </a:p>
          <a:p>
            <a:pPr marL="342900" lvl="0" indent="-342900" algn="just">
              <a:lnSpc>
                <a:spcPct val="115000"/>
              </a:lnSpc>
              <a:spcAft>
                <a:spcPts val="505"/>
              </a:spcAft>
              <a:buFont typeface="+mj-lt"/>
              <a:buAutoNum type="alphaUcPeriod"/>
            </a:pPr>
            <a:r>
              <a:rPr lang="es-ES" sz="2000" dirty="0">
                <a:effectLst/>
                <a:latin typeface="Noto Sans" panose="020B0502040504020204" pitchFamily="34" charset="0"/>
                <a:ea typeface="Times New Roman" panose="02020603050405020304" pitchFamily="18" charset="0"/>
              </a:rPr>
              <a:t>Contratación de personal académico, técnico y de apoyo para incorporarse a la IFDP, sin excepción.</a:t>
            </a:r>
            <a:endParaRPr lang="es-MX" sz="2000" dirty="0">
              <a:effectLst/>
              <a:latin typeface="Arial" panose="020B0604020202020204" pitchFamily="34" charset="0"/>
              <a:ea typeface="Times New Roman" panose="02020603050405020304" pitchFamily="18" charset="0"/>
            </a:endParaRPr>
          </a:p>
          <a:p>
            <a:pPr marL="342900" lvl="0" indent="-342900" algn="just">
              <a:lnSpc>
                <a:spcPct val="115000"/>
              </a:lnSpc>
              <a:spcAft>
                <a:spcPts val="505"/>
              </a:spcAft>
              <a:buFont typeface="+mj-lt"/>
              <a:buAutoNum type="alphaUcPeriod"/>
            </a:pPr>
            <a:r>
              <a:rPr lang="es-ES" sz="2000" dirty="0">
                <a:effectLst/>
                <a:latin typeface="Noto Sans" panose="020B0502040504020204" pitchFamily="34" charset="0"/>
                <a:ea typeface="Times New Roman" panose="02020603050405020304" pitchFamily="18" charset="0"/>
              </a:rPr>
              <a:t>Entrega de reconocimientos especiales y cualquier tipo de obsequios a personal interno o externo, sin excepción.</a:t>
            </a:r>
            <a:endParaRPr lang="es-MX" sz="2000" dirty="0">
              <a:effectLst/>
              <a:latin typeface="Arial" panose="020B0604020202020204" pitchFamily="34" charset="0"/>
              <a:ea typeface="Times New Roman" panose="02020603050405020304" pitchFamily="18" charset="0"/>
            </a:endParaRPr>
          </a:p>
          <a:p>
            <a:pPr marL="342900" lvl="0" indent="-342900" algn="just">
              <a:lnSpc>
                <a:spcPct val="115000"/>
              </a:lnSpc>
              <a:spcAft>
                <a:spcPts val="505"/>
              </a:spcAft>
              <a:buFont typeface="+mj-lt"/>
              <a:buAutoNum type="alphaUcPeriod"/>
            </a:pPr>
            <a:r>
              <a:rPr lang="es-ES" sz="2000" dirty="0">
                <a:effectLst/>
                <a:latin typeface="Noto Sans" panose="020B0502040504020204" pitchFamily="34" charset="0"/>
                <a:ea typeface="Times New Roman" panose="02020603050405020304" pitchFamily="18" charset="0"/>
              </a:rPr>
              <a:t>Desarrollo de cursos, talleres y demás actividades ajenas a los enfoques, propósitos y contenidos de los planes y programas de estudio 2022 de las licenciaturas en educación normal.</a:t>
            </a:r>
            <a:endParaRPr lang="es-MX" sz="2000" dirty="0">
              <a:effectLst/>
              <a:latin typeface="Arial" panose="020B0604020202020204" pitchFamily="34" charset="0"/>
              <a:ea typeface="Times New Roman" panose="02020603050405020304" pitchFamily="18" charset="0"/>
            </a:endParaRPr>
          </a:p>
          <a:p>
            <a:pPr marL="342900" lvl="0" indent="-342900" algn="just">
              <a:lnSpc>
                <a:spcPct val="115000"/>
              </a:lnSpc>
              <a:spcAft>
                <a:spcPts val="505"/>
              </a:spcAft>
              <a:buFont typeface="+mj-lt"/>
              <a:buAutoNum type="alphaUcPeriod"/>
            </a:pPr>
            <a:r>
              <a:rPr lang="es-ES" sz="2000" dirty="0">
                <a:effectLst/>
                <a:latin typeface="Noto Sans" panose="020B0502040504020204" pitchFamily="34" charset="0"/>
                <a:ea typeface="Times New Roman" panose="02020603050405020304" pitchFamily="18" charset="0"/>
              </a:rPr>
              <a:t>Adquisición de vehículos para transporte de menos de 12 plazas (no automóviles particulares o camionetas tipo SUV o utilitarios). </a:t>
            </a:r>
            <a:r>
              <a:rPr lang="es-ES" sz="2000" b="1" dirty="0">
                <a:effectLst/>
                <a:latin typeface="Noto Sans" panose="020B0502040504020204" pitchFamily="34" charset="0"/>
                <a:ea typeface="Times New Roman" panose="02020603050405020304" pitchFamily="18" charset="0"/>
              </a:rPr>
              <a:t>Sólo se financian vehículos nuevos que cumplan con las especificaciones reglamentarias en cada entidad federativa. </a:t>
            </a:r>
          </a:p>
          <a:p>
            <a:pPr marL="342900" lvl="0" indent="-342900" algn="just">
              <a:lnSpc>
                <a:spcPct val="115000"/>
              </a:lnSpc>
              <a:spcAft>
                <a:spcPts val="505"/>
              </a:spcAft>
              <a:buFont typeface="+mj-lt"/>
              <a:buAutoNum type="alphaUcPeriod"/>
            </a:pPr>
            <a:r>
              <a:rPr lang="es-ES" sz="2000" dirty="0">
                <a:latin typeface="Noto Sans" panose="020B0502040504020204" pitchFamily="34" charset="0"/>
              </a:rPr>
              <a:t>Equipo tecnológico usado de cualquier índole, </a:t>
            </a:r>
            <a:r>
              <a:rPr lang="es-ES" sz="2000" b="1" dirty="0">
                <a:latin typeface="Noto Sans" panose="020B0502040504020204" pitchFamily="34" charset="0"/>
              </a:rPr>
              <a:t>solo se financia equipo tecnológico nuevo</a:t>
            </a:r>
            <a:r>
              <a:rPr lang="es-ES" sz="2000" dirty="0">
                <a:latin typeface="Noto Sans" panose="020B0502040504020204" pitchFamily="34" charset="0"/>
              </a:rPr>
              <a:t>. </a:t>
            </a:r>
          </a:p>
          <a:p>
            <a:pPr marL="342900" lvl="0" indent="-342900" algn="just">
              <a:lnSpc>
                <a:spcPct val="115000"/>
              </a:lnSpc>
              <a:spcAft>
                <a:spcPts val="505"/>
              </a:spcAft>
              <a:buFont typeface="+mj-lt"/>
              <a:buAutoNum type="alphaUcPeriod"/>
            </a:pPr>
            <a:r>
              <a:rPr lang="es-ES" sz="2000" dirty="0">
                <a:latin typeface="Noto Sans" panose="020B0502040504020204" pitchFamily="34" charset="0"/>
              </a:rPr>
              <a:t>Pagos de inscripciones y colegiaturas para estudios de educación superior de programas que no pertenecen al Sistema Nacional de Posgrados (SNP) de la Secretaría de Ciencia, Humanidades, Tecnología e Innovación padrón de posgrados de la </a:t>
            </a:r>
            <a:r>
              <a:rPr lang="es-ES" sz="2000" dirty="0" err="1">
                <a:latin typeface="Noto Sans" panose="020B0502040504020204" pitchFamily="34" charset="0"/>
              </a:rPr>
              <a:t>DGESuM</a:t>
            </a:r>
            <a:r>
              <a:rPr lang="es-ES" sz="2000" dirty="0">
                <a:latin typeface="Noto Sans" panose="020B0502040504020204" pitchFamily="34" charset="0"/>
              </a:rPr>
              <a:t> o que sus beneficiarios/as laboren en el plantel donde se impartirá el posgrado.</a:t>
            </a:r>
          </a:p>
          <a:p>
            <a:pPr marL="342900" lvl="0" indent="-342900" algn="just">
              <a:lnSpc>
                <a:spcPct val="115000"/>
              </a:lnSpc>
              <a:spcAft>
                <a:spcPts val="505"/>
              </a:spcAft>
              <a:buFont typeface="+mj-lt"/>
              <a:buAutoNum type="alphaUcPeriod"/>
            </a:pPr>
            <a:r>
              <a:rPr lang="es-ES" sz="2000" dirty="0">
                <a:latin typeface="Noto Sans" panose="020B0502040504020204" pitchFamily="34" charset="0"/>
              </a:rPr>
              <a:t>Adicional a lo anterior las AEL, en ningún caso podrán utilizar los apoyos para gastos de la operación local, para la adquisición de equipo de cómputo, celulares, equipo administrativo, línea blanca, material de oficina, papelería o vehículos, ni tampoco para pasajes y viáticos internacionales.</a:t>
            </a:r>
            <a:endParaRPr lang="es-MX" sz="2000" dirty="0">
              <a:latin typeface="Noto Sans" panose="020B0502040504020204" pitchFamily="34" charset="0"/>
            </a:endParaRPr>
          </a:p>
          <a:p>
            <a:pPr marL="342900" lvl="0" indent="-342900" algn="just">
              <a:lnSpc>
                <a:spcPct val="115000"/>
              </a:lnSpc>
              <a:spcAft>
                <a:spcPts val="505"/>
              </a:spcAft>
              <a:buFont typeface="+mj-lt"/>
              <a:buAutoNum type="alphaUcPeriod"/>
            </a:pPr>
            <a:endParaRPr lang="es-MX" sz="12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1520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4317-3716-0B9C-645E-39D7F9FDBD7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D3BC10D8-F265-CBB9-83D5-C687D16D0630}"/>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a:extLst>
              <a:ext uri="{FF2B5EF4-FFF2-40B4-BE49-F238E27FC236}">
                <a16:creationId xmlns:a16="http://schemas.microsoft.com/office/drawing/2014/main" id="{CB226B99-7103-33EE-A9B2-C9C24ED82C5C}"/>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26222A69-FE50-C673-E5D3-41F385499C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
        <p:nvSpPr>
          <p:cNvPr id="7" name="CuadroTexto 6">
            <a:extLst>
              <a:ext uri="{FF2B5EF4-FFF2-40B4-BE49-F238E27FC236}">
                <a16:creationId xmlns:a16="http://schemas.microsoft.com/office/drawing/2014/main" id="{B45BEB69-41AE-2789-7FA9-2CEE41BB3BD4}"/>
              </a:ext>
            </a:extLst>
          </p:cNvPr>
          <p:cNvSpPr txBox="1"/>
          <p:nvPr/>
        </p:nvSpPr>
        <p:spPr>
          <a:xfrm>
            <a:off x="1219972" y="1181100"/>
            <a:ext cx="14630400" cy="6901313"/>
          </a:xfrm>
          <a:prstGeom prst="rect">
            <a:avLst/>
          </a:prstGeom>
          <a:noFill/>
        </p:spPr>
        <p:txBody>
          <a:bodyPr wrap="square">
            <a:spAutoFit/>
          </a:bodyPr>
          <a:lstStyle/>
          <a:p>
            <a:pPr indent="182880" algn="just">
              <a:lnSpc>
                <a:spcPct val="115000"/>
              </a:lnSpc>
              <a:spcAft>
                <a:spcPts val="505"/>
              </a:spcAft>
              <a:buNone/>
            </a:pPr>
            <a:r>
              <a:rPr lang="es-ES" sz="3200" b="1" spc="20" dirty="0">
                <a:solidFill>
                  <a:srgbClr val="9B2247"/>
                </a:solidFill>
                <a:latin typeface="Barlow Bold"/>
              </a:rPr>
              <a:t>Conceptos que no apoya el Programa:</a:t>
            </a:r>
            <a:endParaRPr lang="es-MX" sz="3200" b="1" spc="20" dirty="0">
              <a:solidFill>
                <a:srgbClr val="9B2247"/>
              </a:solidFill>
              <a:latin typeface="Barlow Bold"/>
            </a:endParaRPr>
          </a:p>
          <a:p>
            <a:pPr indent="182880" algn="just">
              <a:lnSpc>
                <a:spcPct val="115000"/>
              </a:lnSpc>
              <a:spcAft>
                <a:spcPts val="505"/>
              </a:spcAft>
              <a:buNone/>
            </a:pPr>
            <a:r>
              <a:rPr lang="es-ES" sz="1800" b="1" dirty="0">
                <a:effectLst/>
                <a:latin typeface="Noto Sans" panose="020B0502040504020204" pitchFamily="34" charset="0"/>
                <a:ea typeface="Times New Roman" panose="02020603050405020304" pitchFamily="18" charset="0"/>
              </a:rPr>
              <a:t> </a:t>
            </a:r>
            <a:endParaRPr lang="es-MX" sz="1200" dirty="0">
              <a:effectLst/>
              <a:latin typeface="Arial" panose="020B0604020202020204" pitchFamily="34" charset="0"/>
              <a:ea typeface="Times New Roman" panose="02020603050405020304" pitchFamily="18" charset="0"/>
            </a:endParaRPr>
          </a:p>
          <a:p>
            <a:pPr lvl="0"/>
            <a:r>
              <a:rPr lang="es-ES" sz="2800" dirty="0"/>
              <a:t>Para el pago de los gastos de las Coordinaciones Estatales de las Escuelas Normales, las IFDP u otras instancias, entre los que se encuentran:</a:t>
            </a:r>
            <a:endParaRPr lang="es-MX" sz="2800" dirty="0"/>
          </a:p>
          <a:p>
            <a:pPr lvl="1"/>
            <a:r>
              <a:rPr lang="es-ES" sz="2800" dirty="0"/>
              <a:t>Agua, Luz, Teléfono y Predial.</a:t>
            </a:r>
          </a:p>
          <a:p>
            <a:pPr lvl="1"/>
            <a:endParaRPr lang="es-MX" sz="2800" dirty="0"/>
          </a:p>
          <a:p>
            <a:pPr lvl="1"/>
            <a:r>
              <a:rPr lang="es-ES" sz="2800" dirty="0"/>
              <a:t>Servicios de fletes, maniobras y seguros de bienes patrimoniales.</a:t>
            </a:r>
          </a:p>
          <a:p>
            <a:pPr lvl="1"/>
            <a:endParaRPr lang="es-MX" sz="2800" dirty="0"/>
          </a:p>
          <a:p>
            <a:pPr lvl="1"/>
            <a:r>
              <a:rPr lang="es-ES" sz="2800" dirty="0"/>
              <a:t>Servicios de vigilancia.</a:t>
            </a:r>
          </a:p>
          <a:p>
            <a:pPr lvl="1"/>
            <a:endParaRPr lang="es-MX" sz="2800" dirty="0"/>
          </a:p>
          <a:p>
            <a:pPr lvl="1"/>
            <a:r>
              <a:rPr lang="es-ES" sz="2800" dirty="0"/>
              <a:t>Cualquier tipo de cargo o impuesto derivado por obligaciones fiscales.</a:t>
            </a:r>
          </a:p>
          <a:p>
            <a:pPr lvl="1"/>
            <a:endParaRPr lang="es-MX" sz="2800" dirty="0"/>
          </a:p>
          <a:p>
            <a:pPr lvl="1"/>
            <a:r>
              <a:rPr lang="es-ES" sz="2800" dirty="0"/>
              <a:t>Comisiones por manejo de cuentas bancarias o gastos de representación.</a:t>
            </a:r>
          </a:p>
          <a:p>
            <a:pPr lvl="1"/>
            <a:endParaRPr lang="es-MX" sz="2800" dirty="0"/>
          </a:p>
          <a:p>
            <a:pPr lvl="0"/>
            <a:r>
              <a:rPr lang="es-ES" sz="2800" dirty="0"/>
              <a:t>Otros fines distintos a los establecidos en los Lineamientos.</a:t>
            </a:r>
            <a:endParaRPr lang="es-MX" sz="2800" dirty="0"/>
          </a:p>
          <a:p>
            <a:pPr marL="342900" lvl="0" indent="-342900" algn="just">
              <a:lnSpc>
                <a:spcPct val="115000"/>
              </a:lnSpc>
              <a:spcAft>
                <a:spcPts val="505"/>
              </a:spcAft>
              <a:buFont typeface="+mj-lt"/>
              <a:buAutoNum type="alphaUcPeriod"/>
            </a:pPr>
            <a:endParaRPr lang="es-MX" sz="12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391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85052-7910-E005-25F6-078F56B72D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79872C9-EF5B-0982-68C6-0F3A8A4C6930}"/>
              </a:ext>
            </a:extLst>
          </p:cNvPr>
          <p:cNvSpPr/>
          <p:nvPr/>
        </p:nvSpPr>
        <p:spPr>
          <a:xfrm>
            <a:off x="16375961" y="3791277"/>
            <a:ext cx="3194581" cy="4114800"/>
          </a:xfrm>
          <a:custGeom>
            <a:avLst/>
            <a:gdLst/>
            <a:ahLst/>
            <a:cxnLst/>
            <a:rect l="l" t="t" r="r" b="b"/>
            <a:pathLst>
              <a:path w="3194581" h="4114800">
                <a:moveTo>
                  <a:pt x="0" y="0"/>
                </a:moveTo>
                <a:lnTo>
                  <a:pt x="3194581" y="0"/>
                </a:lnTo>
                <a:lnTo>
                  <a:pt x="31945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a:extLst>
              <a:ext uri="{FF2B5EF4-FFF2-40B4-BE49-F238E27FC236}">
                <a16:creationId xmlns:a16="http://schemas.microsoft.com/office/drawing/2014/main" id="{8F75B589-55EB-DACA-608D-3A5255F88DF9}"/>
              </a:ext>
            </a:extLst>
          </p:cNvPr>
          <p:cNvSpPr/>
          <p:nvPr/>
        </p:nvSpPr>
        <p:spPr>
          <a:xfrm>
            <a:off x="14318561" y="636562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TextBox 4">
            <a:extLst>
              <a:ext uri="{FF2B5EF4-FFF2-40B4-BE49-F238E27FC236}">
                <a16:creationId xmlns:a16="http://schemas.microsoft.com/office/drawing/2014/main" id="{5BB756FE-8809-8916-A693-74469914A10D}"/>
              </a:ext>
            </a:extLst>
          </p:cNvPr>
          <p:cNvSpPr txBox="1"/>
          <p:nvPr/>
        </p:nvSpPr>
        <p:spPr>
          <a:xfrm>
            <a:off x="4010273" y="2397186"/>
            <a:ext cx="11011806" cy="4219104"/>
          </a:xfrm>
          <a:prstGeom prst="rect">
            <a:avLst/>
          </a:prstGeom>
        </p:spPr>
        <p:txBody>
          <a:bodyPr lIns="0" tIns="0" rIns="0" bIns="0" rtlCol="0" anchor="t">
            <a:spAutoFit/>
          </a:bodyPr>
          <a:lstStyle/>
          <a:p>
            <a:pPr algn="ctr">
              <a:lnSpc>
                <a:spcPts val="7319"/>
              </a:lnSpc>
            </a:pPr>
            <a:r>
              <a:rPr lang="en-US" sz="6099" b="1" spc="426" dirty="0">
                <a:solidFill>
                  <a:srgbClr val="9B2247"/>
                </a:solidFill>
                <a:latin typeface="League Spartan"/>
                <a:ea typeface="League Spartan"/>
                <a:cs typeface="League Spartan"/>
                <a:sym typeface="League Spartan"/>
              </a:rPr>
              <a:t>GRACIAS</a:t>
            </a:r>
          </a:p>
          <a:p>
            <a:pPr algn="ctr">
              <a:lnSpc>
                <a:spcPts val="6359"/>
              </a:lnSpc>
            </a:pPr>
            <a:r>
              <a:rPr lang="en-US" sz="5299" b="1" spc="370" dirty="0">
                <a:solidFill>
                  <a:srgbClr val="9B2247"/>
                </a:solidFill>
                <a:latin typeface="League Spartan"/>
                <a:ea typeface="League Spartan"/>
                <a:cs typeface="League Spartan"/>
                <a:sym typeface="League Spartan"/>
              </a:rPr>
              <a:t> </a:t>
            </a:r>
          </a:p>
          <a:p>
            <a:pPr algn="ctr">
              <a:lnSpc>
                <a:spcPts val="6359"/>
              </a:lnSpc>
            </a:pPr>
            <a:endParaRPr lang="en-US" sz="5299" b="1" spc="370" dirty="0">
              <a:solidFill>
                <a:srgbClr val="9B2247"/>
              </a:solidFill>
              <a:latin typeface="League Spartan"/>
              <a:ea typeface="League Spartan"/>
              <a:cs typeface="League Spartan"/>
              <a:sym typeface="League Spartan"/>
            </a:endParaRPr>
          </a:p>
          <a:p>
            <a:pPr algn="ctr">
              <a:lnSpc>
                <a:spcPts val="6359"/>
              </a:lnSpc>
            </a:pPr>
            <a:r>
              <a:rPr lang="en-US" sz="5299" b="1" spc="370" dirty="0">
                <a:solidFill>
                  <a:srgbClr val="9B2247"/>
                </a:solidFill>
                <a:latin typeface="League Spartan"/>
                <a:ea typeface="League Spartan"/>
                <a:cs typeface="League Spartan"/>
                <a:sym typeface="League Spartan"/>
              </a:rPr>
              <a:t>“LA NORMAL ES NUESTRA”</a:t>
            </a:r>
            <a:r>
              <a:rPr lang="en-US" sz="5299" spc="370" dirty="0">
                <a:solidFill>
                  <a:srgbClr val="9B2247"/>
                </a:solidFill>
                <a:latin typeface="League Spartan"/>
                <a:ea typeface="League Spartan"/>
                <a:cs typeface="League Spartan"/>
                <a:sym typeface="League Spartan"/>
              </a:rPr>
              <a:t> </a:t>
            </a:r>
          </a:p>
          <a:p>
            <a:pPr marL="0" lvl="0" indent="0" algn="ctr">
              <a:lnSpc>
                <a:spcPts val="6359"/>
              </a:lnSpc>
              <a:spcBef>
                <a:spcPct val="0"/>
              </a:spcBef>
            </a:pPr>
            <a:r>
              <a:rPr lang="en-US" sz="5299" spc="370" dirty="0" err="1">
                <a:solidFill>
                  <a:srgbClr val="9B2247"/>
                </a:solidFill>
                <a:latin typeface="League Spartan"/>
                <a:ea typeface="League Spartan"/>
                <a:cs typeface="League Spartan"/>
                <a:sym typeface="League Spartan"/>
              </a:rPr>
              <a:t>Ejercicio</a:t>
            </a:r>
            <a:r>
              <a:rPr lang="en-US" sz="5299" spc="370" dirty="0">
                <a:solidFill>
                  <a:srgbClr val="9B2247"/>
                </a:solidFill>
                <a:latin typeface="League Spartan"/>
                <a:ea typeface="League Spartan"/>
                <a:cs typeface="League Spartan"/>
                <a:sym typeface="League Spartan"/>
              </a:rPr>
              <a:t> fiscal 2026</a:t>
            </a:r>
          </a:p>
        </p:txBody>
      </p:sp>
      <p:sp>
        <p:nvSpPr>
          <p:cNvPr id="5" name="Freeform 5">
            <a:extLst>
              <a:ext uri="{FF2B5EF4-FFF2-40B4-BE49-F238E27FC236}">
                <a16:creationId xmlns:a16="http://schemas.microsoft.com/office/drawing/2014/main" id="{91130DB3-FD7E-0441-2CDB-00129DB4C7E9}"/>
              </a:ext>
            </a:extLst>
          </p:cNvPr>
          <p:cNvSpPr/>
          <p:nvPr/>
        </p:nvSpPr>
        <p:spPr>
          <a:xfrm>
            <a:off x="0" y="122465"/>
            <a:ext cx="3566336" cy="4035977"/>
          </a:xfrm>
          <a:custGeom>
            <a:avLst/>
            <a:gdLst/>
            <a:ahLst/>
            <a:cxnLst/>
            <a:rect l="l" t="t" r="r" b="b"/>
            <a:pathLst>
              <a:path w="3566336" h="4035977">
                <a:moveTo>
                  <a:pt x="0" y="0"/>
                </a:moveTo>
                <a:lnTo>
                  <a:pt x="3566336" y="0"/>
                </a:lnTo>
                <a:lnTo>
                  <a:pt x="3566336" y="4035977"/>
                </a:lnTo>
                <a:lnTo>
                  <a:pt x="0" y="4035977"/>
                </a:lnTo>
                <a:lnTo>
                  <a:pt x="0" y="0"/>
                </a:lnTo>
                <a:close/>
              </a:path>
            </a:pathLst>
          </a:custGeom>
          <a:blipFill>
            <a:blip r:embed="rId6">
              <a:alphaModFix amt="41000"/>
              <a:extLst>
                <a:ext uri="{96DAC541-7B7A-43D3-8B79-37D633B846F1}">
                  <asvg:svgBlip xmlns:asvg="http://schemas.microsoft.com/office/drawing/2016/SVG/main" r:embed="rId7"/>
                </a:ext>
              </a:extLst>
            </a:blip>
            <a:stretch>
              <a:fillRect/>
            </a:stretch>
          </a:blipFill>
        </p:spPr>
        <p:txBody>
          <a:bodyPr/>
          <a:lstStyle/>
          <a:p>
            <a:endParaRPr lang="es-MX"/>
          </a:p>
        </p:txBody>
      </p:sp>
      <p:pic>
        <p:nvPicPr>
          <p:cNvPr id="6" name="Imagen 5">
            <a:extLst>
              <a:ext uri="{FF2B5EF4-FFF2-40B4-BE49-F238E27FC236}">
                <a16:creationId xmlns:a16="http://schemas.microsoft.com/office/drawing/2014/main" id="{3D8112D4-52F7-8FBC-E200-7BAA575E1E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Tree>
    <p:extLst>
      <p:ext uri="{BB962C8B-B14F-4D97-AF65-F5344CB8AC3E}">
        <p14:creationId xmlns:p14="http://schemas.microsoft.com/office/powerpoint/2010/main" val="50586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DA9B-62C0-B8B6-701E-20072502ACB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66A1055-BF0A-0EC7-337D-6856B4A8E627}"/>
              </a:ext>
            </a:extLst>
          </p:cNvPr>
          <p:cNvGrpSpPr/>
          <p:nvPr/>
        </p:nvGrpSpPr>
        <p:grpSpPr>
          <a:xfrm>
            <a:off x="6733561" y="3790586"/>
            <a:ext cx="9047242" cy="1150820"/>
            <a:chOff x="0" y="0"/>
            <a:chExt cx="2735369" cy="347942"/>
          </a:xfrm>
        </p:grpSpPr>
        <p:sp>
          <p:nvSpPr>
            <p:cNvPr id="3" name="Freeform 3">
              <a:extLst>
                <a:ext uri="{FF2B5EF4-FFF2-40B4-BE49-F238E27FC236}">
                  <a16:creationId xmlns:a16="http://schemas.microsoft.com/office/drawing/2014/main" id="{9177A3F6-41F3-5C1B-C678-48F44C2B6712}"/>
                </a:ext>
              </a:extLst>
            </p:cNvPr>
            <p:cNvSpPr/>
            <p:nvPr/>
          </p:nvSpPr>
          <p:spPr>
            <a:xfrm>
              <a:off x="0" y="0"/>
              <a:ext cx="2735369" cy="347942"/>
            </a:xfrm>
            <a:custGeom>
              <a:avLst/>
              <a:gdLst/>
              <a:ahLst/>
              <a:cxnLst/>
              <a:rect l="l" t="t" r="r" b="b"/>
              <a:pathLst>
                <a:path w="2735369" h="347942">
                  <a:moveTo>
                    <a:pt x="0" y="0"/>
                  </a:moveTo>
                  <a:lnTo>
                    <a:pt x="2735369" y="0"/>
                  </a:lnTo>
                  <a:lnTo>
                    <a:pt x="2735369" y="347942"/>
                  </a:lnTo>
                  <a:lnTo>
                    <a:pt x="0" y="347942"/>
                  </a:lnTo>
                  <a:close/>
                </a:path>
              </a:pathLst>
            </a:custGeom>
            <a:solidFill>
              <a:srgbClr val="E6D194">
                <a:alpha val="46667"/>
              </a:srgbClr>
            </a:solidFill>
          </p:spPr>
          <p:txBody>
            <a:bodyPr/>
            <a:lstStyle/>
            <a:p>
              <a:endParaRPr lang="es-MX"/>
            </a:p>
          </p:txBody>
        </p:sp>
        <p:sp>
          <p:nvSpPr>
            <p:cNvPr id="4" name="TextBox 4">
              <a:extLst>
                <a:ext uri="{FF2B5EF4-FFF2-40B4-BE49-F238E27FC236}">
                  <a16:creationId xmlns:a16="http://schemas.microsoft.com/office/drawing/2014/main" id="{31C4B169-937A-95E8-223F-AD41661CDF5F}"/>
                </a:ext>
              </a:extLst>
            </p:cNvPr>
            <p:cNvSpPr txBox="1"/>
            <p:nvPr/>
          </p:nvSpPr>
          <p:spPr>
            <a:xfrm>
              <a:off x="0" y="-38100"/>
              <a:ext cx="2735369" cy="386042"/>
            </a:xfrm>
            <a:prstGeom prst="rect">
              <a:avLst/>
            </a:prstGeom>
          </p:spPr>
          <p:txBody>
            <a:bodyPr lIns="50800" tIns="50800" rIns="50800" bIns="50800" rtlCol="0" anchor="ctr"/>
            <a:lstStyle/>
            <a:p>
              <a:pPr algn="ctr">
                <a:lnSpc>
                  <a:spcPts val="1960"/>
                </a:lnSpc>
              </a:pPr>
              <a:endParaRPr/>
            </a:p>
          </p:txBody>
        </p:sp>
      </p:grpSp>
      <p:grpSp>
        <p:nvGrpSpPr>
          <p:cNvPr id="5" name="Group 5">
            <a:extLst>
              <a:ext uri="{FF2B5EF4-FFF2-40B4-BE49-F238E27FC236}">
                <a16:creationId xmlns:a16="http://schemas.microsoft.com/office/drawing/2014/main" id="{ABCA40BD-24C7-DA94-11FA-CF14D3E19F42}"/>
              </a:ext>
            </a:extLst>
          </p:cNvPr>
          <p:cNvGrpSpPr/>
          <p:nvPr/>
        </p:nvGrpSpPr>
        <p:grpSpPr>
          <a:xfrm>
            <a:off x="6733561" y="5313161"/>
            <a:ext cx="9047242" cy="1150820"/>
            <a:chOff x="0" y="0"/>
            <a:chExt cx="2735369" cy="347942"/>
          </a:xfrm>
        </p:grpSpPr>
        <p:sp>
          <p:nvSpPr>
            <p:cNvPr id="6" name="Freeform 6">
              <a:extLst>
                <a:ext uri="{FF2B5EF4-FFF2-40B4-BE49-F238E27FC236}">
                  <a16:creationId xmlns:a16="http://schemas.microsoft.com/office/drawing/2014/main" id="{3C3480B4-F31C-7586-F587-6BC2C1879C0C}"/>
                </a:ext>
              </a:extLst>
            </p:cNvPr>
            <p:cNvSpPr/>
            <p:nvPr/>
          </p:nvSpPr>
          <p:spPr>
            <a:xfrm>
              <a:off x="0" y="0"/>
              <a:ext cx="2735369" cy="347942"/>
            </a:xfrm>
            <a:custGeom>
              <a:avLst/>
              <a:gdLst/>
              <a:ahLst/>
              <a:cxnLst/>
              <a:rect l="l" t="t" r="r" b="b"/>
              <a:pathLst>
                <a:path w="2735369" h="347942">
                  <a:moveTo>
                    <a:pt x="0" y="0"/>
                  </a:moveTo>
                  <a:lnTo>
                    <a:pt x="2735369" y="0"/>
                  </a:lnTo>
                  <a:lnTo>
                    <a:pt x="2735369" y="347942"/>
                  </a:lnTo>
                  <a:lnTo>
                    <a:pt x="0" y="347942"/>
                  </a:lnTo>
                  <a:close/>
                </a:path>
              </a:pathLst>
            </a:custGeom>
            <a:solidFill>
              <a:srgbClr val="E6D194">
                <a:alpha val="46667"/>
              </a:srgbClr>
            </a:solidFill>
          </p:spPr>
          <p:txBody>
            <a:bodyPr/>
            <a:lstStyle/>
            <a:p>
              <a:endParaRPr lang="es-MX"/>
            </a:p>
          </p:txBody>
        </p:sp>
        <p:sp>
          <p:nvSpPr>
            <p:cNvPr id="7" name="TextBox 7">
              <a:extLst>
                <a:ext uri="{FF2B5EF4-FFF2-40B4-BE49-F238E27FC236}">
                  <a16:creationId xmlns:a16="http://schemas.microsoft.com/office/drawing/2014/main" id="{9B6D35BF-1216-72C6-4864-B8ADB037EA9C}"/>
                </a:ext>
              </a:extLst>
            </p:cNvPr>
            <p:cNvSpPr txBox="1"/>
            <p:nvPr/>
          </p:nvSpPr>
          <p:spPr>
            <a:xfrm>
              <a:off x="0" y="-38100"/>
              <a:ext cx="2735369" cy="386042"/>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8E461AC4-FE90-C8B7-4F04-2E209AE30BF9}"/>
              </a:ext>
            </a:extLst>
          </p:cNvPr>
          <p:cNvGrpSpPr/>
          <p:nvPr/>
        </p:nvGrpSpPr>
        <p:grpSpPr>
          <a:xfrm>
            <a:off x="6733561" y="6876387"/>
            <a:ext cx="9047242" cy="1150820"/>
            <a:chOff x="0" y="0"/>
            <a:chExt cx="2735369" cy="347942"/>
          </a:xfrm>
        </p:grpSpPr>
        <p:sp>
          <p:nvSpPr>
            <p:cNvPr id="9" name="Freeform 9">
              <a:extLst>
                <a:ext uri="{FF2B5EF4-FFF2-40B4-BE49-F238E27FC236}">
                  <a16:creationId xmlns:a16="http://schemas.microsoft.com/office/drawing/2014/main" id="{691C73E5-DFCD-9A06-BF95-C3578207CFDE}"/>
                </a:ext>
              </a:extLst>
            </p:cNvPr>
            <p:cNvSpPr/>
            <p:nvPr/>
          </p:nvSpPr>
          <p:spPr>
            <a:xfrm>
              <a:off x="0" y="0"/>
              <a:ext cx="2735369" cy="347942"/>
            </a:xfrm>
            <a:custGeom>
              <a:avLst/>
              <a:gdLst/>
              <a:ahLst/>
              <a:cxnLst/>
              <a:rect l="l" t="t" r="r" b="b"/>
              <a:pathLst>
                <a:path w="2735369" h="347942">
                  <a:moveTo>
                    <a:pt x="0" y="0"/>
                  </a:moveTo>
                  <a:lnTo>
                    <a:pt x="2735369" y="0"/>
                  </a:lnTo>
                  <a:lnTo>
                    <a:pt x="2735369" y="347942"/>
                  </a:lnTo>
                  <a:lnTo>
                    <a:pt x="0" y="347942"/>
                  </a:lnTo>
                  <a:close/>
                </a:path>
              </a:pathLst>
            </a:custGeom>
            <a:solidFill>
              <a:srgbClr val="E6D194">
                <a:alpha val="46667"/>
              </a:srgbClr>
            </a:solidFill>
          </p:spPr>
          <p:txBody>
            <a:bodyPr/>
            <a:lstStyle/>
            <a:p>
              <a:endParaRPr lang="es-MX"/>
            </a:p>
          </p:txBody>
        </p:sp>
        <p:sp>
          <p:nvSpPr>
            <p:cNvPr id="10" name="TextBox 10">
              <a:extLst>
                <a:ext uri="{FF2B5EF4-FFF2-40B4-BE49-F238E27FC236}">
                  <a16:creationId xmlns:a16="http://schemas.microsoft.com/office/drawing/2014/main" id="{BF6ED30E-4396-3C78-8F2B-00FCFB0188AD}"/>
                </a:ext>
              </a:extLst>
            </p:cNvPr>
            <p:cNvSpPr txBox="1"/>
            <p:nvPr/>
          </p:nvSpPr>
          <p:spPr>
            <a:xfrm>
              <a:off x="0" y="-38100"/>
              <a:ext cx="2735369" cy="386042"/>
            </a:xfrm>
            <a:prstGeom prst="rect">
              <a:avLst/>
            </a:prstGeom>
          </p:spPr>
          <p:txBody>
            <a:bodyPr lIns="50800" tIns="50800" rIns="50800" bIns="50800" rtlCol="0" anchor="ctr"/>
            <a:lstStyle/>
            <a:p>
              <a:pPr algn="ctr">
                <a:lnSpc>
                  <a:spcPts val="1960"/>
                </a:lnSpc>
              </a:pPr>
              <a:endParaRPr/>
            </a:p>
          </p:txBody>
        </p:sp>
      </p:grpSp>
      <p:grpSp>
        <p:nvGrpSpPr>
          <p:cNvPr id="11" name="Group 11">
            <a:extLst>
              <a:ext uri="{FF2B5EF4-FFF2-40B4-BE49-F238E27FC236}">
                <a16:creationId xmlns:a16="http://schemas.microsoft.com/office/drawing/2014/main" id="{5598B8AB-25D5-6164-557A-4707F88D0F8E}"/>
              </a:ext>
            </a:extLst>
          </p:cNvPr>
          <p:cNvGrpSpPr/>
          <p:nvPr/>
        </p:nvGrpSpPr>
        <p:grpSpPr>
          <a:xfrm>
            <a:off x="6426434" y="8441468"/>
            <a:ext cx="9354369" cy="1150820"/>
            <a:chOff x="0" y="0"/>
            <a:chExt cx="2828227" cy="347942"/>
          </a:xfrm>
        </p:grpSpPr>
        <p:sp>
          <p:nvSpPr>
            <p:cNvPr id="12" name="Freeform 12">
              <a:extLst>
                <a:ext uri="{FF2B5EF4-FFF2-40B4-BE49-F238E27FC236}">
                  <a16:creationId xmlns:a16="http://schemas.microsoft.com/office/drawing/2014/main" id="{E9D2F771-D8CC-12BD-E736-52022B46AAB4}"/>
                </a:ext>
              </a:extLst>
            </p:cNvPr>
            <p:cNvSpPr/>
            <p:nvPr/>
          </p:nvSpPr>
          <p:spPr>
            <a:xfrm>
              <a:off x="0" y="0"/>
              <a:ext cx="2828227" cy="347942"/>
            </a:xfrm>
            <a:custGeom>
              <a:avLst/>
              <a:gdLst/>
              <a:ahLst/>
              <a:cxnLst/>
              <a:rect l="l" t="t" r="r" b="b"/>
              <a:pathLst>
                <a:path w="2828227" h="347942">
                  <a:moveTo>
                    <a:pt x="0" y="0"/>
                  </a:moveTo>
                  <a:lnTo>
                    <a:pt x="2828227" y="0"/>
                  </a:lnTo>
                  <a:lnTo>
                    <a:pt x="2828227" y="347942"/>
                  </a:lnTo>
                  <a:lnTo>
                    <a:pt x="0" y="347942"/>
                  </a:lnTo>
                  <a:close/>
                </a:path>
              </a:pathLst>
            </a:custGeom>
            <a:solidFill>
              <a:srgbClr val="E6D194">
                <a:alpha val="46667"/>
              </a:srgbClr>
            </a:solidFill>
          </p:spPr>
          <p:txBody>
            <a:bodyPr/>
            <a:lstStyle/>
            <a:p>
              <a:endParaRPr lang="es-MX"/>
            </a:p>
          </p:txBody>
        </p:sp>
        <p:sp>
          <p:nvSpPr>
            <p:cNvPr id="13" name="TextBox 13">
              <a:extLst>
                <a:ext uri="{FF2B5EF4-FFF2-40B4-BE49-F238E27FC236}">
                  <a16:creationId xmlns:a16="http://schemas.microsoft.com/office/drawing/2014/main" id="{30EF378F-2A3F-199E-A6D5-4C3CD3F2B8E9}"/>
                </a:ext>
              </a:extLst>
            </p:cNvPr>
            <p:cNvSpPr txBox="1"/>
            <p:nvPr/>
          </p:nvSpPr>
          <p:spPr>
            <a:xfrm>
              <a:off x="0" y="-38100"/>
              <a:ext cx="2828227" cy="386042"/>
            </a:xfrm>
            <a:prstGeom prst="rect">
              <a:avLst/>
            </a:prstGeom>
          </p:spPr>
          <p:txBody>
            <a:bodyPr lIns="50800" tIns="50800" rIns="50800" bIns="50800" rtlCol="0" anchor="ctr"/>
            <a:lstStyle/>
            <a:p>
              <a:pPr algn="ctr">
                <a:lnSpc>
                  <a:spcPts val="1960"/>
                </a:lnSpc>
              </a:pPr>
              <a:endParaRPr/>
            </a:p>
          </p:txBody>
        </p:sp>
      </p:grpSp>
      <p:sp>
        <p:nvSpPr>
          <p:cNvPr id="14" name="TextBox 14">
            <a:extLst>
              <a:ext uri="{FF2B5EF4-FFF2-40B4-BE49-F238E27FC236}">
                <a16:creationId xmlns:a16="http://schemas.microsoft.com/office/drawing/2014/main" id="{35AB8156-75B6-8862-9F97-A2ED7FD932A5}"/>
              </a:ext>
            </a:extLst>
          </p:cNvPr>
          <p:cNvSpPr txBox="1"/>
          <p:nvPr/>
        </p:nvSpPr>
        <p:spPr>
          <a:xfrm>
            <a:off x="1798347" y="1008462"/>
            <a:ext cx="7613409" cy="873125"/>
          </a:xfrm>
          <a:prstGeom prst="rect">
            <a:avLst/>
          </a:prstGeom>
        </p:spPr>
        <p:txBody>
          <a:bodyPr lIns="0" tIns="0" rIns="0" bIns="0" rtlCol="0" anchor="t">
            <a:spAutoFit/>
          </a:bodyPr>
          <a:lstStyle/>
          <a:p>
            <a:pPr marL="0" lvl="0" indent="0" algn="l">
              <a:lnSpc>
                <a:spcPts val="7000"/>
              </a:lnSpc>
            </a:pPr>
            <a:r>
              <a:rPr lang="en-US" sz="5000" b="1" dirty="0">
                <a:solidFill>
                  <a:srgbClr val="9B2247"/>
                </a:solidFill>
                <a:latin typeface="Barlow Bold"/>
                <a:ea typeface="Barlow Bold"/>
                <a:cs typeface="Barlow Bold"/>
                <a:sym typeface="Barlow Bold"/>
              </a:rPr>
              <a:t>PLANEACIÓN</a:t>
            </a:r>
          </a:p>
        </p:txBody>
      </p:sp>
      <p:sp>
        <p:nvSpPr>
          <p:cNvPr id="15" name="TextBox 15">
            <a:extLst>
              <a:ext uri="{FF2B5EF4-FFF2-40B4-BE49-F238E27FC236}">
                <a16:creationId xmlns:a16="http://schemas.microsoft.com/office/drawing/2014/main" id="{46E892CA-3C9E-C83C-0F7A-141C132CB455}"/>
              </a:ext>
            </a:extLst>
          </p:cNvPr>
          <p:cNvSpPr txBox="1"/>
          <p:nvPr/>
        </p:nvSpPr>
        <p:spPr>
          <a:xfrm>
            <a:off x="1798347" y="1980409"/>
            <a:ext cx="13982456" cy="1417677"/>
          </a:xfrm>
          <a:prstGeom prst="rect">
            <a:avLst/>
          </a:prstGeom>
        </p:spPr>
        <p:txBody>
          <a:bodyPr lIns="0" tIns="0" rIns="0" bIns="0" rtlCol="0" anchor="t">
            <a:spAutoFit/>
          </a:bodyPr>
          <a:lstStyle/>
          <a:p>
            <a:pPr algn="just">
              <a:lnSpc>
                <a:spcPts val="3760"/>
              </a:lnSpc>
            </a:pPr>
            <a:r>
              <a:rPr lang="en-US" sz="2685" b="1" spc="10">
                <a:solidFill>
                  <a:srgbClr val="365B6D"/>
                </a:solidFill>
                <a:latin typeface="Barlow Bold"/>
                <a:ea typeface="Barlow Bold"/>
                <a:cs typeface="Barlow Bold"/>
                <a:sym typeface="Barlow Bold"/>
              </a:rPr>
              <a:t>Programar: ordenar, estructurar o definir las acciones cronológicamente para cumplir un objetivo a corto, mediano y largo plazo.</a:t>
            </a:r>
          </a:p>
          <a:p>
            <a:pPr marL="0" lvl="0" indent="0" algn="just">
              <a:lnSpc>
                <a:spcPts val="3760"/>
              </a:lnSpc>
            </a:pPr>
            <a:endParaRPr lang="en-US" sz="2685" b="1" spc="10">
              <a:solidFill>
                <a:srgbClr val="365B6D"/>
              </a:solidFill>
              <a:latin typeface="Barlow Bold"/>
              <a:ea typeface="Barlow Bold"/>
              <a:cs typeface="Barlow Bold"/>
              <a:sym typeface="Barlow Bold"/>
            </a:endParaRPr>
          </a:p>
        </p:txBody>
      </p:sp>
      <p:sp>
        <p:nvSpPr>
          <p:cNvPr id="16" name="TextBox 16">
            <a:extLst>
              <a:ext uri="{FF2B5EF4-FFF2-40B4-BE49-F238E27FC236}">
                <a16:creationId xmlns:a16="http://schemas.microsoft.com/office/drawing/2014/main" id="{5A388C2F-53CC-B35F-524E-181D6F7E38D2}"/>
              </a:ext>
            </a:extLst>
          </p:cNvPr>
          <p:cNvSpPr txBox="1"/>
          <p:nvPr/>
        </p:nvSpPr>
        <p:spPr>
          <a:xfrm>
            <a:off x="9229295" y="4080293"/>
            <a:ext cx="5435218" cy="514256"/>
          </a:xfrm>
          <a:prstGeom prst="rect">
            <a:avLst/>
          </a:prstGeom>
        </p:spPr>
        <p:txBody>
          <a:bodyPr lIns="0" tIns="0" rIns="0" bIns="0" rtlCol="0" anchor="t">
            <a:spAutoFit/>
          </a:bodyPr>
          <a:lstStyle/>
          <a:p>
            <a:pPr marL="0" lvl="0" indent="0" algn="l">
              <a:lnSpc>
                <a:spcPts val="4205"/>
              </a:lnSpc>
              <a:spcBef>
                <a:spcPct val="0"/>
              </a:spcBef>
            </a:pPr>
            <a:r>
              <a:rPr lang="en-US" sz="3003" b="1" spc="12">
                <a:solidFill>
                  <a:srgbClr val="1D4355"/>
                </a:solidFill>
                <a:latin typeface="Barlow Bold"/>
                <a:ea typeface="Barlow Bold"/>
                <a:cs typeface="Barlow Bold"/>
                <a:sym typeface="Barlow Bold"/>
              </a:rPr>
              <a:t>LA ACCIÓN</a:t>
            </a:r>
          </a:p>
        </p:txBody>
      </p:sp>
      <p:sp>
        <p:nvSpPr>
          <p:cNvPr id="17" name="TextBox 17">
            <a:extLst>
              <a:ext uri="{FF2B5EF4-FFF2-40B4-BE49-F238E27FC236}">
                <a16:creationId xmlns:a16="http://schemas.microsoft.com/office/drawing/2014/main" id="{4947C151-08DC-F730-295F-8C41AFDCE7E3}"/>
              </a:ext>
            </a:extLst>
          </p:cNvPr>
          <p:cNvSpPr txBox="1"/>
          <p:nvPr/>
        </p:nvSpPr>
        <p:spPr>
          <a:xfrm>
            <a:off x="9229295" y="5580737"/>
            <a:ext cx="3315002" cy="514256"/>
          </a:xfrm>
          <a:prstGeom prst="rect">
            <a:avLst/>
          </a:prstGeom>
        </p:spPr>
        <p:txBody>
          <a:bodyPr lIns="0" tIns="0" rIns="0" bIns="0" rtlCol="0" anchor="t">
            <a:spAutoFit/>
          </a:bodyPr>
          <a:lstStyle/>
          <a:p>
            <a:pPr marL="0" lvl="0" indent="0" algn="l">
              <a:lnSpc>
                <a:spcPts val="4205"/>
              </a:lnSpc>
              <a:spcBef>
                <a:spcPct val="0"/>
              </a:spcBef>
            </a:pPr>
            <a:r>
              <a:rPr lang="en-US" sz="3003" b="1" spc="12">
                <a:solidFill>
                  <a:srgbClr val="1D4355"/>
                </a:solidFill>
                <a:latin typeface="Barlow Bold"/>
                <a:ea typeface="Barlow Bold"/>
                <a:cs typeface="Barlow Bold"/>
                <a:sym typeface="Barlow Bold"/>
              </a:rPr>
              <a:t>ESTRATEGIA</a:t>
            </a:r>
          </a:p>
        </p:txBody>
      </p:sp>
      <p:sp>
        <p:nvSpPr>
          <p:cNvPr id="18" name="TextBox 18">
            <a:extLst>
              <a:ext uri="{FF2B5EF4-FFF2-40B4-BE49-F238E27FC236}">
                <a16:creationId xmlns:a16="http://schemas.microsoft.com/office/drawing/2014/main" id="{313C59B3-380E-9C93-0553-C27290AA0A52}"/>
              </a:ext>
            </a:extLst>
          </p:cNvPr>
          <p:cNvSpPr txBox="1"/>
          <p:nvPr/>
        </p:nvSpPr>
        <p:spPr>
          <a:xfrm>
            <a:off x="9229295" y="7166094"/>
            <a:ext cx="3449697" cy="514256"/>
          </a:xfrm>
          <a:prstGeom prst="rect">
            <a:avLst/>
          </a:prstGeom>
        </p:spPr>
        <p:txBody>
          <a:bodyPr lIns="0" tIns="0" rIns="0" bIns="0" rtlCol="0" anchor="t">
            <a:spAutoFit/>
          </a:bodyPr>
          <a:lstStyle/>
          <a:p>
            <a:pPr marL="0" lvl="0" indent="0" algn="l">
              <a:lnSpc>
                <a:spcPts val="4205"/>
              </a:lnSpc>
              <a:spcBef>
                <a:spcPct val="0"/>
              </a:spcBef>
            </a:pPr>
            <a:r>
              <a:rPr lang="en-US" sz="3003" b="1" spc="12">
                <a:solidFill>
                  <a:srgbClr val="1D4355"/>
                </a:solidFill>
                <a:latin typeface="Barlow Bold"/>
                <a:ea typeface="Barlow Bold"/>
                <a:cs typeface="Barlow Bold"/>
                <a:sym typeface="Barlow Bold"/>
              </a:rPr>
              <a:t>PROSPECTIVA</a:t>
            </a:r>
          </a:p>
        </p:txBody>
      </p:sp>
      <p:sp>
        <p:nvSpPr>
          <p:cNvPr id="19" name="TextBox 19">
            <a:extLst>
              <a:ext uri="{FF2B5EF4-FFF2-40B4-BE49-F238E27FC236}">
                <a16:creationId xmlns:a16="http://schemas.microsoft.com/office/drawing/2014/main" id="{4D893F4C-8D4F-F42B-863C-C6837B0487A3}"/>
              </a:ext>
            </a:extLst>
          </p:cNvPr>
          <p:cNvSpPr txBox="1"/>
          <p:nvPr/>
        </p:nvSpPr>
        <p:spPr>
          <a:xfrm>
            <a:off x="9229295" y="8678624"/>
            <a:ext cx="3892266" cy="514256"/>
          </a:xfrm>
          <a:prstGeom prst="rect">
            <a:avLst/>
          </a:prstGeom>
        </p:spPr>
        <p:txBody>
          <a:bodyPr lIns="0" tIns="0" rIns="0" bIns="0" rtlCol="0" anchor="t">
            <a:spAutoFit/>
          </a:bodyPr>
          <a:lstStyle/>
          <a:p>
            <a:pPr marL="0" lvl="0" indent="0" algn="l">
              <a:lnSpc>
                <a:spcPts val="4205"/>
              </a:lnSpc>
              <a:spcBef>
                <a:spcPct val="0"/>
              </a:spcBef>
            </a:pPr>
            <a:r>
              <a:rPr lang="en-US" sz="3003" b="1" spc="12">
                <a:solidFill>
                  <a:srgbClr val="1D4355"/>
                </a:solidFill>
                <a:latin typeface="Barlow Bold"/>
                <a:ea typeface="Barlow Bold"/>
                <a:cs typeface="Barlow Bold"/>
                <a:sym typeface="Barlow Bold"/>
              </a:rPr>
              <a:t>DIAGNÓSTICO</a:t>
            </a:r>
          </a:p>
        </p:txBody>
      </p:sp>
      <p:sp>
        <p:nvSpPr>
          <p:cNvPr id="20" name="AutoShape 20">
            <a:extLst>
              <a:ext uri="{FF2B5EF4-FFF2-40B4-BE49-F238E27FC236}">
                <a16:creationId xmlns:a16="http://schemas.microsoft.com/office/drawing/2014/main" id="{5B514A15-25B6-5C63-E175-BBE5979DE4B2}"/>
              </a:ext>
            </a:extLst>
          </p:cNvPr>
          <p:cNvSpPr/>
          <p:nvPr/>
        </p:nvSpPr>
        <p:spPr>
          <a:xfrm>
            <a:off x="3912711" y="4439625"/>
            <a:ext cx="1794353" cy="0"/>
          </a:xfrm>
          <a:prstGeom prst="line">
            <a:avLst/>
          </a:prstGeom>
          <a:ln w="47625" cap="rnd">
            <a:solidFill>
              <a:srgbClr val="9B2247"/>
            </a:solidFill>
            <a:prstDash val="sysDot"/>
            <a:headEnd type="diamond" w="lg" len="lg"/>
            <a:tailEnd type="none" w="sm" len="sm"/>
          </a:ln>
        </p:spPr>
        <p:txBody>
          <a:bodyPr/>
          <a:lstStyle/>
          <a:p>
            <a:endParaRPr lang="es-MX"/>
          </a:p>
        </p:txBody>
      </p:sp>
      <p:sp>
        <p:nvSpPr>
          <p:cNvPr id="21" name="AutoShape 21">
            <a:extLst>
              <a:ext uri="{FF2B5EF4-FFF2-40B4-BE49-F238E27FC236}">
                <a16:creationId xmlns:a16="http://schemas.microsoft.com/office/drawing/2014/main" id="{2FC0EA8F-5C88-523D-6626-96CC780E5041}"/>
              </a:ext>
            </a:extLst>
          </p:cNvPr>
          <p:cNvSpPr/>
          <p:nvPr/>
        </p:nvSpPr>
        <p:spPr>
          <a:xfrm>
            <a:off x="3842530" y="5782706"/>
            <a:ext cx="1522426" cy="0"/>
          </a:xfrm>
          <a:prstGeom prst="line">
            <a:avLst/>
          </a:prstGeom>
          <a:ln w="47625" cap="rnd">
            <a:solidFill>
              <a:srgbClr val="E6D194"/>
            </a:solidFill>
            <a:prstDash val="sysDot"/>
            <a:headEnd type="diamond" w="lg" len="lg"/>
            <a:tailEnd type="none" w="sm" len="sm"/>
          </a:ln>
        </p:spPr>
        <p:txBody>
          <a:bodyPr/>
          <a:lstStyle/>
          <a:p>
            <a:endParaRPr lang="es-MX"/>
          </a:p>
        </p:txBody>
      </p:sp>
      <p:sp>
        <p:nvSpPr>
          <p:cNvPr id="22" name="AutoShape 22">
            <a:extLst>
              <a:ext uri="{FF2B5EF4-FFF2-40B4-BE49-F238E27FC236}">
                <a16:creationId xmlns:a16="http://schemas.microsoft.com/office/drawing/2014/main" id="{60A82959-72E2-4DAD-1180-40AA18DF173C}"/>
              </a:ext>
            </a:extLst>
          </p:cNvPr>
          <p:cNvSpPr/>
          <p:nvPr/>
        </p:nvSpPr>
        <p:spPr>
          <a:xfrm>
            <a:off x="3842530" y="7515373"/>
            <a:ext cx="1166757" cy="0"/>
          </a:xfrm>
          <a:prstGeom prst="line">
            <a:avLst/>
          </a:prstGeom>
          <a:ln w="47625" cap="rnd">
            <a:solidFill>
              <a:srgbClr val="9B2247"/>
            </a:solidFill>
            <a:prstDash val="sysDot"/>
            <a:headEnd type="diamond" w="lg" len="lg"/>
            <a:tailEnd type="none" w="sm" len="sm"/>
          </a:ln>
        </p:spPr>
        <p:txBody>
          <a:bodyPr/>
          <a:lstStyle/>
          <a:p>
            <a:endParaRPr lang="es-MX"/>
          </a:p>
        </p:txBody>
      </p:sp>
      <p:sp>
        <p:nvSpPr>
          <p:cNvPr id="23" name="AutoShape 23">
            <a:extLst>
              <a:ext uri="{FF2B5EF4-FFF2-40B4-BE49-F238E27FC236}">
                <a16:creationId xmlns:a16="http://schemas.microsoft.com/office/drawing/2014/main" id="{FD3B3FAF-FDA6-3253-09DE-2F479FEBA53C}"/>
              </a:ext>
            </a:extLst>
          </p:cNvPr>
          <p:cNvSpPr/>
          <p:nvPr/>
        </p:nvSpPr>
        <p:spPr>
          <a:xfrm>
            <a:off x="3842530" y="9326466"/>
            <a:ext cx="1239050" cy="0"/>
          </a:xfrm>
          <a:prstGeom prst="line">
            <a:avLst/>
          </a:prstGeom>
          <a:ln w="47625" cap="rnd">
            <a:solidFill>
              <a:srgbClr val="A57F2C"/>
            </a:solidFill>
            <a:prstDash val="sysDot"/>
            <a:headEnd type="diamond" w="lg" len="lg"/>
            <a:tailEnd type="none" w="sm" len="sm"/>
          </a:ln>
        </p:spPr>
        <p:txBody>
          <a:bodyPr/>
          <a:lstStyle/>
          <a:p>
            <a:endParaRPr lang="es-MX"/>
          </a:p>
        </p:txBody>
      </p:sp>
      <p:grpSp>
        <p:nvGrpSpPr>
          <p:cNvPr id="24" name="Group 24">
            <a:extLst>
              <a:ext uri="{FF2B5EF4-FFF2-40B4-BE49-F238E27FC236}">
                <a16:creationId xmlns:a16="http://schemas.microsoft.com/office/drawing/2014/main" id="{8A62365B-01BC-24A8-499A-3BC07B1A901E}"/>
              </a:ext>
            </a:extLst>
          </p:cNvPr>
          <p:cNvGrpSpPr/>
          <p:nvPr/>
        </p:nvGrpSpPr>
        <p:grpSpPr>
          <a:xfrm>
            <a:off x="14733126" y="8645816"/>
            <a:ext cx="779885" cy="803183"/>
            <a:chOff x="0" y="0"/>
            <a:chExt cx="789222" cy="812800"/>
          </a:xfrm>
        </p:grpSpPr>
        <p:sp>
          <p:nvSpPr>
            <p:cNvPr id="25" name="Freeform 25">
              <a:extLst>
                <a:ext uri="{FF2B5EF4-FFF2-40B4-BE49-F238E27FC236}">
                  <a16:creationId xmlns:a16="http://schemas.microsoft.com/office/drawing/2014/main" id="{2BB65113-242E-065D-7C7F-95F480F63196}"/>
                </a:ext>
              </a:extLst>
            </p:cNvPr>
            <p:cNvSpPr/>
            <p:nvPr/>
          </p:nvSpPr>
          <p:spPr>
            <a:xfrm>
              <a:off x="0" y="0"/>
              <a:ext cx="789222" cy="812800"/>
            </a:xfrm>
            <a:custGeom>
              <a:avLst/>
              <a:gdLst/>
              <a:ahLst/>
              <a:cxnLst/>
              <a:rect l="l" t="t" r="r" b="b"/>
              <a:pathLst>
                <a:path w="789222" h="812800">
                  <a:moveTo>
                    <a:pt x="394611" y="0"/>
                  </a:moveTo>
                  <a:cubicBezTo>
                    <a:pt x="176673" y="0"/>
                    <a:pt x="0" y="181951"/>
                    <a:pt x="0" y="406400"/>
                  </a:cubicBezTo>
                  <a:cubicBezTo>
                    <a:pt x="0" y="630849"/>
                    <a:pt x="176673" y="812800"/>
                    <a:pt x="394611" y="812800"/>
                  </a:cubicBezTo>
                  <a:cubicBezTo>
                    <a:pt x="612549" y="812800"/>
                    <a:pt x="789222" y="630849"/>
                    <a:pt x="789222" y="406400"/>
                  </a:cubicBezTo>
                  <a:cubicBezTo>
                    <a:pt x="789222" y="181951"/>
                    <a:pt x="612549" y="0"/>
                    <a:pt x="394611" y="0"/>
                  </a:cubicBezTo>
                  <a:close/>
                </a:path>
              </a:pathLst>
            </a:custGeom>
            <a:solidFill>
              <a:srgbClr val="365B6D"/>
            </a:solidFill>
            <a:ln cap="sq">
              <a:noFill/>
              <a:prstDash val="solid"/>
              <a:miter/>
            </a:ln>
          </p:spPr>
          <p:txBody>
            <a:bodyPr/>
            <a:lstStyle/>
            <a:p>
              <a:endParaRPr lang="es-MX"/>
            </a:p>
          </p:txBody>
        </p:sp>
        <p:sp>
          <p:nvSpPr>
            <p:cNvPr id="26" name="TextBox 26">
              <a:extLst>
                <a:ext uri="{FF2B5EF4-FFF2-40B4-BE49-F238E27FC236}">
                  <a16:creationId xmlns:a16="http://schemas.microsoft.com/office/drawing/2014/main" id="{EEC82EFF-652B-AE98-6678-C84040DFB3F9}"/>
                </a:ext>
              </a:extLst>
            </p:cNvPr>
            <p:cNvSpPr txBox="1"/>
            <p:nvPr/>
          </p:nvSpPr>
          <p:spPr>
            <a:xfrm>
              <a:off x="73990" y="38100"/>
              <a:ext cx="641243" cy="698500"/>
            </a:xfrm>
            <a:prstGeom prst="rect">
              <a:avLst/>
            </a:prstGeom>
          </p:spPr>
          <p:txBody>
            <a:bodyPr lIns="50800" tIns="50800" rIns="50800" bIns="50800" rtlCol="0" anchor="ctr"/>
            <a:lstStyle/>
            <a:p>
              <a:pPr algn="ctr">
                <a:lnSpc>
                  <a:spcPts val="1960"/>
                </a:lnSpc>
              </a:pPr>
              <a:endParaRPr/>
            </a:p>
          </p:txBody>
        </p:sp>
      </p:grpSp>
      <p:grpSp>
        <p:nvGrpSpPr>
          <p:cNvPr id="27" name="Group 27">
            <a:extLst>
              <a:ext uri="{FF2B5EF4-FFF2-40B4-BE49-F238E27FC236}">
                <a16:creationId xmlns:a16="http://schemas.microsoft.com/office/drawing/2014/main" id="{FEF53E23-02D2-DCE9-69A9-CE3E1014F5F8}"/>
              </a:ext>
            </a:extLst>
          </p:cNvPr>
          <p:cNvGrpSpPr/>
          <p:nvPr/>
        </p:nvGrpSpPr>
        <p:grpSpPr>
          <a:xfrm>
            <a:off x="14737999" y="7049420"/>
            <a:ext cx="781409" cy="804753"/>
            <a:chOff x="0" y="0"/>
            <a:chExt cx="789222" cy="812800"/>
          </a:xfrm>
        </p:grpSpPr>
        <p:sp>
          <p:nvSpPr>
            <p:cNvPr id="28" name="Freeform 28">
              <a:extLst>
                <a:ext uri="{FF2B5EF4-FFF2-40B4-BE49-F238E27FC236}">
                  <a16:creationId xmlns:a16="http://schemas.microsoft.com/office/drawing/2014/main" id="{96603C6A-A681-1213-ED6F-6C27DEDD419E}"/>
                </a:ext>
              </a:extLst>
            </p:cNvPr>
            <p:cNvSpPr/>
            <p:nvPr/>
          </p:nvSpPr>
          <p:spPr>
            <a:xfrm>
              <a:off x="0" y="0"/>
              <a:ext cx="789222" cy="812800"/>
            </a:xfrm>
            <a:custGeom>
              <a:avLst/>
              <a:gdLst/>
              <a:ahLst/>
              <a:cxnLst/>
              <a:rect l="l" t="t" r="r" b="b"/>
              <a:pathLst>
                <a:path w="789222" h="812800">
                  <a:moveTo>
                    <a:pt x="394611" y="0"/>
                  </a:moveTo>
                  <a:cubicBezTo>
                    <a:pt x="176673" y="0"/>
                    <a:pt x="0" y="181951"/>
                    <a:pt x="0" y="406400"/>
                  </a:cubicBezTo>
                  <a:cubicBezTo>
                    <a:pt x="0" y="630849"/>
                    <a:pt x="176673" y="812800"/>
                    <a:pt x="394611" y="812800"/>
                  </a:cubicBezTo>
                  <a:cubicBezTo>
                    <a:pt x="612549" y="812800"/>
                    <a:pt x="789222" y="630849"/>
                    <a:pt x="789222" y="406400"/>
                  </a:cubicBezTo>
                  <a:cubicBezTo>
                    <a:pt x="789222" y="181951"/>
                    <a:pt x="612549" y="0"/>
                    <a:pt x="394611" y="0"/>
                  </a:cubicBezTo>
                  <a:close/>
                </a:path>
              </a:pathLst>
            </a:custGeom>
            <a:solidFill>
              <a:srgbClr val="E6D194"/>
            </a:solidFill>
            <a:ln cap="sq">
              <a:noFill/>
              <a:prstDash val="solid"/>
              <a:miter/>
            </a:ln>
          </p:spPr>
          <p:txBody>
            <a:bodyPr/>
            <a:lstStyle/>
            <a:p>
              <a:endParaRPr lang="es-MX"/>
            </a:p>
          </p:txBody>
        </p:sp>
        <p:sp>
          <p:nvSpPr>
            <p:cNvPr id="29" name="TextBox 29">
              <a:extLst>
                <a:ext uri="{FF2B5EF4-FFF2-40B4-BE49-F238E27FC236}">
                  <a16:creationId xmlns:a16="http://schemas.microsoft.com/office/drawing/2014/main" id="{01850C0B-BEB7-38AD-BF25-04FC1435B43B}"/>
                </a:ext>
              </a:extLst>
            </p:cNvPr>
            <p:cNvSpPr txBox="1"/>
            <p:nvPr/>
          </p:nvSpPr>
          <p:spPr>
            <a:xfrm>
              <a:off x="73990" y="38100"/>
              <a:ext cx="641243" cy="698500"/>
            </a:xfrm>
            <a:prstGeom prst="rect">
              <a:avLst/>
            </a:prstGeom>
          </p:spPr>
          <p:txBody>
            <a:bodyPr lIns="50800" tIns="50800" rIns="50800" bIns="50800" rtlCol="0" anchor="ctr"/>
            <a:lstStyle/>
            <a:p>
              <a:pPr algn="ctr">
                <a:lnSpc>
                  <a:spcPts val="1960"/>
                </a:lnSpc>
              </a:pPr>
              <a:endParaRPr/>
            </a:p>
          </p:txBody>
        </p:sp>
      </p:grpSp>
      <p:grpSp>
        <p:nvGrpSpPr>
          <p:cNvPr id="30" name="Group 30">
            <a:extLst>
              <a:ext uri="{FF2B5EF4-FFF2-40B4-BE49-F238E27FC236}">
                <a16:creationId xmlns:a16="http://schemas.microsoft.com/office/drawing/2014/main" id="{D513C124-89CB-047D-79C1-085220BE2E63}"/>
              </a:ext>
            </a:extLst>
          </p:cNvPr>
          <p:cNvGrpSpPr/>
          <p:nvPr/>
        </p:nvGrpSpPr>
        <p:grpSpPr>
          <a:xfrm>
            <a:off x="14737999" y="5486194"/>
            <a:ext cx="781409" cy="804753"/>
            <a:chOff x="0" y="0"/>
            <a:chExt cx="789222" cy="812800"/>
          </a:xfrm>
        </p:grpSpPr>
        <p:sp>
          <p:nvSpPr>
            <p:cNvPr id="31" name="Freeform 31">
              <a:extLst>
                <a:ext uri="{FF2B5EF4-FFF2-40B4-BE49-F238E27FC236}">
                  <a16:creationId xmlns:a16="http://schemas.microsoft.com/office/drawing/2014/main" id="{C0CEC070-4A7B-840D-68B1-E9C500935E79}"/>
                </a:ext>
              </a:extLst>
            </p:cNvPr>
            <p:cNvSpPr/>
            <p:nvPr/>
          </p:nvSpPr>
          <p:spPr>
            <a:xfrm>
              <a:off x="0" y="0"/>
              <a:ext cx="789222" cy="812800"/>
            </a:xfrm>
            <a:custGeom>
              <a:avLst/>
              <a:gdLst/>
              <a:ahLst/>
              <a:cxnLst/>
              <a:rect l="l" t="t" r="r" b="b"/>
              <a:pathLst>
                <a:path w="789222" h="812800">
                  <a:moveTo>
                    <a:pt x="394611" y="0"/>
                  </a:moveTo>
                  <a:cubicBezTo>
                    <a:pt x="176673" y="0"/>
                    <a:pt x="0" y="181951"/>
                    <a:pt x="0" y="406400"/>
                  </a:cubicBezTo>
                  <a:cubicBezTo>
                    <a:pt x="0" y="630849"/>
                    <a:pt x="176673" y="812800"/>
                    <a:pt x="394611" y="812800"/>
                  </a:cubicBezTo>
                  <a:cubicBezTo>
                    <a:pt x="612549" y="812800"/>
                    <a:pt x="789222" y="630849"/>
                    <a:pt x="789222" y="406400"/>
                  </a:cubicBezTo>
                  <a:cubicBezTo>
                    <a:pt x="789222" y="181951"/>
                    <a:pt x="612549" y="0"/>
                    <a:pt x="394611" y="0"/>
                  </a:cubicBezTo>
                  <a:close/>
                </a:path>
              </a:pathLst>
            </a:custGeom>
            <a:solidFill>
              <a:srgbClr val="A57F2C"/>
            </a:solidFill>
            <a:ln cap="sq">
              <a:noFill/>
              <a:prstDash val="solid"/>
              <a:miter/>
            </a:ln>
          </p:spPr>
          <p:txBody>
            <a:bodyPr/>
            <a:lstStyle/>
            <a:p>
              <a:endParaRPr lang="es-MX"/>
            </a:p>
          </p:txBody>
        </p:sp>
        <p:sp>
          <p:nvSpPr>
            <p:cNvPr id="32" name="TextBox 32">
              <a:extLst>
                <a:ext uri="{FF2B5EF4-FFF2-40B4-BE49-F238E27FC236}">
                  <a16:creationId xmlns:a16="http://schemas.microsoft.com/office/drawing/2014/main" id="{05D55E08-1E54-3355-6D32-C9F0345CF1F3}"/>
                </a:ext>
              </a:extLst>
            </p:cNvPr>
            <p:cNvSpPr txBox="1"/>
            <p:nvPr/>
          </p:nvSpPr>
          <p:spPr>
            <a:xfrm>
              <a:off x="73990" y="38100"/>
              <a:ext cx="641243" cy="698500"/>
            </a:xfrm>
            <a:prstGeom prst="rect">
              <a:avLst/>
            </a:prstGeom>
          </p:spPr>
          <p:txBody>
            <a:bodyPr lIns="50800" tIns="50800" rIns="50800" bIns="50800" rtlCol="0" anchor="ctr"/>
            <a:lstStyle/>
            <a:p>
              <a:pPr algn="ctr">
                <a:lnSpc>
                  <a:spcPts val="1960"/>
                </a:lnSpc>
              </a:pPr>
              <a:endParaRPr/>
            </a:p>
          </p:txBody>
        </p:sp>
      </p:grpSp>
      <p:grpSp>
        <p:nvGrpSpPr>
          <p:cNvPr id="33" name="Group 33">
            <a:extLst>
              <a:ext uri="{FF2B5EF4-FFF2-40B4-BE49-F238E27FC236}">
                <a16:creationId xmlns:a16="http://schemas.microsoft.com/office/drawing/2014/main" id="{E0AFC3FB-3E26-9B86-54A2-59C4B0FE5D72}"/>
              </a:ext>
            </a:extLst>
          </p:cNvPr>
          <p:cNvGrpSpPr/>
          <p:nvPr/>
        </p:nvGrpSpPr>
        <p:grpSpPr>
          <a:xfrm>
            <a:off x="14737999" y="3963619"/>
            <a:ext cx="781409" cy="804753"/>
            <a:chOff x="0" y="0"/>
            <a:chExt cx="789222" cy="812800"/>
          </a:xfrm>
        </p:grpSpPr>
        <p:sp>
          <p:nvSpPr>
            <p:cNvPr id="34" name="Freeform 34">
              <a:extLst>
                <a:ext uri="{FF2B5EF4-FFF2-40B4-BE49-F238E27FC236}">
                  <a16:creationId xmlns:a16="http://schemas.microsoft.com/office/drawing/2014/main" id="{78A71261-0F1D-B10C-941F-EC85D78ED452}"/>
                </a:ext>
              </a:extLst>
            </p:cNvPr>
            <p:cNvSpPr/>
            <p:nvPr/>
          </p:nvSpPr>
          <p:spPr>
            <a:xfrm>
              <a:off x="0" y="0"/>
              <a:ext cx="789222" cy="812800"/>
            </a:xfrm>
            <a:custGeom>
              <a:avLst/>
              <a:gdLst/>
              <a:ahLst/>
              <a:cxnLst/>
              <a:rect l="l" t="t" r="r" b="b"/>
              <a:pathLst>
                <a:path w="789222" h="812800">
                  <a:moveTo>
                    <a:pt x="394611" y="0"/>
                  </a:moveTo>
                  <a:cubicBezTo>
                    <a:pt x="176673" y="0"/>
                    <a:pt x="0" y="181951"/>
                    <a:pt x="0" y="406400"/>
                  </a:cubicBezTo>
                  <a:cubicBezTo>
                    <a:pt x="0" y="630849"/>
                    <a:pt x="176673" y="812800"/>
                    <a:pt x="394611" y="812800"/>
                  </a:cubicBezTo>
                  <a:cubicBezTo>
                    <a:pt x="612549" y="812800"/>
                    <a:pt x="789222" y="630849"/>
                    <a:pt x="789222" y="406400"/>
                  </a:cubicBezTo>
                  <a:cubicBezTo>
                    <a:pt x="789222" y="181951"/>
                    <a:pt x="612549" y="0"/>
                    <a:pt x="394611" y="0"/>
                  </a:cubicBezTo>
                  <a:close/>
                </a:path>
              </a:pathLst>
            </a:custGeom>
            <a:solidFill>
              <a:srgbClr val="9B2247"/>
            </a:solidFill>
            <a:ln cap="sq">
              <a:noFill/>
              <a:prstDash val="solid"/>
              <a:miter/>
            </a:ln>
          </p:spPr>
          <p:txBody>
            <a:bodyPr/>
            <a:lstStyle/>
            <a:p>
              <a:endParaRPr lang="es-MX"/>
            </a:p>
          </p:txBody>
        </p:sp>
        <p:sp>
          <p:nvSpPr>
            <p:cNvPr id="35" name="TextBox 35">
              <a:extLst>
                <a:ext uri="{FF2B5EF4-FFF2-40B4-BE49-F238E27FC236}">
                  <a16:creationId xmlns:a16="http://schemas.microsoft.com/office/drawing/2014/main" id="{C410B37D-E978-FD06-2BC6-447F7DD223B5}"/>
                </a:ext>
              </a:extLst>
            </p:cNvPr>
            <p:cNvSpPr txBox="1"/>
            <p:nvPr/>
          </p:nvSpPr>
          <p:spPr>
            <a:xfrm>
              <a:off x="73990" y="38100"/>
              <a:ext cx="641243" cy="698500"/>
            </a:xfrm>
            <a:prstGeom prst="rect">
              <a:avLst/>
            </a:prstGeom>
          </p:spPr>
          <p:txBody>
            <a:bodyPr lIns="50800" tIns="50800" rIns="50800" bIns="50800" rtlCol="0" anchor="ctr"/>
            <a:lstStyle/>
            <a:p>
              <a:pPr algn="ctr">
                <a:lnSpc>
                  <a:spcPts val="1960"/>
                </a:lnSpc>
              </a:pPr>
              <a:endParaRPr/>
            </a:p>
          </p:txBody>
        </p:sp>
      </p:grpSp>
      <p:sp>
        <p:nvSpPr>
          <p:cNvPr id="36" name="TextBox 36">
            <a:extLst>
              <a:ext uri="{FF2B5EF4-FFF2-40B4-BE49-F238E27FC236}">
                <a16:creationId xmlns:a16="http://schemas.microsoft.com/office/drawing/2014/main" id="{F9524CC7-FF2A-24B7-463B-76B9795DCBA8}"/>
              </a:ext>
            </a:extLst>
          </p:cNvPr>
          <p:cNvSpPr txBox="1"/>
          <p:nvPr/>
        </p:nvSpPr>
        <p:spPr>
          <a:xfrm>
            <a:off x="14893345" y="3999676"/>
            <a:ext cx="470719" cy="662934"/>
          </a:xfrm>
          <a:prstGeom prst="rect">
            <a:avLst/>
          </a:prstGeom>
        </p:spPr>
        <p:txBody>
          <a:bodyPr lIns="0" tIns="0" rIns="0" bIns="0" rtlCol="0" anchor="t">
            <a:spAutoFit/>
          </a:bodyPr>
          <a:lstStyle/>
          <a:p>
            <a:pPr marL="0" lvl="0" indent="0" algn="ctr">
              <a:lnSpc>
                <a:spcPts val="5460"/>
              </a:lnSpc>
              <a:spcBef>
                <a:spcPct val="0"/>
              </a:spcBef>
            </a:pPr>
            <a:r>
              <a:rPr lang="en-US" sz="3900" b="1">
                <a:solidFill>
                  <a:srgbClr val="F7F7F7"/>
                </a:solidFill>
                <a:latin typeface="Barlow Semi-Bold"/>
                <a:ea typeface="Barlow Semi-Bold"/>
                <a:cs typeface="Barlow Semi-Bold"/>
                <a:sym typeface="Barlow Semi-Bold"/>
              </a:rPr>
              <a:t>4</a:t>
            </a:r>
          </a:p>
        </p:txBody>
      </p:sp>
      <p:grpSp>
        <p:nvGrpSpPr>
          <p:cNvPr id="37" name="Group 37">
            <a:extLst>
              <a:ext uri="{FF2B5EF4-FFF2-40B4-BE49-F238E27FC236}">
                <a16:creationId xmlns:a16="http://schemas.microsoft.com/office/drawing/2014/main" id="{4527B4E4-C0DA-608B-360F-E96EF0B9C3E5}"/>
              </a:ext>
            </a:extLst>
          </p:cNvPr>
          <p:cNvGrpSpPr/>
          <p:nvPr/>
        </p:nvGrpSpPr>
        <p:grpSpPr>
          <a:xfrm>
            <a:off x="4809888" y="7783849"/>
            <a:ext cx="3847346" cy="2503151"/>
            <a:chOff x="0" y="0"/>
            <a:chExt cx="5129795" cy="3337534"/>
          </a:xfrm>
        </p:grpSpPr>
        <p:grpSp>
          <p:nvGrpSpPr>
            <p:cNvPr id="38" name="Group 38">
              <a:extLst>
                <a:ext uri="{FF2B5EF4-FFF2-40B4-BE49-F238E27FC236}">
                  <a16:creationId xmlns:a16="http://schemas.microsoft.com/office/drawing/2014/main" id="{9AE68830-B2CB-2EA5-DF96-548D56988C05}"/>
                </a:ext>
              </a:extLst>
            </p:cNvPr>
            <p:cNvGrpSpPr/>
            <p:nvPr/>
          </p:nvGrpSpPr>
          <p:grpSpPr>
            <a:xfrm>
              <a:off x="0" y="0"/>
              <a:ext cx="5129795" cy="3337534"/>
              <a:chOff x="0" y="0"/>
              <a:chExt cx="1144430" cy="744586"/>
            </a:xfrm>
          </p:grpSpPr>
          <p:sp>
            <p:nvSpPr>
              <p:cNvPr id="39" name="Freeform 39">
                <a:extLst>
                  <a:ext uri="{FF2B5EF4-FFF2-40B4-BE49-F238E27FC236}">
                    <a16:creationId xmlns:a16="http://schemas.microsoft.com/office/drawing/2014/main" id="{AC02270B-3932-DB58-E728-3D88AC1BB2CA}"/>
                  </a:ext>
                </a:extLst>
              </p:cNvPr>
              <p:cNvSpPr/>
              <p:nvPr/>
            </p:nvSpPr>
            <p:spPr>
              <a:xfrm>
                <a:off x="0" y="1667"/>
                <a:ext cx="1144430" cy="741253"/>
              </a:xfrm>
              <a:custGeom>
                <a:avLst/>
                <a:gdLst/>
                <a:ahLst/>
                <a:cxnLst/>
                <a:rect l="l" t="t" r="r" b="b"/>
                <a:pathLst>
                  <a:path w="1144430" h="741253">
                    <a:moveTo>
                      <a:pt x="581332" y="1571"/>
                    </a:moveTo>
                    <a:lnTo>
                      <a:pt x="1135313" y="198295"/>
                    </a:lnTo>
                    <a:cubicBezTo>
                      <a:pt x="1140779" y="200236"/>
                      <a:pt x="1144430" y="205408"/>
                      <a:pt x="1144430" y="211208"/>
                    </a:cubicBezTo>
                    <a:lnTo>
                      <a:pt x="1144430" y="530044"/>
                    </a:lnTo>
                    <a:cubicBezTo>
                      <a:pt x="1144430" y="535844"/>
                      <a:pt x="1140779" y="541016"/>
                      <a:pt x="1135313" y="542957"/>
                    </a:cubicBezTo>
                    <a:lnTo>
                      <a:pt x="581332" y="739682"/>
                    </a:lnTo>
                    <a:cubicBezTo>
                      <a:pt x="575435" y="741776"/>
                      <a:pt x="568996" y="741776"/>
                      <a:pt x="563098" y="739682"/>
                    </a:cubicBezTo>
                    <a:lnTo>
                      <a:pt x="9117" y="542957"/>
                    </a:lnTo>
                    <a:cubicBezTo>
                      <a:pt x="3652" y="541016"/>
                      <a:pt x="0" y="535844"/>
                      <a:pt x="0" y="530044"/>
                    </a:cubicBezTo>
                    <a:lnTo>
                      <a:pt x="0" y="211208"/>
                    </a:lnTo>
                    <a:cubicBezTo>
                      <a:pt x="0" y="205408"/>
                      <a:pt x="3652" y="200236"/>
                      <a:pt x="9117" y="198295"/>
                    </a:cubicBezTo>
                    <a:lnTo>
                      <a:pt x="563098" y="1571"/>
                    </a:lnTo>
                    <a:cubicBezTo>
                      <a:pt x="568996" y="-524"/>
                      <a:pt x="575435" y="-524"/>
                      <a:pt x="581332" y="1571"/>
                    </a:cubicBezTo>
                    <a:close/>
                  </a:path>
                </a:pathLst>
              </a:custGeom>
              <a:solidFill>
                <a:srgbClr val="A57F2C"/>
              </a:solidFill>
              <a:ln cap="sq">
                <a:noFill/>
                <a:prstDash val="solid"/>
                <a:miter/>
              </a:ln>
            </p:spPr>
            <p:txBody>
              <a:bodyPr/>
              <a:lstStyle/>
              <a:p>
                <a:endParaRPr lang="es-MX"/>
              </a:p>
            </p:txBody>
          </p:sp>
          <p:sp>
            <p:nvSpPr>
              <p:cNvPr id="40" name="TextBox 40">
                <a:extLst>
                  <a:ext uri="{FF2B5EF4-FFF2-40B4-BE49-F238E27FC236}">
                    <a16:creationId xmlns:a16="http://schemas.microsoft.com/office/drawing/2014/main" id="{87274931-4B6A-7EE6-5F6E-73051D719F56}"/>
                  </a:ext>
                </a:extLst>
              </p:cNvPr>
              <p:cNvSpPr txBox="1"/>
              <p:nvPr/>
            </p:nvSpPr>
            <p:spPr>
              <a:xfrm>
                <a:off x="0" y="111125"/>
                <a:ext cx="1144430" cy="493761"/>
              </a:xfrm>
              <a:prstGeom prst="rect">
                <a:avLst/>
              </a:prstGeom>
            </p:spPr>
            <p:txBody>
              <a:bodyPr lIns="47552" tIns="47552" rIns="47552" bIns="47552" rtlCol="0" anchor="ctr"/>
              <a:lstStyle/>
              <a:p>
                <a:pPr algn="ctr">
                  <a:lnSpc>
                    <a:spcPts val="2271"/>
                  </a:lnSpc>
                </a:pPr>
                <a:endParaRPr/>
              </a:p>
            </p:txBody>
          </p:sp>
        </p:grpSp>
        <p:grpSp>
          <p:nvGrpSpPr>
            <p:cNvPr id="41" name="Group 41">
              <a:extLst>
                <a:ext uri="{FF2B5EF4-FFF2-40B4-BE49-F238E27FC236}">
                  <a16:creationId xmlns:a16="http://schemas.microsoft.com/office/drawing/2014/main" id="{DA9C7ED9-1984-CD7A-4B2E-0A627C621466}"/>
                </a:ext>
              </a:extLst>
            </p:cNvPr>
            <p:cNvGrpSpPr/>
            <p:nvPr/>
          </p:nvGrpSpPr>
          <p:grpSpPr>
            <a:xfrm>
              <a:off x="0" y="0"/>
              <a:ext cx="5129795" cy="2348084"/>
              <a:chOff x="0" y="0"/>
              <a:chExt cx="1144430" cy="523845"/>
            </a:xfrm>
          </p:grpSpPr>
          <p:sp>
            <p:nvSpPr>
              <p:cNvPr id="42" name="Freeform 42">
                <a:extLst>
                  <a:ext uri="{FF2B5EF4-FFF2-40B4-BE49-F238E27FC236}">
                    <a16:creationId xmlns:a16="http://schemas.microsoft.com/office/drawing/2014/main" id="{32DA05F2-8550-8159-1B10-8BD1E3504146}"/>
                  </a:ext>
                </a:extLst>
              </p:cNvPr>
              <p:cNvSpPr/>
              <p:nvPr/>
            </p:nvSpPr>
            <p:spPr>
              <a:xfrm>
                <a:off x="0" y="1667"/>
                <a:ext cx="1144430" cy="520511"/>
              </a:xfrm>
              <a:custGeom>
                <a:avLst/>
                <a:gdLst/>
                <a:ahLst/>
                <a:cxnLst/>
                <a:rect l="l" t="t" r="r" b="b"/>
                <a:pathLst>
                  <a:path w="1144430" h="520511">
                    <a:moveTo>
                      <a:pt x="581332" y="1571"/>
                    </a:moveTo>
                    <a:lnTo>
                      <a:pt x="1135313" y="198295"/>
                    </a:lnTo>
                    <a:cubicBezTo>
                      <a:pt x="1140779" y="200236"/>
                      <a:pt x="1144430" y="205408"/>
                      <a:pt x="1144430" y="211208"/>
                    </a:cubicBezTo>
                    <a:lnTo>
                      <a:pt x="1144430" y="309303"/>
                    </a:lnTo>
                    <a:cubicBezTo>
                      <a:pt x="1144430" y="315103"/>
                      <a:pt x="1140779" y="320275"/>
                      <a:pt x="1135313" y="322216"/>
                    </a:cubicBezTo>
                    <a:lnTo>
                      <a:pt x="581332" y="518941"/>
                    </a:lnTo>
                    <a:cubicBezTo>
                      <a:pt x="575435" y="521035"/>
                      <a:pt x="568996" y="521035"/>
                      <a:pt x="563098" y="518941"/>
                    </a:cubicBezTo>
                    <a:lnTo>
                      <a:pt x="9117" y="322216"/>
                    </a:lnTo>
                    <a:cubicBezTo>
                      <a:pt x="3652" y="320275"/>
                      <a:pt x="0" y="315103"/>
                      <a:pt x="0" y="309303"/>
                    </a:cubicBezTo>
                    <a:lnTo>
                      <a:pt x="0" y="211208"/>
                    </a:lnTo>
                    <a:cubicBezTo>
                      <a:pt x="0" y="205408"/>
                      <a:pt x="3652" y="200236"/>
                      <a:pt x="9117" y="198295"/>
                    </a:cubicBezTo>
                    <a:lnTo>
                      <a:pt x="563098" y="1571"/>
                    </a:lnTo>
                    <a:cubicBezTo>
                      <a:pt x="568996" y="-524"/>
                      <a:pt x="575435" y="-524"/>
                      <a:pt x="581332" y="1571"/>
                    </a:cubicBezTo>
                    <a:close/>
                  </a:path>
                </a:pathLst>
              </a:custGeom>
              <a:solidFill>
                <a:srgbClr val="1E5B4F"/>
              </a:solidFill>
              <a:ln cap="sq">
                <a:noFill/>
                <a:prstDash val="solid"/>
                <a:miter/>
              </a:ln>
            </p:spPr>
            <p:txBody>
              <a:bodyPr/>
              <a:lstStyle/>
              <a:p>
                <a:endParaRPr lang="es-MX"/>
              </a:p>
            </p:txBody>
          </p:sp>
          <p:sp>
            <p:nvSpPr>
              <p:cNvPr id="43" name="TextBox 43">
                <a:extLst>
                  <a:ext uri="{FF2B5EF4-FFF2-40B4-BE49-F238E27FC236}">
                    <a16:creationId xmlns:a16="http://schemas.microsoft.com/office/drawing/2014/main" id="{9B06CD2C-3C76-C84C-67AC-6096CB1491DD}"/>
                  </a:ext>
                </a:extLst>
              </p:cNvPr>
              <p:cNvSpPr txBox="1"/>
              <p:nvPr/>
            </p:nvSpPr>
            <p:spPr>
              <a:xfrm>
                <a:off x="0" y="111125"/>
                <a:ext cx="1144430" cy="273020"/>
              </a:xfrm>
              <a:prstGeom prst="rect">
                <a:avLst/>
              </a:prstGeom>
            </p:spPr>
            <p:txBody>
              <a:bodyPr lIns="47552" tIns="47552" rIns="47552" bIns="47552" rtlCol="0" anchor="ctr"/>
              <a:lstStyle/>
              <a:p>
                <a:pPr algn="ctr">
                  <a:lnSpc>
                    <a:spcPts val="2271"/>
                  </a:lnSpc>
                </a:pPr>
                <a:endParaRPr/>
              </a:p>
            </p:txBody>
          </p:sp>
        </p:grpSp>
        <p:grpSp>
          <p:nvGrpSpPr>
            <p:cNvPr id="44" name="Group 44">
              <a:extLst>
                <a:ext uri="{FF2B5EF4-FFF2-40B4-BE49-F238E27FC236}">
                  <a16:creationId xmlns:a16="http://schemas.microsoft.com/office/drawing/2014/main" id="{05EC9B28-E38A-C841-44ED-38AAAB492084}"/>
                </a:ext>
              </a:extLst>
            </p:cNvPr>
            <p:cNvGrpSpPr/>
            <p:nvPr/>
          </p:nvGrpSpPr>
          <p:grpSpPr>
            <a:xfrm>
              <a:off x="732833" y="370600"/>
              <a:ext cx="3664129" cy="1462265"/>
              <a:chOff x="0" y="0"/>
              <a:chExt cx="1331701" cy="531450"/>
            </a:xfrm>
          </p:grpSpPr>
          <p:sp>
            <p:nvSpPr>
              <p:cNvPr id="45" name="Freeform 45">
                <a:extLst>
                  <a:ext uri="{FF2B5EF4-FFF2-40B4-BE49-F238E27FC236}">
                    <a16:creationId xmlns:a16="http://schemas.microsoft.com/office/drawing/2014/main" id="{5CEC468F-E050-1B59-52FC-018BA249FA4D}"/>
                  </a:ext>
                </a:extLst>
              </p:cNvPr>
              <p:cNvSpPr/>
              <p:nvPr/>
            </p:nvSpPr>
            <p:spPr>
              <a:xfrm>
                <a:off x="10680" y="3029"/>
                <a:ext cx="1310340" cy="525392"/>
              </a:xfrm>
              <a:custGeom>
                <a:avLst/>
                <a:gdLst/>
                <a:ahLst/>
                <a:cxnLst/>
                <a:rect l="l" t="t" r="r" b="b"/>
                <a:pathLst>
                  <a:path w="1310340" h="525392">
                    <a:moveTo>
                      <a:pt x="669809" y="2813"/>
                    </a:moveTo>
                    <a:lnTo>
                      <a:pt x="1306382" y="256854"/>
                    </a:lnTo>
                    <a:cubicBezTo>
                      <a:pt x="1308772" y="257808"/>
                      <a:pt x="1310341" y="260122"/>
                      <a:pt x="1310341" y="262696"/>
                    </a:cubicBezTo>
                    <a:cubicBezTo>
                      <a:pt x="1310341" y="265270"/>
                      <a:pt x="1308772" y="267584"/>
                      <a:pt x="1306382" y="268538"/>
                    </a:cubicBezTo>
                    <a:lnTo>
                      <a:pt x="669809" y="522579"/>
                    </a:lnTo>
                    <a:cubicBezTo>
                      <a:pt x="660410" y="526329"/>
                      <a:pt x="649930" y="526329"/>
                      <a:pt x="640531" y="522579"/>
                    </a:cubicBezTo>
                    <a:lnTo>
                      <a:pt x="3959" y="268538"/>
                    </a:lnTo>
                    <a:cubicBezTo>
                      <a:pt x="1568" y="267584"/>
                      <a:pt x="0" y="265270"/>
                      <a:pt x="0" y="262696"/>
                    </a:cubicBezTo>
                    <a:cubicBezTo>
                      <a:pt x="0" y="260122"/>
                      <a:pt x="1568" y="257808"/>
                      <a:pt x="3959" y="256854"/>
                    </a:cubicBezTo>
                    <a:lnTo>
                      <a:pt x="640531" y="2813"/>
                    </a:lnTo>
                    <a:cubicBezTo>
                      <a:pt x="649930" y="-938"/>
                      <a:pt x="660410" y="-938"/>
                      <a:pt x="669809" y="2813"/>
                    </a:cubicBezTo>
                    <a:close/>
                  </a:path>
                </a:pathLst>
              </a:custGeom>
              <a:solidFill>
                <a:srgbClr val="A57F2C"/>
              </a:solidFill>
              <a:ln cap="sq">
                <a:noFill/>
                <a:prstDash val="solid"/>
                <a:miter/>
              </a:ln>
            </p:spPr>
            <p:txBody>
              <a:bodyPr/>
              <a:lstStyle/>
              <a:p>
                <a:endParaRPr lang="es-MX"/>
              </a:p>
            </p:txBody>
          </p:sp>
          <p:sp>
            <p:nvSpPr>
              <p:cNvPr id="46" name="TextBox 46">
                <a:extLst>
                  <a:ext uri="{FF2B5EF4-FFF2-40B4-BE49-F238E27FC236}">
                    <a16:creationId xmlns:a16="http://schemas.microsoft.com/office/drawing/2014/main" id="{744391A7-0A5B-DAAB-5860-8D55777DEB92}"/>
                  </a:ext>
                </a:extLst>
              </p:cNvPr>
              <p:cNvSpPr txBox="1"/>
              <p:nvPr/>
            </p:nvSpPr>
            <p:spPr>
              <a:xfrm>
                <a:off x="228886" y="62768"/>
                <a:ext cx="873929" cy="377339"/>
              </a:xfrm>
              <a:prstGeom prst="rect">
                <a:avLst/>
              </a:prstGeom>
            </p:spPr>
            <p:txBody>
              <a:bodyPr lIns="47552" tIns="47552" rIns="47552" bIns="47552" rtlCol="0" anchor="ctr"/>
              <a:lstStyle/>
              <a:p>
                <a:pPr algn="ctr">
                  <a:lnSpc>
                    <a:spcPts val="2271"/>
                  </a:lnSpc>
                </a:pPr>
                <a:endParaRPr/>
              </a:p>
            </p:txBody>
          </p:sp>
        </p:grpSp>
        <p:grpSp>
          <p:nvGrpSpPr>
            <p:cNvPr id="47" name="Group 47">
              <a:extLst>
                <a:ext uri="{FF2B5EF4-FFF2-40B4-BE49-F238E27FC236}">
                  <a16:creationId xmlns:a16="http://schemas.microsoft.com/office/drawing/2014/main" id="{24C2124C-6A66-C82A-CAC1-78AC89B2FE44}"/>
                </a:ext>
              </a:extLst>
            </p:cNvPr>
            <p:cNvGrpSpPr/>
            <p:nvPr/>
          </p:nvGrpSpPr>
          <p:grpSpPr>
            <a:xfrm>
              <a:off x="1403652" y="906015"/>
              <a:ext cx="2322491" cy="926850"/>
              <a:chOff x="0" y="0"/>
              <a:chExt cx="1331701" cy="531450"/>
            </a:xfrm>
          </p:grpSpPr>
          <p:sp>
            <p:nvSpPr>
              <p:cNvPr id="48" name="Freeform 48">
                <a:extLst>
                  <a:ext uri="{FF2B5EF4-FFF2-40B4-BE49-F238E27FC236}">
                    <a16:creationId xmlns:a16="http://schemas.microsoft.com/office/drawing/2014/main" id="{0C424F50-C4ED-B7A9-6309-11EA6256B9B5}"/>
                  </a:ext>
                </a:extLst>
              </p:cNvPr>
              <p:cNvSpPr/>
              <p:nvPr/>
            </p:nvSpPr>
            <p:spPr>
              <a:xfrm>
                <a:off x="16850" y="4779"/>
                <a:ext cx="1298001" cy="521892"/>
              </a:xfrm>
              <a:custGeom>
                <a:avLst/>
                <a:gdLst/>
                <a:ahLst/>
                <a:cxnLst/>
                <a:rect l="l" t="t" r="r" b="b"/>
                <a:pathLst>
                  <a:path w="1298001" h="521892">
                    <a:moveTo>
                      <a:pt x="672096" y="4438"/>
                    </a:moveTo>
                    <a:lnTo>
                      <a:pt x="1291755" y="251729"/>
                    </a:lnTo>
                    <a:cubicBezTo>
                      <a:pt x="1295527" y="253234"/>
                      <a:pt x="1298001" y="256885"/>
                      <a:pt x="1298001" y="260946"/>
                    </a:cubicBezTo>
                    <a:cubicBezTo>
                      <a:pt x="1298001" y="265007"/>
                      <a:pt x="1295527" y="268658"/>
                      <a:pt x="1291755" y="270163"/>
                    </a:cubicBezTo>
                    <a:lnTo>
                      <a:pt x="672096" y="517454"/>
                    </a:lnTo>
                    <a:cubicBezTo>
                      <a:pt x="657267" y="523371"/>
                      <a:pt x="640733" y="523371"/>
                      <a:pt x="625905" y="517454"/>
                    </a:cubicBezTo>
                    <a:lnTo>
                      <a:pt x="6245" y="270163"/>
                    </a:lnTo>
                    <a:cubicBezTo>
                      <a:pt x="2474" y="268658"/>
                      <a:pt x="0" y="265007"/>
                      <a:pt x="0" y="260946"/>
                    </a:cubicBezTo>
                    <a:cubicBezTo>
                      <a:pt x="0" y="256885"/>
                      <a:pt x="2474" y="253234"/>
                      <a:pt x="6245" y="251729"/>
                    </a:cubicBezTo>
                    <a:lnTo>
                      <a:pt x="625905" y="4438"/>
                    </a:lnTo>
                    <a:cubicBezTo>
                      <a:pt x="640733" y="-1480"/>
                      <a:pt x="657267" y="-1480"/>
                      <a:pt x="672096" y="4438"/>
                    </a:cubicBezTo>
                    <a:close/>
                  </a:path>
                </a:pathLst>
              </a:custGeom>
              <a:solidFill>
                <a:srgbClr val="FFFFFF"/>
              </a:solidFill>
              <a:ln cap="sq">
                <a:noFill/>
                <a:prstDash val="solid"/>
                <a:miter/>
              </a:ln>
            </p:spPr>
            <p:txBody>
              <a:bodyPr/>
              <a:lstStyle/>
              <a:p>
                <a:endParaRPr lang="es-MX"/>
              </a:p>
            </p:txBody>
          </p:sp>
          <p:sp>
            <p:nvSpPr>
              <p:cNvPr id="49" name="TextBox 49">
                <a:extLst>
                  <a:ext uri="{FF2B5EF4-FFF2-40B4-BE49-F238E27FC236}">
                    <a16:creationId xmlns:a16="http://schemas.microsoft.com/office/drawing/2014/main" id="{925B9BAA-32BD-2DE0-171D-443D3A6EAF84}"/>
                  </a:ext>
                </a:extLst>
              </p:cNvPr>
              <p:cNvSpPr txBox="1"/>
              <p:nvPr/>
            </p:nvSpPr>
            <p:spPr>
              <a:xfrm>
                <a:off x="228886" y="62768"/>
                <a:ext cx="873929" cy="377339"/>
              </a:xfrm>
              <a:prstGeom prst="rect">
                <a:avLst/>
              </a:prstGeom>
            </p:spPr>
            <p:txBody>
              <a:bodyPr lIns="47552" tIns="47552" rIns="47552" bIns="47552" rtlCol="0" anchor="ctr"/>
              <a:lstStyle/>
              <a:p>
                <a:pPr algn="ctr">
                  <a:lnSpc>
                    <a:spcPts val="2271"/>
                  </a:lnSpc>
                </a:pPr>
                <a:endParaRPr/>
              </a:p>
            </p:txBody>
          </p:sp>
        </p:grpSp>
      </p:grpSp>
      <p:grpSp>
        <p:nvGrpSpPr>
          <p:cNvPr id="50" name="Group 50">
            <a:extLst>
              <a:ext uri="{FF2B5EF4-FFF2-40B4-BE49-F238E27FC236}">
                <a16:creationId xmlns:a16="http://schemas.microsoft.com/office/drawing/2014/main" id="{9FD15E1B-8DEC-4499-43CE-6008AEE99D27}"/>
              </a:ext>
            </a:extLst>
          </p:cNvPr>
          <p:cNvGrpSpPr/>
          <p:nvPr/>
        </p:nvGrpSpPr>
        <p:grpSpPr>
          <a:xfrm>
            <a:off x="5185802" y="6463981"/>
            <a:ext cx="3095518" cy="1927490"/>
            <a:chOff x="0" y="0"/>
            <a:chExt cx="4127357" cy="2569986"/>
          </a:xfrm>
        </p:grpSpPr>
        <p:grpSp>
          <p:nvGrpSpPr>
            <p:cNvPr id="51" name="Group 51">
              <a:extLst>
                <a:ext uri="{FF2B5EF4-FFF2-40B4-BE49-F238E27FC236}">
                  <a16:creationId xmlns:a16="http://schemas.microsoft.com/office/drawing/2014/main" id="{06704F14-E166-2F0D-8324-1F20189592B5}"/>
                </a:ext>
              </a:extLst>
            </p:cNvPr>
            <p:cNvGrpSpPr/>
            <p:nvPr/>
          </p:nvGrpSpPr>
          <p:grpSpPr>
            <a:xfrm>
              <a:off x="0" y="0"/>
              <a:ext cx="4127357" cy="2569986"/>
              <a:chOff x="0" y="0"/>
              <a:chExt cx="1068096" cy="665073"/>
            </a:xfrm>
          </p:grpSpPr>
          <p:sp>
            <p:nvSpPr>
              <p:cNvPr id="52" name="Freeform 52">
                <a:extLst>
                  <a:ext uri="{FF2B5EF4-FFF2-40B4-BE49-F238E27FC236}">
                    <a16:creationId xmlns:a16="http://schemas.microsoft.com/office/drawing/2014/main" id="{6AC9DAF9-DF3F-4CA1-0E0D-C777F0661B85}"/>
                  </a:ext>
                </a:extLst>
              </p:cNvPr>
              <p:cNvSpPr/>
              <p:nvPr/>
            </p:nvSpPr>
            <p:spPr>
              <a:xfrm>
                <a:off x="0" y="2210"/>
                <a:ext cx="1068096" cy="660652"/>
              </a:xfrm>
              <a:custGeom>
                <a:avLst/>
                <a:gdLst/>
                <a:ahLst/>
                <a:cxnLst/>
                <a:rect l="l" t="t" r="r" b="b"/>
                <a:pathLst>
                  <a:path w="1068096" h="660652">
                    <a:moveTo>
                      <a:pt x="545287" y="2066"/>
                    </a:moveTo>
                    <a:lnTo>
                      <a:pt x="1056857" y="196714"/>
                    </a:lnTo>
                    <a:cubicBezTo>
                      <a:pt x="1063623" y="199288"/>
                      <a:pt x="1068096" y="205775"/>
                      <a:pt x="1068096" y="213015"/>
                    </a:cubicBezTo>
                    <a:lnTo>
                      <a:pt x="1068096" y="447638"/>
                    </a:lnTo>
                    <a:cubicBezTo>
                      <a:pt x="1068096" y="454877"/>
                      <a:pt x="1063623" y="461364"/>
                      <a:pt x="1056857" y="463939"/>
                    </a:cubicBezTo>
                    <a:lnTo>
                      <a:pt x="545287" y="658586"/>
                    </a:lnTo>
                    <a:cubicBezTo>
                      <a:pt x="538047" y="661341"/>
                      <a:pt x="530049" y="661341"/>
                      <a:pt x="522809" y="658586"/>
                    </a:cubicBezTo>
                    <a:lnTo>
                      <a:pt x="11239" y="463939"/>
                    </a:lnTo>
                    <a:cubicBezTo>
                      <a:pt x="4472" y="461364"/>
                      <a:pt x="0" y="454877"/>
                      <a:pt x="0" y="447638"/>
                    </a:cubicBezTo>
                    <a:lnTo>
                      <a:pt x="0" y="213015"/>
                    </a:lnTo>
                    <a:cubicBezTo>
                      <a:pt x="0" y="205775"/>
                      <a:pt x="4472" y="199288"/>
                      <a:pt x="11239" y="196714"/>
                    </a:cubicBezTo>
                    <a:lnTo>
                      <a:pt x="522809" y="2066"/>
                    </a:lnTo>
                    <a:cubicBezTo>
                      <a:pt x="530049" y="-688"/>
                      <a:pt x="538047" y="-688"/>
                      <a:pt x="545287" y="2066"/>
                    </a:cubicBezTo>
                    <a:close/>
                  </a:path>
                </a:pathLst>
              </a:custGeom>
              <a:solidFill>
                <a:srgbClr val="9B2247"/>
              </a:solidFill>
              <a:ln cap="sq">
                <a:noFill/>
                <a:prstDash val="solid"/>
                <a:miter/>
              </a:ln>
            </p:spPr>
            <p:txBody>
              <a:bodyPr/>
              <a:lstStyle/>
              <a:p>
                <a:endParaRPr lang="es-MX"/>
              </a:p>
            </p:txBody>
          </p:sp>
          <p:sp>
            <p:nvSpPr>
              <p:cNvPr id="53" name="TextBox 53">
                <a:extLst>
                  <a:ext uri="{FF2B5EF4-FFF2-40B4-BE49-F238E27FC236}">
                    <a16:creationId xmlns:a16="http://schemas.microsoft.com/office/drawing/2014/main" id="{DDA3D276-1D6B-794C-4533-A411F5ADB908}"/>
                  </a:ext>
                </a:extLst>
              </p:cNvPr>
              <p:cNvSpPr txBox="1"/>
              <p:nvPr/>
            </p:nvSpPr>
            <p:spPr>
              <a:xfrm>
                <a:off x="0" y="111125"/>
                <a:ext cx="1068096" cy="414248"/>
              </a:xfrm>
              <a:prstGeom prst="rect">
                <a:avLst/>
              </a:prstGeom>
            </p:spPr>
            <p:txBody>
              <a:bodyPr lIns="47552" tIns="47552" rIns="47552" bIns="47552" rtlCol="0" anchor="ctr"/>
              <a:lstStyle/>
              <a:p>
                <a:pPr algn="ctr">
                  <a:lnSpc>
                    <a:spcPts val="2271"/>
                  </a:lnSpc>
                </a:pPr>
                <a:endParaRPr/>
              </a:p>
            </p:txBody>
          </p:sp>
        </p:grpSp>
        <p:grpSp>
          <p:nvGrpSpPr>
            <p:cNvPr id="54" name="Group 54">
              <a:extLst>
                <a:ext uri="{FF2B5EF4-FFF2-40B4-BE49-F238E27FC236}">
                  <a16:creationId xmlns:a16="http://schemas.microsoft.com/office/drawing/2014/main" id="{31D6D1E9-63B4-E6A5-FA93-DC6785BBA6E1}"/>
                </a:ext>
              </a:extLst>
            </p:cNvPr>
            <p:cNvGrpSpPr/>
            <p:nvPr/>
          </p:nvGrpSpPr>
          <p:grpSpPr>
            <a:xfrm>
              <a:off x="0" y="0"/>
              <a:ext cx="4127357" cy="1808084"/>
              <a:chOff x="0" y="0"/>
              <a:chExt cx="1068096" cy="467904"/>
            </a:xfrm>
          </p:grpSpPr>
          <p:sp>
            <p:nvSpPr>
              <p:cNvPr id="55" name="Freeform 55">
                <a:extLst>
                  <a:ext uri="{FF2B5EF4-FFF2-40B4-BE49-F238E27FC236}">
                    <a16:creationId xmlns:a16="http://schemas.microsoft.com/office/drawing/2014/main" id="{2E2CDEDC-0850-E742-20C6-F4A1D356B28F}"/>
                  </a:ext>
                </a:extLst>
              </p:cNvPr>
              <p:cNvSpPr/>
              <p:nvPr/>
            </p:nvSpPr>
            <p:spPr>
              <a:xfrm>
                <a:off x="0" y="2210"/>
                <a:ext cx="1068096" cy="463483"/>
              </a:xfrm>
              <a:custGeom>
                <a:avLst/>
                <a:gdLst/>
                <a:ahLst/>
                <a:cxnLst/>
                <a:rect l="l" t="t" r="r" b="b"/>
                <a:pathLst>
                  <a:path w="1068096" h="463483">
                    <a:moveTo>
                      <a:pt x="545287" y="2066"/>
                    </a:moveTo>
                    <a:lnTo>
                      <a:pt x="1056857" y="196714"/>
                    </a:lnTo>
                    <a:cubicBezTo>
                      <a:pt x="1063623" y="199288"/>
                      <a:pt x="1068096" y="205775"/>
                      <a:pt x="1068096" y="213015"/>
                    </a:cubicBezTo>
                    <a:lnTo>
                      <a:pt x="1068096" y="250469"/>
                    </a:lnTo>
                    <a:cubicBezTo>
                      <a:pt x="1068096" y="257709"/>
                      <a:pt x="1063623" y="264196"/>
                      <a:pt x="1056857" y="266770"/>
                    </a:cubicBezTo>
                    <a:lnTo>
                      <a:pt x="545287" y="461418"/>
                    </a:lnTo>
                    <a:cubicBezTo>
                      <a:pt x="538047" y="464172"/>
                      <a:pt x="530049" y="464172"/>
                      <a:pt x="522809" y="461418"/>
                    </a:cubicBezTo>
                    <a:lnTo>
                      <a:pt x="11239" y="266770"/>
                    </a:lnTo>
                    <a:cubicBezTo>
                      <a:pt x="4472" y="264196"/>
                      <a:pt x="0" y="257709"/>
                      <a:pt x="0" y="250469"/>
                    </a:cubicBezTo>
                    <a:lnTo>
                      <a:pt x="0" y="213015"/>
                    </a:lnTo>
                    <a:cubicBezTo>
                      <a:pt x="0" y="205775"/>
                      <a:pt x="4472" y="199288"/>
                      <a:pt x="11239" y="196714"/>
                    </a:cubicBezTo>
                    <a:lnTo>
                      <a:pt x="522809" y="2066"/>
                    </a:lnTo>
                    <a:cubicBezTo>
                      <a:pt x="530049" y="-688"/>
                      <a:pt x="538047" y="-688"/>
                      <a:pt x="545287" y="2066"/>
                    </a:cubicBezTo>
                    <a:close/>
                  </a:path>
                </a:pathLst>
              </a:custGeom>
              <a:solidFill>
                <a:srgbClr val="9B2247"/>
              </a:solidFill>
              <a:ln cap="sq">
                <a:noFill/>
                <a:prstDash val="solid"/>
                <a:miter/>
              </a:ln>
            </p:spPr>
            <p:txBody>
              <a:bodyPr/>
              <a:lstStyle/>
              <a:p>
                <a:endParaRPr lang="es-MX"/>
              </a:p>
            </p:txBody>
          </p:sp>
          <p:sp>
            <p:nvSpPr>
              <p:cNvPr id="56" name="TextBox 56">
                <a:extLst>
                  <a:ext uri="{FF2B5EF4-FFF2-40B4-BE49-F238E27FC236}">
                    <a16:creationId xmlns:a16="http://schemas.microsoft.com/office/drawing/2014/main" id="{EDFE7071-082D-B3DC-9B6F-C7DD90E1BFD7}"/>
                  </a:ext>
                </a:extLst>
              </p:cNvPr>
              <p:cNvSpPr txBox="1"/>
              <p:nvPr/>
            </p:nvSpPr>
            <p:spPr>
              <a:xfrm>
                <a:off x="0" y="111125"/>
                <a:ext cx="1068096" cy="217079"/>
              </a:xfrm>
              <a:prstGeom prst="rect">
                <a:avLst/>
              </a:prstGeom>
            </p:spPr>
            <p:txBody>
              <a:bodyPr lIns="47552" tIns="47552" rIns="47552" bIns="47552" rtlCol="0" anchor="ctr"/>
              <a:lstStyle/>
              <a:p>
                <a:pPr algn="ctr">
                  <a:lnSpc>
                    <a:spcPts val="2271"/>
                  </a:lnSpc>
                </a:pPr>
                <a:endParaRPr/>
              </a:p>
            </p:txBody>
          </p:sp>
        </p:grpSp>
        <p:grpSp>
          <p:nvGrpSpPr>
            <p:cNvPr id="57" name="Group 57">
              <a:extLst>
                <a:ext uri="{FF2B5EF4-FFF2-40B4-BE49-F238E27FC236}">
                  <a16:creationId xmlns:a16="http://schemas.microsoft.com/office/drawing/2014/main" id="{481C48C2-248B-2EF5-8B74-11259E774DAB}"/>
                </a:ext>
              </a:extLst>
            </p:cNvPr>
            <p:cNvGrpSpPr/>
            <p:nvPr/>
          </p:nvGrpSpPr>
          <p:grpSpPr>
            <a:xfrm>
              <a:off x="589627" y="285372"/>
              <a:ext cx="2948104" cy="1125982"/>
              <a:chOff x="0" y="0"/>
              <a:chExt cx="1242875" cy="474696"/>
            </a:xfrm>
          </p:grpSpPr>
          <p:sp>
            <p:nvSpPr>
              <p:cNvPr id="58" name="Freeform 58">
                <a:extLst>
                  <a:ext uri="{FF2B5EF4-FFF2-40B4-BE49-F238E27FC236}">
                    <a16:creationId xmlns:a16="http://schemas.microsoft.com/office/drawing/2014/main" id="{1E8DFC68-58E0-C6A7-3BD3-1078F8FD985C}"/>
                  </a:ext>
                </a:extLst>
              </p:cNvPr>
              <p:cNvSpPr/>
              <p:nvPr/>
            </p:nvSpPr>
            <p:spPr>
              <a:xfrm>
                <a:off x="13488" y="3614"/>
                <a:ext cx="1215899" cy="467469"/>
              </a:xfrm>
              <a:custGeom>
                <a:avLst/>
                <a:gdLst/>
                <a:ahLst/>
                <a:cxnLst/>
                <a:rect l="l" t="t" r="r" b="b"/>
                <a:pathLst>
                  <a:path w="1215899" h="467469">
                    <a:moveTo>
                      <a:pt x="626250" y="3376"/>
                    </a:moveTo>
                    <a:lnTo>
                      <a:pt x="1211087" y="226745"/>
                    </a:lnTo>
                    <a:cubicBezTo>
                      <a:pt x="1213985" y="227852"/>
                      <a:pt x="1215899" y="230632"/>
                      <a:pt x="1215899" y="233734"/>
                    </a:cubicBezTo>
                    <a:cubicBezTo>
                      <a:pt x="1215899" y="236836"/>
                      <a:pt x="1213985" y="239617"/>
                      <a:pt x="1211087" y="240724"/>
                    </a:cubicBezTo>
                    <a:lnTo>
                      <a:pt x="626250" y="464093"/>
                    </a:lnTo>
                    <a:cubicBezTo>
                      <a:pt x="614465" y="468594"/>
                      <a:pt x="601434" y="468594"/>
                      <a:pt x="589649" y="464093"/>
                    </a:cubicBezTo>
                    <a:lnTo>
                      <a:pt x="4812" y="240724"/>
                    </a:lnTo>
                    <a:cubicBezTo>
                      <a:pt x="1914" y="239617"/>
                      <a:pt x="0" y="236836"/>
                      <a:pt x="0" y="233734"/>
                    </a:cubicBezTo>
                    <a:cubicBezTo>
                      <a:pt x="0" y="230632"/>
                      <a:pt x="1914" y="227852"/>
                      <a:pt x="4812" y="226745"/>
                    </a:cubicBezTo>
                    <a:lnTo>
                      <a:pt x="589649" y="3376"/>
                    </a:lnTo>
                    <a:cubicBezTo>
                      <a:pt x="601434" y="-1126"/>
                      <a:pt x="614465" y="-1126"/>
                      <a:pt x="626250" y="3376"/>
                    </a:cubicBezTo>
                    <a:close/>
                  </a:path>
                </a:pathLst>
              </a:custGeom>
              <a:solidFill>
                <a:srgbClr val="365B6D"/>
              </a:solidFill>
              <a:ln cap="sq">
                <a:noFill/>
                <a:prstDash val="solid"/>
                <a:miter/>
              </a:ln>
            </p:spPr>
            <p:txBody>
              <a:bodyPr/>
              <a:lstStyle/>
              <a:p>
                <a:endParaRPr lang="es-MX"/>
              </a:p>
            </p:txBody>
          </p:sp>
          <p:sp>
            <p:nvSpPr>
              <p:cNvPr id="59" name="TextBox 59">
                <a:extLst>
                  <a:ext uri="{FF2B5EF4-FFF2-40B4-BE49-F238E27FC236}">
                    <a16:creationId xmlns:a16="http://schemas.microsoft.com/office/drawing/2014/main" id="{AE0C9939-F799-714C-2AE3-D1A7D7A8A491}"/>
                  </a:ext>
                </a:extLst>
              </p:cNvPr>
              <p:cNvSpPr txBox="1"/>
              <p:nvPr/>
            </p:nvSpPr>
            <p:spPr>
              <a:xfrm>
                <a:off x="213619" y="53013"/>
                <a:ext cx="815637" cy="340095"/>
              </a:xfrm>
              <a:prstGeom prst="rect">
                <a:avLst/>
              </a:prstGeom>
            </p:spPr>
            <p:txBody>
              <a:bodyPr lIns="47552" tIns="47552" rIns="47552" bIns="47552" rtlCol="0" anchor="ctr"/>
              <a:lstStyle/>
              <a:p>
                <a:pPr algn="ctr">
                  <a:lnSpc>
                    <a:spcPts val="2271"/>
                  </a:lnSpc>
                </a:pPr>
                <a:endParaRPr/>
              </a:p>
            </p:txBody>
          </p:sp>
        </p:grpSp>
        <p:grpSp>
          <p:nvGrpSpPr>
            <p:cNvPr id="60" name="Group 60">
              <a:extLst>
                <a:ext uri="{FF2B5EF4-FFF2-40B4-BE49-F238E27FC236}">
                  <a16:creationId xmlns:a16="http://schemas.microsoft.com/office/drawing/2014/main" id="{BF50774C-2F59-028B-A066-3D2B7FD2592E}"/>
                </a:ext>
              </a:extLst>
            </p:cNvPr>
            <p:cNvGrpSpPr/>
            <p:nvPr/>
          </p:nvGrpSpPr>
          <p:grpSpPr>
            <a:xfrm>
              <a:off x="1129358" y="697655"/>
              <a:ext cx="1868642" cy="713698"/>
              <a:chOff x="0" y="0"/>
              <a:chExt cx="1242875" cy="474696"/>
            </a:xfrm>
          </p:grpSpPr>
          <p:sp>
            <p:nvSpPr>
              <p:cNvPr id="61" name="Freeform 61">
                <a:extLst>
                  <a:ext uri="{FF2B5EF4-FFF2-40B4-BE49-F238E27FC236}">
                    <a16:creationId xmlns:a16="http://schemas.microsoft.com/office/drawing/2014/main" id="{FA70C039-2AC1-3E45-CDB6-A05895DAC3A8}"/>
                  </a:ext>
                </a:extLst>
              </p:cNvPr>
              <p:cNvSpPr/>
              <p:nvPr/>
            </p:nvSpPr>
            <p:spPr>
              <a:xfrm>
                <a:off x="21280" y="5701"/>
                <a:ext cx="1200316" cy="463294"/>
              </a:xfrm>
              <a:custGeom>
                <a:avLst/>
                <a:gdLst/>
                <a:ahLst/>
                <a:cxnLst/>
                <a:rect l="l" t="t" r="r" b="b"/>
                <a:pathLst>
                  <a:path w="1200316" h="463294">
                    <a:moveTo>
                      <a:pt x="629030" y="5326"/>
                    </a:moveTo>
                    <a:lnTo>
                      <a:pt x="1192723" y="220620"/>
                    </a:lnTo>
                    <a:cubicBezTo>
                      <a:pt x="1197295" y="222366"/>
                      <a:pt x="1200316" y="226753"/>
                      <a:pt x="1200316" y="231647"/>
                    </a:cubicBezTo>
                    <a:cubicBezTo>
                      <a:pt x="1200316" y="236542"/>
                      <a:pt x="1197295" y="240928"/>
                      <a:pt x="1192723" y="242674"/>
                    </a:cubicBezTo>
                    <a:lnTo>
                      <a:pt x="629030" y="457968"/>
                    </a:lnTo>
                    <a:cubicBezTo>
                      <a:pt x="610437" y="465070"/>
                      <a:pt x="589879" y="465070"/>
                      <a:pt x="571286" y="457968"/>
                    </a:cubicBezTo>
                    <a:lnTo>
                      <a:pt x="7592" y="242674"/>
                    </a:lnTo>
                    <a:cubicBezTo>
                      <a:pt x="3020" y="240928"/>
                      <a:pt x="0" y="236542"/>
                      <a:pt x="0" y="231647"/>
                    </a:cubicBezTo>
                    <a:cubicBezTo>
                      <a:pt x="0" y="226753"/>
                      <a:pt x="3020" y="222366"/>
                      <a:pt x="7592" y="220620"/>
                    </a:cubicBezTo>
                    <a:lnTo>
                      <a:pt x="571286" y="5326"/>
                    </a:lnTo>
                    <a:cubicBezTo>
                      <a:pt x="589879" y="-1775"/>
                      <a:pt x="610437" y="-1775"/>
                      <a:pt x="629030" y="5326"/>
                    </a:cubicBezTo>
                    <a:close/>
                  </a:path>
                </a:pathLst>
              </a:custGeom>
              <a:solidFill>
                <a:srgbClr val="FFFFFF"/>
              </a:solidFill>
              <a:ln cap="sq">
                <a:noFill/>
                <a:prstDash val="solid"/>
                <a:miter/>
              </a:ln>
            </p:spPr>
            <p:txBody>
              <a:bodyPr/>
              <a:lstStyle/>
              <a:p>
                <a:endParaRPr lang="es-MX"/>
              </a:p>
            </p:txBody>
          </p:sp>
          <p:sp>
            <p:nvSpPr>
              <p:cNvPr id="62" name="TextBox 62">
                <a:extLst>
                  <a:ext uri="{FF2B5EF4-FFF2-40B4-BE49-F238E27FC236}">
                    <a16:creationId xmlns:a16="http://schemas.microsoft.com/office/drawing/2014/main" id="{52FC057F-9F39-DD03-C528-C0172AC32990}"/>
                  </a:ext>
                </a:extLst>
              </p:cNvPr>
              <p:cNvSpPr txBox="1"/>
              <p:nvPr/>
            </p:nvSpPr>
            <p:spPr>
              <a:xfrm>
                <a:off x="213619" y="53013"/>
                <a:ext cx="815637" cy="340095"/>
              </a:xfrm>
              <a:prstGeom prst="rect">
                <a:avLst/>
              </a:prstGeom>
            </p:spPr>
            <p:txBody>
              <a:bodyPr lIns="47552" tIns="47552" rIns="47552" bIns="47552" rtlCol="0" anchor="ctr"/>
              <a:lstStyle/>
              <a:p>
                <a:pPr algn="ctr">
                  <a:lnSpc>
                    <a:spcPts val="2271"/>
                  </a:lnSpc>
                </a:pPr>
                <a:endParaRPr/>
              </a:p>
            </p:txBody>
          </p:sp>
        </p:grpSp>
      </p:grpSp>
      <p:grpSp>
        <p:nvGrpSpPr>
          <p:cNvPr id="63" name="Group 63">
            <a:extLst>
              <a:ext uri="{FF2B5EF4-FFF2-40B4-BE49-F238E27FC236}">
                <a16:creationId xmlns:a16="http://schemas.microsoft.com/office/drawing/2014/main" id="{10A32DCF-2AD9-85C0-C404-467F7FA7B586}"/>
              </a:ext>
            </a:extLst>
          </p:cNvPr>
          <p:cNvGrpSpPr/>
          <p:nvPr/>
        </p:nvGrpSpPr>
        <p:grpSpPr>
          <a:xfrm>
            <a:off x="5479602" y="4995406"/>
            <a:ext cx="2507917" cy="1756872"/>
            <a:chOff x="0" y="0"/>
            <a:chExt cx="3343889" cy="2342496"/>
          </a:xfrm>
        </p:grpSpPr>
        <p:grpSp>
          <p:nvGrpSpPr>
            <p:cNvPr id="64" name="Group 64">
              <a:extLst>
                <a:ext uri="{FF2B5EF4-FFF2-40B4-BE49-F238E27FC236}">
                  <a16:creationId xmlns:a16="http://schemas.microsoft.com/office/drawing/2014/main" id="{B8437985-2EF3-FC60-FAAB-04F016A9BEBD}"/>
                </a:ext>
              </a:extLst>
            </p:cNvPr>
            <p:cNvGrpSpPr/>
            <p:nvPr/>
          </p:nvGrpSpPr>
          <p:grpSpPr>
            <a:xfrm>
              <a:off x="0" y="0"/>
              <a:ext cx="3343889" cy="2342496"/>
              <a:chOff x="0" y="0"/>
              <a:chExt cx="1036148" cy="725853"/>
            </a:xfrm>
          </p:grpSpPr>
          <p:sp>
            <p:nvSpPr>
              <p:cNvPr id="65" name="Freeform 65">
                <a:extLst>
                  <a:ext uri="{FF2B5EF4-FFF2-40B4-BE49-F238E27FC236}">
                    <a16:creationId xmlns:a16="http://schemas.microsoft.com/office/drawing/2014/main" id="{3E299E85-054B-FF3B-0B53-8AE6E8B6FB06}"/>
                  </a:ext>
                </a:extLst>
              </p:cNvPr>
              <p:cNvSpPr/>
              <p:nvPr/>
            </p:nvSpPr>
            <p:spPr>
              <a:xfrm>
                <a:off x="0" y="2807"/>
                <a:ext cx="1036148" cy="720240"/>
              </a:xfrm>
              <a:custGeom>
                <a:avLst/>
                <a:gdLst/>
                <a:ahLst/>
                <a:cxnLst/>
                <a:rect l="l" t="t" r="r" b="b"/>
                <a:pathLst>
                  <a:path w="1036148" h="720240">
                    <a:moveTo>
                      <a:pt x="531891" y="2613"/>
                    </a:moveTo>
                    <a:lnTo>
                      <a:pt x="1022330" y="194973"/>
                    </a:lnTo>
                    <a:cubicBezTo>
                      <a:pt x="1030665" y="198243"/>
                      <a:pt x="1036148" y="206282"/>
                      <a:pt x="1036148" y="215235"/>
                    </a:cubicBezTo>
                    <a:lnTo>
                      <a:pt x="1036148" y="505004"/>
                    </a:lnTo>
                    <a:cubicBezTo>
                      <a:pt x="1036148" y="513957"/>
                      <a:pt x="1030665" y="521997"/>
                      <a:pt x="1022330" y="525266"/>
                    </a:cubicBezTo>
                    <a:lnTo>
                      <a:pt x="531891" y="717627"/>
                    </a:lnTo>
                    <a:cubicBezTo>
                      <a:pt x="523009" y="721111"/>
                      <a:pt x="513139" y="721111"/>
                      <a:pt x="504256" y="717627"/>
                    </a:cubicBezTo>
                    <a:lnTo>
                      <a:pt x="13818" y="525266"/>
                    </a:lnTo>
                    <a:cubicBezTo>
                      <a:pt x="5483" y="521997"/>
                      <a:pt x="0" y="513957"/>
                      <a:pt x="0" y="505004"/>
                    </a:cubicBezTo>
                    <a:lnTo>
                      <a:pt x="0" y="215235"/>
                    </a:lnTo>
                    <a:cubicBezTo>
                      <a:pt x="0" y="206282"/>
                      <a:pt x="5483" y="198243"/>
                      <a:pt x="13818" y="194973"/>
                    </a:cubicBezTo>
                    <a:lnTo>
                      <a:pt x="504256" y="2613"/>
                    </a:lnTo>
                    <a:cubicBezTo>
                      <a:pt x="513139" y="-871"/>
                      <a:pt x="523009" y="-871"/>
                      <a:pt x="531891" y="2613"/>
                    </a:cubicBezTo>
                    <a:close/>
                  </a:path>
                </a:pathLst>
              </a:custGeom>
              <a:solidFill>
                <a:srgbClr val="E6D194"/>
              </a:solidFill>
              <a:ln cap="sq">
                <a:noFill/>
                <a:prstDash val="solid"/>
                <a:miter/>
              </a:ln>
            </p:spPr>
            <p:txBody>
              <a:bodyPr/>
              <a:lstStyle/>
              <a:p>
                <a:endParaRPr lang="es-MX"/>
              </a:p>
            </p:txBody>
          </p:sp>
          <p:sp>
            <p:nvSpPr>
              <p:cNvPr id="66" name="TextBox 66">
                <a:extLst>
                  <a:ext uri="{FF2B5EF4-FFF2-40B4-BE49-F238E27FC236}">
                    <a16:creationId xmlns:a16="http://schemas.microsoft.com/office/drawing/2014/main" id="{34FCF788-4C6A-2425-F021-A8A09E5D0800}"/>
                  </a:ext>
                </a:extLst>
              </p:cNvPr>
              <p:cNvSpPr txBox="1"/>
              <p:nvPr/>
            </p:nvSpPr>
            <p:spPr>
              <a:xfrm>
                <a:off x="0" y="111125"/>
                <a:ext cx="1036148" cy="475028"/>
              </a:xfrm>
              <a:prstGeom prst="rect">
                <a:avLst/>
              </a:prstGeom>
            </p:spPr>
            <p:txBody>
              <a:bodyPr lIns="47552" tIns="47552" rIns="47552" bIns="47552" rtlCol="0" anchor="ctr"/>
              <a:lstStyle/>
              <a:p>
                <a:pPr algn="ctr">
                  <a:lnSpc>
                    <a:spcPts val="2271"/>
                  </a:lnSpc>
                </a:pPr>
                <a:endParaRPr/>
              </a:p>
            </p:txBody>
          </p:sp>
        </p:grpSp>
        <p:grpSp>
          <p:nvGrpSpPr>
            <p:cNvPr id="67" name="Group 67">
              <a:extLst>
                <a:ext uri="{FF2B5EF4-FFF2-40B4-BE49-F238E27FC236}">
                  <a16:creationId xmlns:a16="http://schemas.microsoft.com/office/drawing/2014/main" id="{D23117D5-D547-2B71-DD32-71716221180D}"/>
                </a:ext>
              </a:extLst>
            </p:cNvPr>
            <p:cNvGrpSpPr/>
            <p:nvPr/>
          </p:nvGrpSpPr>
          <p:grpSpPr>
            <a:xfrm>
              <a:off x="0" y="0"/>
              <a:ext cx="3343889" cy="1510035"/>
              <a:chOff x="0" y="0"/>
              <a:chExt cx="1036148" cy="467904"/>
            </a:xfrm>
          </p:grpSpPr>
          <p:sp>
            <p:nvSpPr>
              <p:cNvPr id="68" name="Freeform 68">
                <a:extLst>
                  <a:ext uri="{FF2B5EF4-FFF2-40B4-BE49-F238E27FC236}">
                    <a16:creationId xmlns:a16="http://schemas.microsoft.com/office/drawing/2014/main" id="{C20A5B0A-E370-A1A5-BDD2-2EC948D5201B}"/>
                  </a:ext>
                </a:extLst>
              </p:cNvPr>
              <p:cNvSpPr/>
              <p:nvPr/>
            </p:nvSpPr>
            <p:spPr>
              <a:xfrm>
                <a:off x="0" y="2807"/>
                <a:ext cx="1036148" cy="462291"/>
              </a:xfrm>
              <a:custGeom>
                <a:avLst/>
                <a:gdLst/>
                <a:ahLst/>
                <a:cxnLst/>
                <a:rect l="l" t="t" r="r" b="b"/>
                <a:pathLst>
                  <a:path w="1036148" h="462291">
                    <a:moveTo>
                      <a:pt x="531891" y="2613"/>
                    </a:moveTo>
                    <a:lnTo>
                      <a:pt x="1022330" y="194973"/>
                    </a:lnTo>
                    <a:cubicBezTo>
                      <a:pt x="1030665" y="198243"/>
                      <a:pt x="1036148" y="206282"/>
                      <a:pt x="1036148" y="215235"/>
                    </a:cubicBezTo>
                    <a:lnTo>
                      <a:pt x="1036148" y="247055"/>
                    </a:lnTo>
                    <a:cubicBezTo>
                      <a:pt x="1036148" y="256008"/>
                      <a:pt x="1030665" y="264047"/>
                      <a:pt x="1022330" y="267317"/>
                    </a:cubicBezTo>
                    <a:lnTo>
                      <a:pt x="531891" y="459678"/>
                    </a:lnTo>
                    <a:cubicBezTo>
                      <a:pt x="523009" y="463161"/>
                      <a:pt x="513139" y="463161"/>
                      <a:pt x="504256" y="459678"/>
                    </a:cubicBezTo>
                    <a:lnTo>
                      <a:pt x="13818" y="267317"/>
                    </a:lnTo>
                    <a:cubicBezTo>
                      <a:pt x="5483" y="264047"/>
                      <a:pt x="0" y="256008"/>
                      <a:pt x="0" y="247055"/>
                    </a:cubicBezTo>
                    <a:lnTo>
                      <a:pt x="0" y="215235"/>
                    </a:lnTo>
                    <a:cubicBezTo>
                      <a:pt x="0" y="206282"/>
                      <a:pt x="5483" y="198243"/>
                      <a:pt x="13818" y="194973"/>
                    </a:cubicBezTo>
                    <a:lnTo>
                      <a:pt x="504256" y="2613"/>
                    </a:lnTo>
                    <a:cubicBezTo>
                      <a:pt x="513139" y="-871"/>
                      <a:pt x="523009" y="-871"/>
                      <a:pt x="531891" y="2613"/>
                    </a:cubicBezTo>
                    <a:close/>
                  </a:path>
                </a:pathLst>
              </a:custGeom>
              <a:solidFill>
                <a:srgbClr val="E6D194"/>
              </a:solidFill>
              <a:ln cap="sq">
                <a:noFill/>
                <a:prstDash val="solid"/>
                <a:miter/>
              </a:ln>
            </p:spPr>
            <p:txBody>
              <a:bodyPr/>
              <a:lstStyle/>
              <a:p>
                <a:endParaRPr lang="es-MX"/>
              </a:p>
            </p:txBody>
          </p:sp>
          <p:sp>
            <p:nvSpPr>
              <p:cNvPr id="69" name="TextBox 69">
                <a:extLst>
                  <a:ext uri="{FF2B5EF4-FFF2-40B4-BE49-F238E27FC236}">
                    <a16:creationId xmlns:a16="http://schemas.microsoft.com/office/drawing/2014/main" id="{CEFCC682-EDFE-9122-6749-0A9B52A10E0B}"/>
                  </a:ext>
                </a:extLst>
              </p:cNvPr>
              <p:cNvSpPr txBox="1"/>
              <p:nvPr/>
            </p:nvSpPr>
            <p:spPr>
              <a:xfrm>
                <a:off x="0" y="111125"/>
                <a:ext cx="1036148" cy="217079"/>
              </a:xfrm>
              <a:prstGeom prst="rect">
                <a:avLst/>
              </a:prstGeom>
            </p:spPr>
            <p:txBody>
              <a:bodyPr lIns="47552" tIns="47552" rIns="47552" bIns="47552" rtlCol="0" anchor="ctr"/>
              <a:lstStyle/>
              <a:p>
                <a:pPr algn="ctr">
                  <a:lnSpc>
                    <a:spcPts val="2271"/>
                  </a:lnSpc>
                </a:pPr>
                <a:endParaRPr/>
              </a:p>
            </p:txBody>
          </p:sp>
        </p:grpSp>
        <p:grpSp>
          <p:nvGrpSpPr>
            <p:cNvPr id="70" name="Group 70">
              <a:extLst>
                <a:ext uri="{FF2B5EF4-FFF2-40B4-BE49-F238E27FC236}">
                  <a16:creationId xmlns:a16="http://schemas.microsoft.com/office/drawing/2014/main" id="{DE56DFB6-68C4-44E1-76F5-DF7AFB8D0B01}"/>
                </a:ext>
              </a:extLst>
            </p:cNvPr>
            <p:cNvGrpSpPr/>
            <p:nvPr/>
          </p:nvGrpSpPr>
          <p:grpSpPr>
            <a:xfrm>
              <a:off x="477702" y="238330"/>
              <a:ext cx="2388485" cy="940372"/>
              <a:chOff x="0" y="0"/>
              <a:chExt cx="1205699" cy="474696"/>
            </a:xfrm>
          </p:grpSpPr>
          <p:sp>
            <p:nvSpPr>
              <p:cNvPr id="71" name="Freeform 71">
                <a:extLst>
                  <a:ext uri="{FF2B5EF4-FFF2-40B4-BE49-F238E27FC236}">
                    <a16:creationId xmlns:a16="http://schemas.microsoft.com/office/drawing/2014/main" id="{3A3EEEAD-0DAB-3B36-BBB7-C65B270E7EC5}"/>
                  </a:ext>
                </a:extLst>
              </p:cNvPr>
              <p:cNvSpPr/>
              <p:nvPr/>
            </p:nvSpPr>
            <p:spPr>
              <a:xfrm>
                <a:off x="16466" y="4588"/>
                <a:ext cx="1172767" cy="465520"/>
              </a:xfrm>
              <a:custGeom>
                <a:avLst/>
                <a:gdLst/>
                <a:ahLst/>
                <a:cxnLst/>
                <a:rect l="l" t="t" r="r" b="b"/>
                <a:pathLst>
                  <a:path w="1172767" h="465520">
                    <a:moveTo>
                      <a:pt x="608882" y="4270"/>
                    </a:moveTo>
                    <a:lnTo>
                      <a:pt x="1166735" y="223902"/>
                    </a:lnTo>
                    <a:cubicBezTo>
                      <a:pt x="1170374" y="225335"/>
                      <a:pt x="1172767" y="228849"/>
                      <a:pt x="1172767" y="232760"/>
                    </a:cubicBezTo>
                    <a:cubicBezTo>
                      <a:pt x="1172767" y="236672"/>
                      <a:pt x="1170374" y="240185"/>
                      <a:pt x="1166735" y="241618"/>
                    </a:cubicBezTo>
                    <a:lnTo>
                      <a:pt x="608882" y="461251"/>
                    </a:lnTo>
                    <a:cubicBezTo>
                      <a:pt x="594423" y="466943"/>
                      <a:pt x="578344" y="466943"/>
                      <a:pt x="563885" y="461251"/>
                    </a:cubicBezTo>
                    <a:lnTo>
                      <a:pt x="6033" y="241618"/>
                    </a:lnTo>
                    <a:cubicBezTo>
                      <a:pt x="2393" y="240185"/>
                      <a:pt x="0" y="236672"/>
                      <a:pt x="0" y="232760"/>
                    </a:cubicBezTo>
                    <a:cubicBezTo>
                      <a:pt x="0" y="228849"/>
                      <a:pt x="2393" y="225335"/>
                      <a:pt x="6033" y="223902"/>
                    </a:cubicBezTo>
                    <a:lnTo>
                      <a:pt x="563885" y="4270"/>
                    </a:lnTo>
                    <a:cubicBezTo>
                      <a:pt x="578344" y="-1423"/>
                      <a:pt x="594423" y="-1423"/>
                      <a:pt x="608882" y="4270"/>
                    </a:cubicBezTo>
                    <a:close/>
                  </a:path>
                </a:pathLst>
              </a:custGeom>
              <a:solidFill>
                <a:srgbClr val="1E5B4F"/>
              </a:solidFill>
              <a:ln cap="sq">
                <a:noFill/>
                <a:prstDash val="solid"/>
                <a:miter/>
              </a:ln>
            </p:spPr>
            <p:txBody>
              <a:bodyPr/>
              <a:lstStyle/>
              <a:p>
                <a:endParaRPr lang="es-MX"/>
              </a:p>
            </p:txBody>
          </p:sp>
          <p:sp>
            <p:nvSpPr>
              <p:cNvPr id="72" name="TextBox 72">
                <a:extLst>
                  <a:ext uri="{FF2B5EF4-FFF2-40B4-BE49-F238E27FC236}">
                    <a16:creationId xmlns:a16="http://schemas.microsoft.com/office/drawing/2014/main" id="{A10A0DA4-5FC9-B947-0CAB-23DBEC1F7AAE}"/>
                  </a:ext>
                </a:extLst>
              </p:cNvPr>
              <p:cNvSpPr txBox="1"/>
              <p:nvPr/>
            </p:nvSpPr>
            <p:spPr>
              <a:xfrm>
                <a:off x="207230" y="53013"/>
                <a:ext cx="791240" cy="340095"/>
              </a:xfrm>
              <a:prstGeom prst="rect">
                <a:avLst/>
              </a:prstGeom>
            </p:spPr>
            <p:txBody>
              <a:bodyPr lIns="47552" tIns="47552" rIns="47552" bIns="47552" rtlCol="0" anchor="ctr"/>
              <a:lstStyle/>
              <a:p>
                <a:pPr algn="ctr">
                  <a:lnSpc>
                    <a:spcPts val="2271"/>
                  </a:lnSpc>
                </a:pPr>
                <a:endParaRPr/>
              </a:p>
            </p:txBody>
          </p:sp>
        </p:grpSp>
        <p:grpSp>
          <p:nvGrpSpPr>
            <p:cNvPr id="73" name="Group 73">
              <a:extLst>
                <a:ext uri="{FF2B5EF4-FFF2-40B4-BE49-F238E27FC236}">
                  <a16:creationId xmlns:a16="http://schemas.microsoft.com/office/drawing/2014/main" id="{997B7FCB-3638-6E41-5DB6-5927D525867F}"/>
                </a:ext>
              </a:extLst>
            </p:cNvPr>
            <p:cNvGrpSpPr/>
            <p:nvPr/>
          </p:nvGrpSpPr>
          <p:grpSpPr>
            <a:xfrm>
              <a:off x="914979" y="582652"/>
              <a:ext cx="1513930" cy="596050"/>
              <a:chOff x="0" y="0"/>
              <a:chExt cx="1205699" cy="474696"/>
            </a:xfrm>
          </p:grpSpPr>
          <p:sp>
            <p:nvSpPr>
              <p:cNvPr id="74" name="Freeform 74">
                <a:extLst>
                  <a:ext uri="{FF2B5EF4-FFF2-40B4-BE49-F238E27FC236}">
                    <a16:creationId xmlns:a16="http://schemas.microsoft.com/office/drawing/2014/main" id="{A96A2CE5-8C0C-252F-A895-A6459B8382E1}"/>
                  </a:ext>
                </a:extLst>
              </p:cNvPr>
              <p:cNvSpPr/>
              <p:nvPr/>
            </p:nvSpPr>
            <p:spPr>
              <a:xfrm>
                <a:off x="25979" y="7239"/>
                <a:ext cx="1153742" cy="460218"/>
              </a:xfrm>
              <a:custGeom>
                <a:avLst/>
                <a:gdLst/>
                <a:ahLst/>
                <a:cxnLst/>
                <a:rect l="l" t="t" r="r" b="b"/>
                <a:pathLst>
                  <a:path w="1153742" h="460218">
                    <a:moveTo>
                      <a:pt x="612366" y="6736"/>
                    </a:moveTo>
                    <a:lnTo>
                      <a:pt x="1144225" y="216134"/>
                    </a:lnTo>
                    <a:cubicBezTo>
                      <a:pt x="1149967" y="218395"/>
                      <a:pt x="1153742" y="223938"/>
                      <a:pt x="1153742" y="230109"/>
                    </a:cubicBezTo>
                    <a:cubicBezTo>
                      <a:pt x="1153742" y="236280"/>
                      <a:pt x="1149967" y="241823"/>
                      <a:pt x="1144225" y="244084"/>
                    </a:cubicBezTo>
                    <a:lnTo>
                      <a:pt x="612366" y="453483"/>
                    </a:lnTo>
                    <a:cubicBezTo>
                      <a:pt x="589555" y="462464"/>
                      <a:pt x="564187" y="462464"/>
                      <a:pt x="541375" y="453483"/>
                    </a:cubicBezTo>
                    <a:lnTo>
                      <a:pt x="9517" y="244084"/>
                    </a:lnTo>
                    <a:cubicBezTo>
                      <a:pt x="3774" y="241823"/>
                      <a:pt x="0" y="236280"/>
                      <a:pt x="0" y="230109"/>
                    </a:cubicBezTo>
                    <a:cubicBezTo>
                      <a:pt x="0" y="223938"/>
                      <a:pt x="3774" y="218395"/>
                      <a:pt x="9517" y="216134"/>
                    </a:cubicBezTo>
                    <a:lnTo>
                      <a:pt x="541375" y="6736"/>
                    </a:lnTo>
                    <a:cubicBezTo>
                      <a:pt x="564187" y="-2245"/>
                      <a:pt x="589555" y="-2245"/>
                      <a:pt x="612366" y="6736"/>
                    </a:cubicBezTo>
                    <a:close/>
                  </a:path>
                </a:pathLst>
              </a:custGeom>
              <a:solidFill>
                <a:srgbClr val="FFFFFF"/>
              </a:solidFill>
              <a:ln cap="sq">
                <a:noFill/>
                <a:prstDash val="solid"/>
                <a:miter/>
              </a:ln>
            </p:spPr>
            <p:txBody>
              <a:bodyPr/>
              <a:lstStyle/>
              <a:p>
                <a:endParaRPr lang="es-MX"/>
              </a:p>
            </p:txBody>
          </p:sp>
          <p:sp>
            <p:nvSpPr>
              <p:cNvPr id="75" name="TextBox 75">
                <a:extLst>
                  <a:ext uri="{FF2B5EF4-FFF2-40B4-BE49-F238E27FC236}">
                    <a16:creationId xmlns:a16="http://schemas.microsoft.com/office/drawing/2014/main" id="{4F2BA053-BD12-A937-2DD3-19AF2BC2D82F}"/>
                  </a:ext>
                </a:extLst>
              </p:cNvPr>
              <p:cNvSpPr txBox="1"/>
              <p:nvPr/>
            </p:nvSpPr>
            <p:spPr>
              <a:xfrm>
                <a:off x="207230" y="53013"/>
                <a:ext cx="791240" cy="340095"/>
              </a:xfrm>
              <a:prstGeom prst="rect">
                <a:avLst/>
              </a:prstGeom>
            </p:spPr>
            <p:txBody>
              <a:bodyPr lIns="47552" tIns="47552" rIns="47552" bIns="47552" rtlCol="0" anchor="ctr"/>
              <a:lstStyle/>
              <a:p>
                <a:pPr algn="ctr">
                  <a:lnSpc>
                    <a:spcPts val="2271"/>
                  </a:lnSpc>
                </a:pPr>
                <a:endParaRPr/>
              </a:p>
            </p:txBody>
          </p:sp>
        </p:grpSp>
      </p:grpSp>
      <p:grpSp>
        <p:nvGrpSpPr>
          <p:cNvPr id="76" name="Group 76">
            <a:extLst>
              <a:ext uri="{FF2B5EF4-FFF2-40B4-BE49-F238E27FC236}">
                <a16:creationId xmlns:a16="http://schemas.microsoft.com/office/drawing/2014/main" id="{D678C133-0A96-34AD-4134-25F2B2A44AC1}"/>
              </a:ext>
            </a:extLst>
          </p:cNvPr>
          <p:cNvGrpSpPr/>
          <p:nvPr/>
        </p:nvGrpSpPr>
        <p:grpSpPr>
          <a:xfrm>
            <a:off x="6053028" y="3521911"/>
            <a:ext cx="1361066" cy="1511402"/>
            <a:chOff x="0" y="0"/>
            <a:chExt cx="1814755" cy="2015203"/>
          </a:xfrm>
        </p:grpSpPr>
        <p:grpSp>
          <p:nvGrpSpPr>
            <p:cNvPr id="77" name="Group 77">
              <a:extLst>
                <a:ext uri="{FF2B5EF4-FFF2-40B4-BE49-F238E27FC236}">
                  <a16:creationId xmlns:a16="http://schemas.microsoft.com/office/drawing/2014/main" id="{EFDC3ABF-C7A6-5529-0438-9F333144CB71}"/>
                </a:ext>
              </a:extLst>
            </p:cNvPr>
            <p:cNvGrpSpPr/>
            <p:nvPr/>
          </p:nvGrpSpPr>
          <p:grpSpPr>
            <a:xfrm>
              <a:off x="73813" y="490155"/>
              <a:ext cx="1667128" cy="1525047"/>
              <a:chOff x="0" y="0"/>
              <a:chExt cx="684070" cy="625771"/>
            </a:xfrm>
          </p:grpSpPr>
          <p:sp>
            <p:nvSpPr>
              <p:cNvPr id="78" name="Freeform 78">
                <a:extLst>
                  <a:ext uri="{FF2B5EF4-FFF2-40B4-BE49-F238E27FC236}">
                    <a16:creationId xmlns:a16="http://schemas.microsoft.com/office/drawing/2014/main" id="{BAD89467-08B9-1192-4A2F-C73E3208487A}"/>
                  </a:ext>
                </a:extLst>
              </p:cNvPr>
              <p:cNvSpPr/>
              <p:nvPr/>
            </p:nvSpPr>
            <p:spPr>
              <a:xfrm>
                <a:off x="0" y="10036"/>
                <a:ext cx="684070" cy="605698"/>
              </a:xfrm>
              <a:custGeom>
                <a:avLst/>
                <a:gdLst/>
                <a:ahLst/>
                <a:cxnLst/>
                <a:rect l="l" t="t" r="r" b="b"/>
                <a:pathLst>
                  <a:path w="684070" h="605698">
                    <a:moveTo>
                      <a:pt x="373453" y="8629"/>
                    </a:moveTo>
                    <a:lnTo>
                      <a:pt x="652653" y="174499"/>
                    </a:lnTo>
                    <a:cubicBezTo>
                      <a:pt x="672131" y="186071"/>
                      <a:pt x="684070" y="207051"/>
                      <a:pt x="684070" y="229708"/>
                    </a:cubicBezTo>
                    <a:lnTo>
                      <a:pt x="684070" y="375991"/>
                    </a:lnTo>
                    <a:cubicBezTo>
                      <a:pt x="684070" y="398647"/>
                      <a:pt x="672131" y="419628"/>
                      <a:pt x="652653" y="431200"/>
                    </a:cubicBezTo>
                    <a:lnTo>
                      <a:pt x="373453" y="597070"/>
                    </a:lnTo>
                    <a:cubicBezTo>
                      <a:pt x="354088" y="608574"/>
                      <a:pt x="329983" y="608574"/>
                      <a:pt x="310617" y="597070"/>
                    </a:cubicBezTo>
                    <a:lnTo>
                      <a:pt x="31418" y="431200"/>
                    </a:lnTo>
                    <a:cubicBezTo>
                      <a:pt x="11939" y="419628"/>
                      <a:pt x="0" y="398647"/>
                      <a:pt x="0" y="375991"/>
                    </a:cubicBezTo>
                    <a:lnTo>
                      <a:pt x="0" y="229708"/>
                    </a:lnTo>
                    <a:cubicBezTo>
                      <a:pt x="0" y="207051"/>
                      <a:pt x="11939" y="186071"/>
                      <a:pt x="31418" y="174499"/>
                    </a:cubicBezTo>
                    <a:lnTo>
                      <a:pt x="310617" y="8629"/>
                    </a:lnTo>
                    <a:cubicBezTo>
                      <a:pt x="329983" y="-2876"/>
                      <a:pt x="354088" y="-2876"/>
                      <a:pt x="373453" y="8629"/>
                    </a:cubicBezTo>
                    <a:close/>
                  </a:path>
                </a:pathLst>
              </a:custGeom>
              <a:solidFill>
                <a:srgbClr val="9B2247"/>
              </a:solidFill>
              <a:ln cap="sq">
                <a:noFill/>
                <a:prstDash val="solid"/>
                <a:miter/>
              </a:ln>
            </p:spPr>
            <p:txBody>
              <a:bodyPr/>
              <a:lstStyle/>
              <a:p>
                <a:endParaRPr lang="es-MX"/>
              </a:p>
            </p:txBody>
          </p:sp>
          <p:sp>
            <p:nvSpPr>
              <p:cNvPr id="79" name="TextBox 79">
                <a:extLst>
                  <a:ext uri="{FF2B5EF4-FFF2-40B4-BE49-F238E27FC236}">
                    <a16:creationId xmlns:a16="http://schemas.microsoft.com/office/drawing/2014/main" id="{9471B65F-4BA9-DA8C-0326-7FBA6C6D30B7}"/>
                  </a:ext>
                </a:extLst>
              </p:cNvPr>
              <p:cNvSpPr txBox="1"/>
              <p:nvPr/>
            </p:nvSpPr>
            <p:spPr>
              <a:xfrm>
                <a:off x="0" y="111125"/>
                <a:ext cx="684070" cy="374946"/>
              </a:xfrm>
              <a:prstGeom prst="rect">
                <a:avLst/>
              </a:prstGeom>
            </p:spPr>
            <p:txBody>
              <a:bodyPr lIns="47552" tIns="47552" rIns="47552" bIns="47552" rtlCol="0" anchor="ctr"/>
              <a:lstStyle/>
              <a:p>
                <a:pPr algn="ctr">
                  <a:lnSpc>
                    <a:spcPts val="2271"/>
                  </a:lnSpc>
                </a:pPr>
                <a:endParaRPr/>
              </a:p>
            </p:txBody>
          </p:sp>
        </p:grpSp>
        <p:grpSp>
          <p:nvGrpSpPr>
            <p:cNvPr id="80" name="Group 80">
              <a:extLst>
                <a:ext uri="{FF2B5EF4-FFF2-40B4-BE49-F238E27FC236}">
                  <a16:creationId xmlns:a16="http://schemas.microsoft.com/office/drawing/2014/main" id="{7CCFFB88-1BBA-6E72-781D-4714A616297E}"/>
                </a:ext>
              </a:extLst>
            </p:cNvPr>
            <p:cNvGrpSpPr/>
            <p:nvPr/>
          </p:nvGrpSpPr>
          <p:grpSpPr>
            <a:xfrm>
              <a:off x="0" y="0"/>
              <a:ext cx="1814755" cy="1098792"/>
              <a:chOff x="0" y="0"/>
              <a:chExt cx="1005889" cy="609043"/>
            </a:xfrm>
          </p:grpSpPr>
          <p:sp>
            <p:nvSpPr>
              <p:cNvPr id="81" name="Freeform 81">
                <a:extLst>
                  <a:ext uri="{FF2B5EF4-FFF2-40B4-BE49-F238E27FC236}">
                    <a16:creationId xmlns:a16="http://schemas.microsoft.com/office/drawing/2014/main" id="{09169912-72A6-1D6B-DEE9-C0643B677C2C}"/>
                  </a:ext>
                </a:extLst>
              </p:cNvPr>
              <p:cNvSpPr/>
              <p:nvPr/>
            </p:nvSpPr>
            <p:spPr>
              <a:xfrm>
                <a:off x="41322" y="36807"/>
                <a:ext cx="923245" cy="572236"/>
              </a:xfrm>
              <a:custGeom>
                <a:avLst/>
                <a:gdLst/>
                <a:ahLst/>
                <a:cxnLst/>
                <a:rect l="l" t="t" r="r" b="b"/>
                <a:pathLst>
                  <a:path w="923245" h="572236">
                    <a:moveTo>
                      <a:pt x="511371" y="23436"/>
                    </a:moveTo>
                    <a:lnTo>
                      <a:pt x="914818" y="511992"/>
                    </a:lnTo>
                    <a:cubicBezTo>
                      <a:pt x="923893" y="522982"/>
                      <a:pt x="925809" y="538222"/>
                      <a:pt x="919735" y="551115"/>
                    </a:cubicBezTo>
                    <a:cubicBezTo>
                      <a:pt x="913661" y="564008"/>
                      <a:pt x="900690" y="572236"/>
                      <a:pt x="886438" y="572236"/>
                    </a:cubicBezTo>
                    <a:lnTo>
                      <a:pt x="36807" y="572236"/>
                    </a:lnTo>
                    <a:cubicBezTo>
                      <a:pt x="22555" y="572236"/>
                      <a:pt x="9584" y="564008"/>
                      <a:pt x="3510" y="551115"/>
                    </a:cubicBezTo>
                    <a:cubicBezTo>
                      <a:pt x="-2563" y="538222"/>
                      <a:pt x="-648" y="522982"/>
                      <a:pt x="8427" y="511992"/>
                    </a:cubicBezTo>
                    <a:lnTo>
                      <a:pt x="411874" y="23436"/>
                    </a:lnTo>
                    <a:cubicBezTo>
                      <a:pt x="424131" y="8594"/>
                      <a:pt x="442374" y="0"/>
                      <a:pt x="461623" y="0"/>
                    </a:cubicBezTo>
                    <a:cubicBezTo>
                      <a:pt x="480871" y="0"/>
                      <a:pt x="499115" y="8594"/>
                      <a:pt x="511371" y="23436"/>
                    </a:cubicBezTo>
                    <a:close/>
                  </a:path>
                </a:pathLst>
              </a:custGeom>
              <a:solidFill>
                <a:srgbClr val="9B2247"/>
              </a:solidFill>
            </p:spPr>
            <p:txBody>
              <a:bodyPr/>
              <a:lstStyle/>
              <a:p>
                <a:endParaRPr lang="es-MX"/>
              </a:p>
            </p:txBody>
          </p:sp>
          <p:sp>
            <p:nvSpPr>
              <p:cNvPr id="82" name="TextBox 82">
                <a:extLst>
                  <a:ext uri="{FF2B5EF4-FFF2-40B4-BE49-F238E27FC236}">
                    <a16:creationId xmlns:a16="http://schemas.microsoft.com/office/drawing/2014/main" id="{AEBB36B2-6207-E4B4-B82E-EE2162BA3536}"/>
                  </a:ext>
                </a:extLst>
              </p:cNvPr>
              <p:cNvSpPr txBox="1"/>
              <p:nvPr/>
            </p:nvSpPr>
            <p:spPr>
              <a:xfrm>
                <a:off x="157170" y="254195"/>
                <a:ext cx="691549" cy="311345"/>
              </a:xfrm>
              <a:prstGeom prst="rect">
                <a:avLst/>
              </a:prstGeom>
            </p:spPr>
            <p:txBody>
              <a:bodyPr lIns="50800" tIns="50800" rIns="50800" bIns="50800" rtlCol="0" anchor="ctr"/>
              <a:lstStyle/>
              <a:p>
                <a:pPr algn="ctr">
                  <a:lnSpc>
                    <a:spcPts val="2271"/>
                  </a:lnSpc>
                </a:pPr>
                <a:endParaRPr/>
              </a:p>
            </p:txBody>
          </p:sp>
        </p:grpSp>
        <p:grpSp>
          <p:nvGrpSpPr>
            <p:cNvPr id="83" name="Group 83">
              <a:extLst>
                <a:ext uri="{FF2B5EF4-FFF2-40B4-BE49-F238E27FC236}">
                  <a16:creationId xmlns:a16="http://schemas.microsoft.com/office/drawing/2014/main" id="{72EE701B-45AD-B434-C9AA-A7A824FB5C02}"/>
                </a:ext>
              </a:extLst>
            </p:cNvPr>
            <p:cNvGrpSpPr/>
            <p:nvPr/>
          </p:nvGrpSpPr>
          <p:grpSpPr>
            <a:xfrm rot="-10800000">
              <a:off x="0" y="1048458"/>
              <a:ext cx="1814755" cy="408442"/>
              <a:chOff x="0" y="0"/>
              <a:chExt cx="976974" cy="219885"/>
            </a:xfrm>
          </p:grpSpPr>
          <p:sp>
            <p:nvSpPr>
              <p:cNvPr id="84" name="Freeform 84">
                <a:extLst>
                  <a:ext uri="{FF2B5EF4-FFF2-40B4-BE49-F238E27FC236}">
                    <a16:creationId xmlns:a16="http://schemas.microsoft.com/office/drawing/2014/main" id="{162E1B14-073B-3A97-DC48-0EA12EA8B842}"/>
                  </a:ext>
                </a:extLst>
              </p:cNvPr>
              <p:cNvSpPr/>
              <p:nvPr/>
            </p:nvSpPr>
            <p:spPr>
              <a:xfrm>
                <a:off x="53685" y="14677"/>
                <a:ext cx="869605" cy="205208"/>
              </a:xfrm>
              <a:custGeom>
                <a:avLst/>
                <a:gdLst/>
                <a:ahLst/>
                <a:cxnLst/>
                <a:rect l="l" t="t" r="r" b="b"/>
                <a:pathLst>
                  <a:path w="869605" h="205208">
                    <a:moveTo>
                      <a:pt x="497140" y="13384"/>
                    </a:moveTo>
                    <a:lnTo>
                      <a:pt x="860950" y="177147"/>
                    </a:lnTo>
                    <a:cubicBezTo>
                      <a:pt x="867259" y="179987"/>
                      <a:pt x="870728" y="186847"/>
                      <a:pt x="869276" y="193612"/>
                    </a:cubicBezTo>
                    <a:cubicBezTo>
                      <a:pt x="867823" y="200376"/>
                      <a:pt x="861844" y="205208"/>
                      <a:pt x="854926" y="205208"/>
                    </a:cubicBezTo>
                    <a:lnTo>
                      <a:pt x="14678" y="205208"/>
                    </a:lnTo>
                    <a:cubicBezTo>
                      <a:pt x="7759" y="205208"/>
                      <a:pt x="1780" y="200376"/>
                      <a:pt x="328" y="193612"/>
                    </a:cubicBezTo>
                    <a:cubicBezTo>
                      <a:pt x="-1124" y="186847"/>
                      <a:pt x="2345" y="179987"/>
                      <a:pt x="8654" y="177147"/>
                    </a:cubicBezTo>
                    <a:lnTo>
                      <a:pt x="372463" y="13384"/>
                    </a:lnTo>
                    <a:cubicBezTo>
                      <a:pt x="412107" y="-4461"/>
                      <a:pt x="457497" y="-4461"/>
                      <a:pt x="497140" y="13384"/>
                    </a:cubicBezTo>
                    <a:close/>
                  </a:path>
                </a:pathLst>
              </a:custGeom>
              <a:solidFill>
                <a:srgbClr val="1D4355"/>
              </a:solidFill>
            </p:spPr>
            <p:txBody>
              <a:bodyPr/>
              <a:lstStyle/>
              <a:p>
                <a:endParaRPr lang="es-MX"/>
              </a:p>
            </p:txBody>
          </p:sp>
          <p:sp>
            <p:nvSpPr>
              <p:cNvPr id="85" name="TextBox 85">
                <a:extLst>
                  <a:ext uri="{FF2B5EF4-FFF2-40B4-BE49-F238E27FC236}">
                    <a16:creationId xmlns:a16="http://schemas.microsoft.com/office/drawing/2014/main" id="{8DD8BC66-34BA-F616-64A9-949859AD422E}"/>
                  </a:ext>
                </a:extLst>
              </p:cNvPr>
              <p:cNvSpPr txBox="1"/>
              <p:nvPr/>
            </p:nvSpPr>
            <p:spPr>
              <a:xfrm>
                <a:off x="152652" y="73514"/>
                <a:ext cx="671669" cy="130664"/>
              </a:xfrm>
              <a:prstGeom prst="rect">
                <a:avLst/>
              </a:prstGeom>
            </p:spPr>
            <p:txBody>
              <a:bodyPr lIns="50800" tIns="50800" rIns="50800" bIns="50800" rtlCol="0" anchor="ctr"/>
              <a:lstStyle/>
              <a:p>
                <a:pPr algn="ctr">
                  <a:lnSpc>
                    <a:spcPts val="2271"/>
                  </a:lnSpc>
                </a:pPr>
                <a:endParaRPr/>
              </a:p>
            </p:txBody>
          </p:sp>
        </p:grpSp>
      </p:grpSp>
      <p:sp>
        <p:nvSpPr>
          <p:cNvPr id="86" name="TextBox 86">
            <a:extLst>
              <a:ext uri="{FF2B5EF4-FFF2-40B4-BE49-F238E27FC236}">
                <a16:creationId xmlns:a16="http://schemas.microsoft.com/office/drawing/2014/main" id="{BA654EC9-3CB6-044F-57A1-6978027544CE}"/>
              </a:ext>
            </a:extLst>
          </p:cNvPr>
          <p:cNvSpPr txBox="1"/>
          <p:nvPr/>
        </p:nvSpPr>
        <p:spPr>
          <a:xfrm>
            <a:off x="14893345" y="5507523"/>
            <a:ext cx="470719" cy="662934"/>
          </a:xfrm>
          <a:prstGeom prst="rect">
            <a:avLst/>
          </a:prstGeom>
        </p:spPr>
        <p:txBody>
          <a:bodyPr lIns="0" tIns="0" rIns="0" bIns="0" rtlCol="0" anchor="t">
            <a:spAutoFit/>
          </a:bodyPr>
          <a:lstStyle/>
          <a:p>
            <a:pPr marL="0" lvl="0" indent="0" algn="ctr">
              <a:lnSpc>
                <a:spcPts val="5460"/>
              </a:lnSpc>
              <a:spcBef>
                <a:spcPct val="0"/>
              </a:spcBef>
            </a:pPr>
            <a:r>
              <a:rPr lang="en-US" sz="3900" b="1">
                <a:solidFill>
                  <a:srgbClr val="F7F7F7"/>
                </a:solidFill>
                <a:latin typeface="Barlow Semi-Bold"/>
                <a:ea typeface="Barlow Semi-Bold"/>
                <a:cs typeface="Barlow Semi-Bold"/>
                <a:sym typeface="Barlow Semi-Bold"/>
              </a:rPr>
              <a:t>3</a:t>
            </a:r>
          </a:p>
        </p:txBody>
      </p:sp>
      <p:sp>
        <p:nvSpPr>
          <p:cNvPr id="87" name="TextBox 87">
            <a:extLst>
              <a:ext uri="{FF2B5EF4-FFF2-40B4-BE49-F238E27FC236}">
                <a16:creationId xmlns:a16="http://schemas.microsoft.com/office/drawing/2014/main" id="{594B5065-504E-8FF4-0E1E-B55DAEBC2835}"/>
              </a:ext>
            </a:extLst>
          </p:cNvPr>
          <p:cNvSpPr txBox="1"/>
          <p:nvPr/>
        </p:nvSpPr>
        <p:spPr>
          <a:xfrm>
            <a:off x="14893345" y="7059329"/>
            <a:ext cx="470719" cy="662934"/>
          </a:xfrm>
          <a:prstGeom prst="rect">
            <a:avLst/>
          </a:prstGeom>
        </p:spPr>
        <p:txBody>
          <a:bodyPr lIns="0" tIns="0" rIns="0" bIns="0" rtlCol="0" anchor="t">
            <a:spAutoFit/>
          </a:bodyPr>
          <a:lstStyle/>
          <a:p>
            <a:pPr marL="0" lvl="0" indent="0" algn="ctr">
              <a:lnSpc>
                <a:spcPts val="5460"/>
              </a:lnSpc>
              <a:spcBef>
                <a:spcPct val="0"/>
              </a:spcBef>
            </a:pPr>
            <a:r>
              <a:rPr lang="en-US" sz="3900" b="1">
                <a:solidFill>
                  <a:srgbClr val="F7F7F7"/>
                </a:solidFill>
                <a:latin typeface="Barlow Semi-Bold"/>
                <a:ea typeface="Barlow Semi-Bold"/>
                <a:cs typeface="Barlow Semi-Bold"/>
                <a:sym typeface="Barlow Semi-Bold"/>
              </a:rPr>
              <a:t>2</a:t>
            </a:r>
          </a:p>
        </p:txBody>
      </p:sp>
      <p:sp>
        <p:nvSpPr>
          <p:cNvPr id="88" name="TextBox 88">
            <a:extLst>
              <a:ext uri="{FF2B5EF4-FFF2-40B4-BE49-F238E27FC236}">
                <a16:creationId xmlns:a16="http://schemas.microsoft.com/office/drawing/2014/main" id="{9F0A759C-5AC6-9835-FAD6-EE5FFC749DCC}"/>
              </a:ext>
            </a:extLst>
          </p:cNvPr>
          <p:cNvSpPr txBox="1"/>
          <p:nvPr/>
        </p:nvSpPr>
        <p:spPr>
          <a:xfrm>
            <a:off x="14893345" y="8650559"/>
            <a:ext cx="470719" cy="662934"/>
          </a:xfrm>
          <a:prstGeom prst="rect">
            <a:avLst/>
          </a:prstGeom>
        </p:spPr>
        <p:txBody>
          <a:bodyPr lIns="0" tIns="0" rIns="0" bIns="0" rtlCol="0" anchor="t">
            <a:spAutoFit/>
          </a:bodyPr>
          <a:lstStyle/>
          <a:p>
            <a:pPr marL="0" lvl="0" indent="0" algn="ctr">
              <a:lnSpc>
                <a:spcPts val="5460"/>
              </a:lnSpc>
              <a:spcBef>
                <a:spcPct val="0"/>
              </a:spcBef>
            </a:pPr>
            <a:r>
              <a:rPr lang="en-US" sz="3900" b="1">
                <a:solidFill>
                  <a:srgbClr val="F7F7F7"/>
                </a:solidFill>
                <a:latin typeface="Barlow Semi-Bold"/>
                <a:ea typeface="Barlow Semi-Bold"/>
                <a:cs typeface="Barlow Semi-Bold"/>
                <a:sym typeface="Barlow Semi-Bold"/>
              </a:rPr>
              <a:t>1</a:t>
            </a:r>
          </a:p>
        </p:txBody>
      </p:sp>
      <p:sp>
        <p:nvSpPr>
          <p:cNvPr id="89" name="TextBox 89">
            <a:extLst>
              <a:ext uri="{FF2B5EF4-FFF2-40B4-BE49-F238E27FC236}">
                <a16:creationId xmlns:a16="http://schemas.microsoft.com/office/drawing/2014/main" id="{60F2FD1C-197E-47A8-A164-26CE17DEE279}"/>
              </a:ext>
            </a:extLst>
          </p:cNvPr>
          <p:cNvSpPr txBox="1"/>
          <p:nvPr/>
        </p:nvSpPr>
        <p:spPr>
          <a:xfrm>
            <a:off x="7410309" y="9276372"/>
            <a:ext cx="3892266" cy="257763"/>
          </a:xfrm>
          <a:prstGeom prst="rect">
            <a:avLst/>
          </a:prstGeom>
        </p:spPr>
        <p:txBody>
          <a:bodyPr lIns="0" tIns="0" rIns="0" bIns="0" rtlCol="0" anchor="t">
            <a:spAutoFit/>
          </a:bodyPr>
          <a:lstStyle>
            <a:defPPr>
              <a:defRPr lang="en-US"/>
            </a:defPPr>
            <a:lvl1pPr lvl="0" indent="0" algn="ctr">
              <a:lnSpc>
                <a:spcPts val="2245"/>
              </a:lnSpc>
              <a:spcBef>
                <a:spcPct val="0"/>
              </a:spcBef>
              <a:defRPr sz="1603" b="1" spc="6">
                <a:solidFill>
                  <a:srgbClr val="1D4355"/>
                </a:solidFill>
                <a:latin typeface="Barlow Bold"/>
                <a:ea typeface="Barlow Bold"/>
                <a:cs typeface="Barlow Bold"/>
              </a:defRPr>
            </a:lvl1pPr>
          </a:lstStyle>
          <a:p>
            <a:r>
              <a:rPr lang="en-US" sz="1800" dirty="0">
                <a:sym typeface="Barlow Bold"/>
              </a:rPr>
              <a:t>¿</a:t>
            </a:r>
            <a:r>
              <a:rPr lang="en-US" sz="1800" dirty="0" err="1">
                <a:sym typeface="Barlow Bold"/>
              </a:rPr>
              <a:t>Qué</a:t>
            </a:r>
            <a:r>
              <a:rPr lang="en-US" sz="1800" dirty="0">
                <a:sym typeface="Barlow Bold"/>
              </a:rPr>
              <a:t> </a:t>
            </a:r>
            <a:r>
              <a:rPr lang="en-US" sz="1800" dirty="0" err="1">
                <a:sym typeface="Barlow Bold"/>
              </a:rPr>
              <a:t>ocurre</a:t>
            </a:r>
            <a:r>
              <a:rPr lang="en-US" sz="1800" dirty="0">
                <a:sym typeface="Barlow Bold"/>
              </a:rPr>
              <a:t>?</a:t>
            </a:r>
          </a:p>
        </p:txBody>
      </p:sp>
      <p:sp>
        <p:nvSpPr>
          <p:cNvPr id="90" name="TextBox 90">
            <a:extLst>
              <a:ext uri="{FF2B5EF4-FFF2-40B4-BE49-F238E27FC236}">
                <a16:creationId xmlns:a16="http://schemas.microsoft.com/office/drawing/2014/main" id="{F1FCE1FD-7B75-B81F-95F2-F636036E90F4}"/>
              </a:ext>
            </a:extLst>
          </p:cNvPr>
          <p:cNvSpPr txBox="1"/>
          <p:nvPr/>
        </p:nvSpPr>
        <p:spPr>
          <a:xfrm>
            <a:off x="7253974" y="7686861"/>
            <a:ext cx="3892266" cy="257763"/>
          </a:xfrm>
          <a:prstGeom prst="rect">
            <a:avLst/>
          </a:prstGeom>
        </p:spPr>
        <p:txBody>
          <a:bodyPr lIns="0" tIns="0" rIns="0" bIns="0" rtlCol="0" anchor="t">
            <a:spAutoFit/>
          </a:bodyPr>
          <a:lstStyle>
            <a:defPPr>
              <a:defRPr lang="en-US"/>
            </a:defPPr>
            <a:lvl1pPr lvl="0" indent="0" algn="ctr">
              <a:lnSpc>
                <a:spcPts val="2245"/>
              </a:lnSpc>
              <a:spcBef>
                <a:spcPct val="0"/>
              </a:spcBef>
              <a:defRPr sz="1603" b="1" spc="6">
                <a:solidFill>
                  <a:srgbClr val="1D4355"/>
                </a:solidFill>
                <a:latin typeface="Barlow Bold"/>
                <a:ea typeface="Barlow Bold"/>
                <a:cs typeface="Barlow Bold"/>
              </a:defRPr>
            </a:lvl1pPr>
          </a:lstStyle>
          <a:p>
            <a:r>
              <a:rPr lang="en-US" sz="1800" dirty="0">
                <a:sym typeface="Barlow Bold"/>
              </a:rPr>
              <a:t>¿</a:t>
            </a:r>
            <a:r>
              <a:rPr lang="en-US" sz="1800" dirty="0" err="1">
                <a:sym typeface="Barlow Bold"/>
              </a:rPr>
              <a:t>Qué</a:t>
            </a:r>
            <a:r>
              <a:rPr lang="en-US" sz="1800" dirty="0">
                <a:sym typeface="Barlow Bold"/>
              </a:rPr>
              <a:t> </a:t>
            </a:r>
            <a:r>
              <a:rPr lang="en-US" sz="1800" dirty="0" err="1">
                <a:sym typeface="Barlow Bold"/>
              </a:rPr>
              <a:t>puede</a:t>
            </a:r>
            <a:r>
              <a:rPr lang="en-US" sz="1800" dirty="0">
                <a:sym typeface="Barlow Bold"/>
              </a:rPr>
              <a:t> </a:t>
            </a:r>
            <a:r>
              <a:rPr lang="en-US" sz="1800" dirty="0" err="1">
                <a:sym typeface="Barlow Bold"/>
              </a:rPr>
              <a:t>ocurrir</a:t>
            </a:r>
            <a:r>
              <a:rPr lang="en-US" sz="1800" dirty="0">
                <a:sym typeface="Barlow Bold"/>
              </a:rPr>
              <a:t>?</a:t>
            </a:r>
          </a:p>
        </p:txBody>
      </p:sp>
      <p:sp>
        <p:nvSpPr>
          <p:cNvPr id="91" name="TextBox 91">
            <a:extLst>
              <a:ext uri="{FF2B5EF4-FFF2-40B4-BE49-F238E27FC236}">
                <a16:creationId xmlns:a16="http://schemas.microsoft.com/office/drawing/2014/main" id="{5A764D0A-9934-045E-1504-0C05F59C39A1}"/>
              </a:ext>
            </a:extLst>
          </p:cNvPr>
          <p:cNvSpPr txBox="1"/>
          <p:nvPr/>
        </p:nvSpPr>
        <p:spPr>
          <a:xfrm>
            <a:off x="6912604" y="6140079"/>
            <a:ext cx="3892266" cy="264065"/>
          </a:xfrm>
          <a:prstGeom prst="rect">
            <a:avLst/>
          </a:prstGeom>
        </p:spPr>
        <p:txBody>
          <a:bodyPr lIns="0" tIns="0" rIns="0" bIns="0" rtlCol="0" anchor="t">
            <a:spAutoFit/>
          </a:bodyPr>
          <a:lstStyle/>
          <a:p>
            <a:pPr marL="0" lvl="0" indent="0" algn="ctr">
              <a:lnSpc>
                <a:spcPts val="2245"/>
              </a:lnSpc>
              <a:spcBef>
                <a:spcPct val="0"/>
              </a:spcBef>
            </a:pPr>
            <a:r>
              <a:rPr lang="en-US" b="1" spc="6" dirty="0">
                <a:solidFill>
                  <a:srgbClr val="1D4355"/>
                </a:solidFill>
                <a:latin typeface="Barlow Bold"/>
                <a:ea typeface="Barlow Bold"/>
                <a:cs typeface="Barlow Bold"/>
                <a:sym typeface="Barlow Bold"/>
              </a:rPr>
              <a:t>¿</a:t>
            </a:r>
            <a:r>
              <a:rPr lang="en-US" b="1" spc="6" dirty="0" err="1">
                <a:solidFill>
                  <a:srgbClr val="1D4355"/>
                </a:solidFill>
                <a:latin typeface="Barlow Bold"/>
                <a:ea typeface="Barlow Bold"/>
                <a:cs typeface="Barlow Bold"/>
                <a:sym typeface="Barlow Bold"/>
              </a:rPr>
              <a:t>Qué</a:t>
            </a:r>
            <a:r>
              <a:rPr lang="en-US" b="1" spc="6" dirty="0">
                <a:solidFill>
                  <a:srgbClr val="1D4355"/>
                </a:solidFill>
                <a:latin typeface="Barlow Bold"/>
                <a:ea typeface="Barlow Bold"/>
                <a:cs typeface="Barlow Bold"/>
                <a:sym typeface="Barlow Bold"/>
              </a:rPr>
              <a:t> </a:t>
            </a:r>
            <a:r>
              <a:rPr lang="en-US" b="1" spc="6" dirty="0" err="1">
                <a:solidFill>
                  <a:srgbClr val="1D4355"/>
                </a:solidFill>
                <a:latin typeface="Barlow Bold"/>
                <a:ea typeface="Barlow Bold"/>
                <a:cs typeface="Barlow Bold"/>
                <a:sym typeface="Barlow Bold"/>
              </a:rPr>
              <a:t>puedo</a:t>
            </a:r>
            <a:r>
              <a:rPr lang="en-US" b="1" spc="6" dirty="0">
                <a:solidFill>
                  <a:srgbClr val="1D4355"/>
                </a:solidFill>
                <a:latin typeface="Barlow Bold"/>
                <a:ea typeface="Barlow Bold"/>
                <a:cs typeface="Barlow Bold"/>
                <a:sym typeface="Barlow Bold"/>
              </a:rPr>
              <a:t> </a:t>
            </a:r>
            <a:r>
              <a:rPr lang="en-US" b="1" spc="6" dirty="0" err="1">
                <a:solidFill>
                  <a:srgbClr val="1D4355"/>
                </a:solidFill>
                <a:latin typeface="Barlow Bold"/>
                <a:ea typeface="Barlow Bold"/>
                <a:cs typeface="Barlow Bold"/>
                <a:sym typeface="Barlow Bold"/>
              </a:rPr>
              <a:t>hacer</a:t>
            </a:r>
            <a:r>
              <a:rPr lang="en-US" b="1" spc="6" dirty="0">
                <a:solidFill>
                  <a:srgbClr val="1D4355"/>
                </a:solidFill>
                <a:latin typeface="Barlow Bold"/>
                <a:ea typeface="Barlow Bold"/>
                <a:cs typeface="Barlow Bold"/>
                <a:sym typeface="Barlow Bold"/>
              </a:rPr>
              <a:t>?</a:t>
            </a:r>
          </a:p>
        </p:txBody>
      </p:sp>
      <p:sp>
        <p:nvSpPr>
          <p:cNvPr id="92" name="TextBox 92">
            <a:extLst>
              <a:ext uri="{FF2B5EF4-FFF2-40B4-BE49-F238E27FC236}">
                <a16:creationId xmlns:a16="http://schemas.microsoft.com/office/drawing/2014/main" id="{44953DD1-5BD9-1284-4DF4-837875563C10}"/>
              </a:ext>
            </a:extLst>
          </p:cNvPr>
          <p:cNvSpPr txBox="1"/>
          <p:nvPr/>
        </p:nvSpPr>
        <p:spPr>
          <a:xfrm>
            <a:off x="6056817" y="4689391"/>
            <a:ext cx="3892266" cy="264065"/>
          </a:xfrm>
          <a:prstGeom prst="rect">
            <a:avLst/>
          </a:prstGeom>
        </p:spPr>
        <p:txBody>
          <a:bodyPr lIns="0" tIns="0" rIns="0" bIns="0" rtlCol="0" anchor="t">
            <a:spAutoFit/>
          </a:bodyPr>
          <a:lstStyle/>
          <a:p>
            <a:pPr marL="0" lvl="0" indent="0" algn="ctr">
              <a:lnSpc>
                <a:spcPts val="2245"/>
              </a:lnSpc>
              <a:spcBef>
                <a:spcPct val="0"/>
              </a:spcBef>
            </a:pPr>
            <a:r>
              <a:rPr lang="en-US" b="1" spc="6" dirty="0">
                <a:solidFill>
                  <a:srgbClr val="1D4355"/>
                </a:solidFill>
                <a:latin typeface="Barlow Bold"/>
                <a:ea typeface="Barlow Bold"/>
                <a:cs typeface="Barlow Bold"/>
                <a:sym typeface="Barlow Bold"/>
              </a:rPr>
              <a:t>¿</a:t>
            </a:r>
            <a:r>
              <a:rPr lang="en-US" b="1" spc="6" dirty="0" err="1">
                <a:solidFill>
                  <a:srgbClr val="1D4355"/>
                </a:solidFill>
                <a:latin typeface="Barlow Bold"/>
                <a:ea typeface="Barlow Bold"/>
                <a:cs typeface="Barlow Bold"/>
                <a:sym typeface="Barlow Bold"/>
              </a:rPr>
              <a:t>Qué</a:t>
            </a:r>
            <a:r>
              <a:rPr lang="en-US" b="1" spc="6" dirty="0">
                <a:solidFill>
                  <a:srgbClr val="1D4355"/>
                </a:solidFill>
                <a:latin typeface="Barlow Bold"/>
                <a:ea typeface="Barlow Bold"/>
                <a:cs typeface="Barlow Bold"/>
                <a:sym typeface="Barlow Bold"/>
              </a:rPr>
              <a:t> </a:t>
            </a:r>
            <a:r>
              <a:rPr lang="en-US" b="1" spc="6" dirty="0" err="1">
                <a:solidFill>
                  <a:srgbClr val="1D4355"/>
                </a:solidFill>
                <a:latin typeface="Barlow Bold"/>
                <a:ea typeface="Barlow Bold"/>
                <a:cs typeface="Barlow Bold"/>
                <a:sym typeface="Barlow Bold"/>
              </a:rPr>
              <a:t>voy</a:t>
            </a:r>
            <a:r>
              <a:rPr lang="en-US" b="1" spc="6" dirty="0">
                <a:solidFill>
                  <a:srgbClr val="1D4355"/>
                </a:solidFill>
                <a:latin typeface="Barlow Bold"/>
                <a:ea typeface="Barlow Bold"/>
                <a:cs typeface="Barlow Bold"/>
                <a:sym typeface="Barlow Bold"/>
              </a:rPr>
              <a:t> a </a:t>
            </a:r>
            <a:r>
              <a:rPr lang="en-US" b="1" spc="6" dirty="0" err="1">
                <a:solidFill>
                  <a:srgbClr val="1D4355"/>
                </a:solidFill>
                <a:latin typeface="Barlow Bold"/>
                <a:ea typeface="Barlow Bold"/>
                <a:cs typeface="Barlow Bold"/>
                <a:sym typeface="Barlow Bold"/>
              </a:rPr>
              <a:t>hacer</a:t>
            </a:r>
            <a:r>
              <a:rPr lang="en-US" b="1" spc="6" dirty="0">
                <a:solidFill>
                  <a:srgbClr val="1D4355"/>
                </a:solidFill>
                <a:latin typeface="Barlow Bold"/>
                <a:ea typeface="Barlow Bold"/>
                <a:cs typeface="Barlow Bold"/>
                <a:sym typeface="Barlow Bold"/>
              </a:rPr>
              <a:t>?</a:t>
            </a:r>
          </a:p>
        </p:txBody>
      </p:sp>
      <p:sp>
        <p:nvSpPr>
          <p:cNvPr id="93" name="Freeform 93">
            <a:extLst>
              <a:ext uri="{FF2B5EF4-FFF2-40B4-BE49-F238E27FC236}">
                <a16:creationId xmlns:a16="http://schemas.microsoft.com/office/drawing/2014/main" id="{F6BC97D8-C8B2-A33E-8896-AFEF7D4CDD16}"/>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94" name="Freeform 94">
            <a:extLst>
              <a:ext uri="{FF2B5EF4-FFF2-40B4-BE49-F238E27FC236}">
                <a16:creationId xmlns:a16="http://schemas.microsoft.com/office/drawing/2014/main" id="{66A8D4CA-588D-23C4-EA7D-959CB9ED2A82}"/>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95" name="TextBox 95">
            <a:extLst>
              <a:ext uri="{FF2B5EF4-FFF2-40B4-BE49-F238E27FC236}">
                <a16:creationId xmlns:a16="http://schemas.microsoft.com/office/drawing/2014/main" id="{C5C3AF8E-199B-23F2-1F34-122C0505B004}"/>
              </a:ext>
            </a:extLst>
          </p:cNvPr>
          <p:cNvSpPr txBox="1"/>
          <p:nvPr/>
        </p:nvSpPr>
        <p:spPr>
          <a:xfrm>
            <a:off x="1415643" y="4096709"/>
            <a:ext cx="2147099" cy="497840"/>
          </a:xfrm>
          <a:prstGeom prst="rect">
            <a:avLst/>
          </a:prstGeom>
        </p:spPr>
        <p:txBody>
          <a:bodyPr lIns="0" tIns="0" rIns="0" bIns="0" rtlCol="0" anchor="t">
            <a:spAutoFit/>
          </a:bodyPr>
          <a:lstStyle/>
          <a:p>
            <a:pPr algn="ctr">
              <a:lnSpc>
                <a:spcPts val="1960"/>
              </a:lnSpc>
              <a:spcBef>
                <a:spcPct val="0"/>
              </a:spcBef>
            </a:pPr>
            <a:r>
              <a:rPr lang="en-US" sz="1400" b="1" spc="5">
                <a:solidFill>
                  <a:srgbClr val="000000"/>
                </a:solidFill>
                <a:latin typeface="Barlow Bold"/>
                <a:ea typeface="Barlow Bold"/>
                <a:cs typeface="Barlow Bold"/>
                <a:sym typeface="Barlow Bold"/>
              </a:rPr>
              <a:t>ARQUITECTURA ESTRATÉGICA</a:t>
            </a:r>
          </a:p>
        </p:txBody>
      </p:sp>
      <p:sp>
        <p:nvSpPr>
          <p:cNvPr id="96" name="TextBox 96">
            <a:extLst>
              <a:ext uri="{FF2B5EF4-FFF2-40B4-BE49-F238E27FC236}">
                <a16:creationId xmlns:a16="http://schemas.microsoft.com/office/drawing/2014/main" id="{8890EE60-A55D-20BC-B2DC-1C7D2B42D0A3}"/>
              </a:ext>
            </a:extLst>
          </p:cNvPr>
          <p:cNvSpPr txBox="1"/>
          <p:nvPr/>
        </p:nvSpPr>
        <p:spPr>
          <a:xfrm>
            <a:off x="1660573" y="7307652"/>
            <a:ext cx="1902168" cy="250190"/>
          </a:xfrm>
          <a:prstGeom prst="rect">
            <a:avLst/>
          </a:prstGeom>
        </p:spPr>
        <p:txBody>
          <a:bodyPr lIns="0" tIns="0" rIns="0" bIns="0" rtlCol="0" anchor="t">
            <a:spAutoFit/>
          </a:bodyPr>
          <a:lstStyle/>
          <a:p>
            <a:pPr algn="l">
              <a:lnSpc>
                <a:spcPts val="1960"/>
              </a:lnSpc>
              <a:spcBef>
                <a:spcPct val="0"/>
              </a:spcBef>
            </a:pPr>
            <a:r>
              <a:rPr lang="en-US" sz="1400" b="1" spc="5">
                <a:solidFill>
                  <a:srgbClr val="000000"/>
                </a:solidFill>
                <a:latin typeface="Barlow Bold"/>
                <a:ea typeface="Barlow Bold"/>
                <a:cs typeface="Barlow Bold"/>
                <a:sym typeface="Barlow Bold"/>
              </a:rPr>
              <a:t>EL ESTADO FUTURO</a:t>
            </a:r>
          </a:p>
        </p:txBody>
      </p:sp>
      <p:sp>
        <p:nvSpPr>
          <p:cNvPr id="97" name="TextBox 97">
            <a:extLst>
              <a:ext uri="{FF2B5EF4-FFF2-40B4-BE49-F238E27FC236}">
                <a16:creationId xmlns:a16="http://schemas.microsoft.com/office/drawing/2014/main" id="{726B765C-73AE-BEE0-579F-B4A07C9126E2}"/>
              </a:ext>
            </a:extLst>
          </p:cNvPr>
          <p:cNvSpPr txBox="1"/>
          <p:nvPr/>
        </p:nvSpPr>
        <p:spPr>
          <a:xfrm>
            <a:off x="1673662" y="9116048"/>
            <a:ext cx="1902168" cy="250190"/>
          </a:xfrm>
          <a:prstGeom prst="rect">
            <a:avLst/>
          </a:prstGeom>
        </p:spPr>
        <p:txBody>
          <a:bodyPr lIns="0" tIns="0" rIns="0" bIns="0" rtlCol="0" anchor="t">
            <a:spAutoFit/>
          </a:bodyPr>
          <a:lstStyle/>
          <a:p>
            <a:pPr algn="l">
              <a:lnSpc>
                <a:spcPts val="1960"/>
              </a:lnSpc>
              <a:spcBef>
                <a:spcPct val="0"/>
              </a:spcBef>
            </a:pPr>
            <a:r>
              <a:rPr lang="en-US" sz="1400" b="1" spc="5">
                <a:solidFill>
                  <a:srgbClr val="000000"/>
                </a:solidFill>
                <a:latin typeface="Barlow Bold"/>
                <a:ea typeface="Barlow Bold"/>
                <a:cs typeface="Barlow Bold"/>
                <a:sym typeface="Barlow Bold"/>
              </a:rPr>
              <a:t>EL ESTADO PRESENTE</a:t>
            </a:r>
          </a:p>
        </p:txBody>
      </p:sp>
      <p:sp>
        <p:nvSpPr>
          <p:cNvPr id="98" name="TextBox 98">
            <a:extLst>
              <a:ext uri="{FF2B5EF4-FFF2-40B4-BE49-F238E27FC236}">
                <a16:creationId xmlns:a16="http://schemas.microsoft.com/office/drawing/2014/main" id="{9084F2E8-0A25-1C7E-1042-67C1A426EDB1}"/>
              </a:ext>
            </a:extLst>
          </p:cNvPr>
          <p:cNvSpPr txBox="1"/>
          <p:nvPr/>
        </p:nvSpPr>
        <p:spPr>
          <a:xfrm>
            <a:off x="1660573" y="5545623"/>
            <a:ext cx="1902168" cy="250190"/>
          </a:xfrm>
          <a:prstGeom prst="rect">
            <a:avLst/>
          </a:prstGeom>
        </p:spPr>
        <p:txBody>
          <a:bodyPr lIns="0" tIns="0" rIns="0" bIns="0" rtlCol="0" anchor="t">
            <a:spAutoFit/>
          </a:bodyPr>
          <a:lstStyle/>
          <a:p>
            <a:pPr algn="l">
              <a:lnSpc>
                <a:spcPts val="1960"/>
              </a:lnSpc>
              <a:spcBef>
                <a:spcPct val="0"/>
              </a:spcBef>
            </a:pPr>
            <a:r>
              <a:rPr lang="en-US" sz="1400" b="1" spc="5">
                <a:solidFill>
                  <a:srgbClr val="000000"/>
                </a:solidFill>
                <a:latin typeface="Barlow Bold"/>
                <a:ea typeface="Barlow Bold"/>
                <a:cs typeface="Barlow Bold"/>
                <a:sym typeface="Barlow Bold"/>
              </a:rPr>
              <a:t>EL FUTURO DESEABLE</a:t>
            </a:r>
          </a:p>
        </p:txBody>
      </p:sp>
      <p:pic>
        <p:nvPicPr>
          <p:cNvPr id="99" name="Imagen 98">
            <a:extLst>
              <a:ext uri="{FF2B5EF4-FFF2-40B4-BE49-F238E27FC236}">
                <a16:creationId xmlns:a16="http://schemas.microsoft.com/office/drawing/2014/main" id="{73F74A8B-16E0-34E0-F0CB-6390F98387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Tree>
    <p:extLst>
      <p:ext uri="{BB962C8B-B14F-4D97-AF65-F5344CB8AC3E}">
        <p14:creationId xmlns:p14="http://schemas.microsoft.com/office/powerpoint/2010/main" val="146758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4622" y="3631044"/>
            <a:ext cx="5687570" cy="5627256"/>
            <a:chOff x="0" y="0"/>
            <a:chExt cx="1001287" cy="990668"/>
          </a:xfrm>
        </p:grpSpPr>
        <p:sp>
          <p:nvSpPr>
            <p:cNvPr id="3" name="Freeform 3"/>
            <p:cNvSpPr/>
            <p:nvPr/>
          </p:nvSpPr>
          <p:spPr>
            <a:xfrm>
              <a:off x="0" y="0"/>
              <a:ext cx="1001287" cy="990668"/>
            </a:xfrm>
            <a:custGeom>
              <a:avLst/>
              <a:gdLst/>
              <a:ahLst/>
              <a:cxnLst/>
              <a:rect l="l" t="t" r="r" b="b"/>
              <a:pathLst>
                <a:path w="1001287" h="990668">
                  <a:moveTo>
                    <a:pt x="500643" y="0"/>
                  </a:moveTo>
                  <a:cubicBezTo>
                    <a:pt x="224146" y="0"/>
                    <a:pt x="0" y="221769"/>
                    <a:pt x="0" y="495334"/>
                  </a:cubicBezTo>
                  <a:cubicBezTo>
                    <a:pt x="0" y="768900"/>
                    <a:pt x="224146" y="990668"/>
                    <a:pt x="500643" y="990668"/>
                  </a:cubicBezTo>
                  <a:cubicBezTo>
                    <a:pt x="777141" y="990668"/>
                    <a:pt x="1001287" y="768900"/>
                    <a:pt x="1001287" y="495334"/>
                  </a:cubicBezTo>
                  <a:cubicBezTo>
                    <a:pt x="1001287" y="221769"/>
                    <a:pt x="777141" y="0"/>
                    <a:pt x="500643" y="0"/>
                  </a:cubicBezTo>
                  <a:close/>
                </a:path>
              </a:pathLst>
            </a:custGeom>
            <a:solidFill>
              <a:srgbClr val="E6D194"/>
            </a:solidFill>
          </p:spPr>
          <p:txBody>
            <a:bodyPr/>
            <a:lstStyle/>
            <a:p>
              <a:endParaRPr lang="es-MX"/>
            </a:p>
          </p:txBody>
        </p:sp>
        <p:sp>
          <p:nvSpPr>
            <p:cNvPr id="4" name="TextBox 4"/>
            <p:cNvSpPr txBox="1"/>
            <p:nvPr/>
          </p:nvSpPr>
          <p:spPr>
            <a:xfrm>
              <a:off x="93871" y="54775"/>
              <a:ext cx="813545" cy="843018"/>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7301348" y="1956534"/>
            <a:ext cx="2198226" cy="219822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D194"/>
            </a:solidFill>
          </p:spPr>
          <p:txBody>
            <a:bodyPr/>
            <a:lstStyle/>
            <a:p>
              <a:endParaRPr lang="es-MX"/>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8281823" y="3955591"/>
            <a:ext cx="3147333" cy="3147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D194"/>
            </a:solidFill>
          </p:spPr>
          <p:txBody>
            <a:bodyPr/>
            <a:lstStyle/>
            <a:p>
              <a:endParaRPr lang="es-MX"/>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7301348" y="7402485"/>
            <a:ext cx="2426656" cy="242665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D194"/>
            </a:solidFill>
          </p:spPr>
          <p:txBody>
            <a:bodyPr/>
            <a:lstStyle/>
            <a:p>
              <a:endParaRPr lang="es-MX"/>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5196164" y="1837473"/>
            <a:ext cx="1716019" cy="171601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D194"/>
            </a:solidFill>
          </p:spPr>
          <p:txBody>
            <a:bodyPr/>
            <a:lstStyle/>
            <a:p>
              <a:endParaRPr lang="es-MX"/>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9693099" y="2080383"/>
            <a:ext cx="1694332" cy="169433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D194"/>
            </a:solidFill>
          </p:spPr>
          <p:txBody>
            <a:bodyPr/>
            <a:lstStyle/>
            <a:p>
              <a:endParaRPr lang="es-MX"/>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20" name="Group 20"/>
          <p:cNvGrpSpPr/>
          <p:nvPr/>
        </p:nvGrpSpPr>
        <p:grpSpPr>
          <a:xfrm>
            <a:off x="10024439" y="7102923"/>
            <a:ext cx="1756312" cy="175631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D194"/>
            </a:solidFill>
          </p:spPr>
          <p:txBody>
            <a:bodyPr/>
            <a:lstStyle/>
            <a:p>
              <a:endParaRPr lang="es-MX"/>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3" name="Freeform 23"/>
          <p:cNvSpPr/>
          <p:nvPr/>
        </p:nvSpPr>
        <p:spPr>
          <a:xfrm>
            <a:off x="16900949" y="5169891"/>
            <a:ext cx="2375447" cy="3059709"/>
          </a:xfrm>
          <a:custGeom>
            <a:avLst/>
            <a:gdLst/>
            <a:ahLst/>
            <a:cxnLst/>
            <a:rect l="l" t="t" r="r" b="b"/>
            <a:pathLst>
              <a:path w="2375447" h="3059709">
                <a:moveTo>
                  <a:pt x="0" y="0"/>
                </a:moveTo>
                <a:lnTo>
                  <a:pt x="2375446" y="0"/>
                </a:lnTo>
                <a:lnTo>
                  <a:pt x="2375446" y="3059709"/>
                </a:lnTo>
                <a:lnTo>
                  <a:pt x="0" y="3059709"/>
                </a:lnTo>
                <a:lnTo>
                  <a:pt x="0" y="0"/>
                </a:lnTo>
                <a:close/>
              </a:path>
            </a:pathLst>
          </a:custGeom>
          <a:blipFill>
            <a:blip r:embed="rId2">
              <a:alphaModFix amt="77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24" name="Freeform 24"/>
          <p:cNvSpPr/>
          <p:nvPr/>
        </p:nvSpPr>
        <p:spPr>
          <a:xfrm>
            <a:off x="14760462" y="6807528"/>
            <a:ext cx="3672899" cy="3672899"/>
          </a:xfrm>
          <a:custGeom>
            <a:avLst/>
            <a:gdLst/>
            <a:ahLst/>
            <a:cxnLst/>
            <a:rect l="l" t="t" r="r" b="b"/>
            <a:pathLst>
              <a:path w="3672899" h="3672899">
                <a:moveTo>
                  <a:pt x="0" y="0"/>
                </a:moveTo>
                <a:lnTo>
                  <a:pt x="3672899" y="0"/>
                </a:lnTo>
                <a:lnTo>
                  <a:pt x="3672899" y="3672898"/>
                </a:lnTo>
                <a:lnTo>
                  <a:pt x="0" y="3672898"/>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5" name="Freeform 25"/>
          <p:cNvSpPr/>
          <p:nvPr/>
        </p:nvSpPr>
        <p:spPr>
          <a:xfrm>
            <a:off x="14671409" y="6638098"/>
            <a:ext cx="3616591" cy="3842328"/>
          </a:xfrm>
          <a:custGeom>
            <a:avLst/>
            <a:gdLst/>
            <a:ahLst/>
            <a:cxnLst/>
            <a:rect l="l" t="t" r="r" b="b"/>
            <a:pathLst>
              <a:path w="3616591" h="3842328">
                <a:moveTo>
                  <a:pt x="0" y="0"/>
                </a:moveTo>
                <a:lnTo>
                  <a:pt x="3616591" y="0"/>
                </a:lnTo>
                <a:lnTo>
                  <a:pt x="3616591" y="3842328"/>
                </a:lnTo>
                <a:lnTo>
                  <a:pt x="0" y="38423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26" name="TextBox 26"/>
          <p:cNvSpPr txBox="1"/>
          <p:nvPr/>
        </p:nvSpPr>
        <p:spPr>
          <a:xfrm>
            <a:off x="1129778" y="964348"/>
            <a:ext cx="7613409" cy="873125"/>
          </a:xfrm>
          <a:prstGeom prst="rect">
            <a:avLst/>
          </a:prstGeom>
        </p:spPr>
        <p:txBody>
          <a:bodyPr lIns="0" tIns="0" rIns="0" bIns="0" rtlCol="0" anchor="t">
            <a:spAutoFit/>
          </a:bodyPr>
          <a:lstStyle/>
          <a:p>
            <a:pPr marL="0" lvl="0" indent="0" algn="l">
              <a:lnSpc>
                <a:spcPts val="7000"/>
              </a:lnSpc>
            </a:pPr>
            <a:r>
              <a:rPr lang="en-US" sz="5000" b="1">
                <a:solidFill>
                  <a:srgbClr val="9B2247"/>
                </a:solidFill>
                <a:latin typeface="Barlow Bold"/>
                <a:ea typeface="Barlow Bold"/>
                <a:cs typeface="Barlow Bold"/>
                <a:sym typeface="Barlow Bold"/>
              </a:rPr>
              <a:t>PLANEACIÓN</a:t>
            </a:r>
          </a:p>
        </p:txBody>
      </p:sp>
      <p:sp>
        <p:nvSpPr>
          <p:cNvPr id="27" name="TextBox 27"/>
          <p:cNvSpPr txBox="1"/>
          <p:nvPr/>
        </p:nvSpPr>
        <p:spPr>
          <a:xfrm>
            <a:off x="2790466" y="5986566"/>
            <a:ext cx="3715882" cy="820962"/>
          </a:xfrm>
          <a:prstGeom prst="rect">
            <a:avLst/>
          </a:prstGeom>
        </p:spPr>
        <p:txBody>
          <a:bodyPr lIns="0" tIns="0" rIns="0" bIns="0" rtlCol="0" anchor="t">
            <a:spAutoFit/>
          </a:bodyPr>
          <a:lstStyle/>
          <a:p>
            <a:pPr marL="0" lvl="0" indent="0" algn="ctr">
              <a:lnSpc>
                <a:spcPts val="6725"/>
              </a:lnSpc>
              <a:spcBef>
                <a:spcPct val="0"/>
              </a:spcBef>
            </a:pPr>
            <a:r>
              <a:rPr lang="en-US" sz="4803" b="1" spc="19">
                <a:solidFill>
                  <a:srgbClr val="9B2247"/>
                </a:solidFill>
                <a:latin typeface="Barlow Bold"/>
                <a:ea typeface="Barlow Bold"/>
                <a:cs typeface="Barlow Bold"/>
                <a:sym typeface="Barlow Bold"/>
              </a:rPr>
              <a:t>BENEFICIOS </a:t>
            </a:r>
          </a:p>
        </p:txBody>
      </p:sp>
      <p:sp>
        <p:nvSpPr>
          <p:cNvPr id="28" name="TextBox 28"/>
          <p:cNvSpPr txBox="1"/>
          <p:nvPr/>
        </p:nvSpPr>
        <p:spPr>
          <a:xfrm>
            <a:off x="8743188" y="4793231"/>
            <a:ext cx="2224603" cy="1110102"/>
          </a:xfrm>
          <a:prstGeom prst="rect">
            <a:avLst/>
          </a:prstGeom>
        </p:spPr>
        <p:txBody>
          <a:bodyPr lIns="0" tIns="0" rIns="0" bIns="0" rtlCol="0" anchor="t">
            <a:spAutoFit/>
          </a:bodyPr>
          <a:lstStyle/>
          <a:p>
            <a:pPr marL="0" lvl="0" indent="0" algn="ctr">
              <a:lnSpc>
                <a:spcPts val="4438"/>
              </a:lnSpc>
              <a:spcBef>
                <a:spcPct val="0"/>
              </a:spcBef>
            </a:pPr>
            <a:r>
              <a:rPr lang="en-US" sz="3170" b="1" spc="12">
                <a:solidFill>
                  <a:srgbClr val="9B2247"/>
                </a:solidFill>
                <a:latin typeface="Barlow Bold"/>
                <a:ea typeface="Barlow Bold"/>
                <a:cs typeface="Barlow Bold"/>
                <a:sym typeface="Barlow Bold"/>
              </a:rPr>
              <a:t>Proyecto común</a:t>
            </a:r>
          </a:p>
        </p:txBody>
      </p:sp>
      <p:sp>
        <p:nvSpPr>
          <p:cNvPr id="29" name="TextBox 29"/>
          <p:cNvSpPr txBox="1"/>
          <p:nvPr/>
        </p:nvSpPr>
        <p:spPr>
          <a:xfrm>
            <a:off x="5312247" y="2153265"/>
            <a:ext cx="1421314" cy="961802"/>
          </a:xfrm>
          <a:prstGeom prst="rect">
            <a:avLst/>
          </a:prstGeom>
        </p:spPr>
        <p:txBody>
          <a:bodyPr lIns="0" tIns="0" rIns="0" bIns="0" rtlCol="0" anchor="t">
            <a:spAutoFit/>
          </a:bodyPr>
          <a:lstStyle/>
          <a:p>
            <a:pPr marL="0" lvl="0" indent="0" algn="ctr">
              <a:lnSpc>
                <a:spcPts val="2486"/>
              </a:lnSpc>
              <a:spcBef>
                <a:spcPct val="0"/>
              </a:spcBef>
            </a:pPr>
            <a:r>
              <a:rPr lang="en-US" sz="2400" b="1" spc="7" dirty="0" err="1">
                <a:solidFill>
                  <a:srgbClr val="9B2247"/>
                </a:solidFill>
                <a:latin typeface="Barlow Bold"/>
                <a:ea typeface="Barlow Bold"/>
                <a:cs typeface="Barlow Bold"/>
                <a:sym typeface="Barlow Bold"/>
              </a:rPr>
              <a:t>Permite</a:t>
            </a:r>
            <a:r>
              <a:rPr lang="en-US" sz="2400" b="1" spc="7" dirty="0">
                <a:solidFill>
                  <a:srgbClr val="9B2247"/>
                </a:solidFill>
                <a:latin typeface="Barlow Bold"/>
                <a:ea typeface="Barlow Bold"/>
                <a:cs typeface="Barlow Bold"/>
                <a:sym typeface="Barlow Bold"/>
              </a:rPr>
              <a:t> </a:t>
            </a:r>
            <a:r>
              <a:rPr lang="en-US" sz="2400" b="1" spc="7" dirty="0" err="1">
                <a:solidFill>
                  <a:srgbClr val="9B2247"/>
                </a:solidFill>
                <a:latin typeface="Barlow Bold"/>
                <a:ea typeface="Barlow Bold"/>
                <a:cs typeface="Barlow Bold"/>
                <a:sym typeface="Barlow Bold"/>
              </a:rPr>
              <a:t>generar</a:t>
            </a:r>
            <a:r>
              <a:rPr lang="en-US" sz="2400" b="1" spc="7" dirty="0">
                <a:solidFill>
                  <a:srgbClr val="9B2247"/>
                </a:solidFill>
                <a:latin typeface="Barlow Bold"/>
                <a:ea typeface="Barlow Bold"/>
                <a:cs typeface="Barlow Bold"/>
                <a:sym typeface="Barlow Bold"/>
              </a:rPr>
              <a:t> </a:t>
            </a:r>
            <a:r>
              <a:rPr lang="en-US" sz="2400" b="1" spc="7" dirty="0" err="1">
                <a:solidFill>
                  <a:srgbClr val="9B2247"/>
                </a:solidFill>
                <a:latin typeface="Barlow Bold"/>
                <a:ea typeface="Barlow Bold"/>
                <a:cs typeface="Barlow Bold"/>
                <a:sym typeface="Barlow Bold"/>
              </a:rPr>
              <a:t>acuerdos</a:t>
            </a:r>
            <a:endParaRPr lang="en-US" sz="2400" b="1" spc="7" dirty="0">
              <a:solidFill>
                <a:srgbClr val="9B2247"/>
              </a:solidFill>
              <a:latin typeface="Barlow Bold"/>
              <a:ea typeface="Barlow Bold"/>
              <a:cs typeface="Barlow Bold"/>
              <a:sym typeface="Barlow Bold"/>
            </a:endParaRPr>
          </a:p>
        </p:txBody>
      </p:sp>
      <p:sp>
        <p:nvSpPr>
          <p:cNvPr id="30" name="TextBox 30"/>
          <p:cNvSpPr txBox="1"/>
          <p:nvPr/>
        </p:nvSpPr>
        <p:spPr>
          <a:xfrm>
            <a:off x="9693099" y="2602201"/>
            <a:ext cx="1687175" cy="583429"/>
          </a:xfrm>
          <a:prstGeom prst="rect">
            <a:avLst/>
          </a:prstGeom>
        </p:spPr>
        <p:txBody>
          <a:bodyPr lIns="0" tIns="0" rIns="0" bIns="0" rtlCol="0" anchor="t">
            <a:spAutoFit/>
          </a:bodyPr>
          <a:lstStyle/>
          <a:p>
            <a:pPr marL="0" lvl="0" indent="0" algn="ctr">
              <a:lnSpc>
                <a:spcPts val="2446"/>
              </a:lnSpc>
              <a:spcBef>
                <a:spcPct val="0"/>
              </a:spcBef>
            </a:pPr>
            <a:r>
              <a:rPr lang="en-US" b="1" spc="6" dirty="0" err="1">
                <a:solidFill>
                  <a:srgbClr val="9B2247"/>
                </a:solidFill>
                <a:latin typeface="Barlow Bold"/>
                <a:ea typeface="Barlow Bold"/>
                <a:cs typeface="Barlow Bold"/>
                <a:sym typeface="Barlow Bold"/>
              </a:rPr>
              <a:t>Mejora</a:t>
            </a:r>
            <a:r>
              <a:rPr lang="en-US" b="1" spc="6" dirty="0">
                <a:solidFill>
                  <a:srgbClr val="9B2247"/>
                </a:solidFill>
                <a:latin typeface="Barlow Bold"/>
                <a:ea typeface="Barlow Bold"/>
                <a:cs typeface="Barlow Bold"/>
                <a:sym typeface="Barlow Bold"/>
              </a:rPr>
              <a:t> la </a:t>
            </a:r>
            <a:r>
              <a:rPr lang="en-US" b="1" spc="6" dirty="0" err="1">
                <a:solidFill>
                  <a:srgbClr val="9B2247"/>
                </a:solidFill>
                <a:latin typeface="Barlow Bold"/>
                <a:ea typeface="Barlow Bold"/>
                <a:cs typeface="Barlow Bold"/>
                <a:sym typeface="Barlow Bold"/>
              </a:rPr>
              <a:t>comunicación</a:t>
            </a:r>
            <a:endParaRPr lang="en-US" b="1" spc="6" dirty="0">
              <a:solidFill>
                <a:srgbClr val="9B2247"/>
              </a:solidFill>
              <a:latin typeface="Barlow Bold"/>
              <a:ea typeface="Barlow Bold"/>
              <a:cs typeface="Barlow Bold"/>
              <a:sym typeface="Barlow Bold"/>
            </a:endParaRPr>
          </a:p>
        </p:txBody>
      </p:sp>
      <p:sp>
        <p:nvSpPr>
          <p:cNvPr id="31" name="TextBox 31"/>
          <p:cNvSpPr txBox="1"/>
          <p:nvPr/>
        </p:nvSpPr>
        <p:spPr>
          <a:xfrm>
            <a:off x="7486730" y="2470533"/>
            <a:ext cx="1827462" cy="1189783"/>
          </a:xfrm>
          <a:prstGeom prst="rect">
            <a:avLst/>
          </a:prstGeom>
        </p:spPr>
        <p:txBody>
          <a:bodyPr lIns="0" tIns="0" rIns="0" bIns="0" rtlCol="0" anchor="t">
            <a:spAutoFit/>
          </a:bodyPr>
          <a:lstStyle/>
          <a:p>
            <a:pPr marL="0" lvl="0" indent="0" algn="ctr">
              <a:lnSpc>
                <a:spcPts val="3196"/>
              </a:lnSpc>
              <a:spcBef>
                <a:spcPct val="0"/>
              </a:spcBef>
            </a:pPr>
            <a:r>
              <a:rPr lang="en-US" sz="2283" b="1" spc="9">
                <a:solidFill>
                  <a:srgbClr val="9B2247"/>
                </a:solidFill>
                <a:latin typeface="Barlow Bold"/>
                <a:ea typeface="Barlow Bold"/>
                <a:cs typeface="Barlow Bold"/>
                <a:sym typeface="Barlow Bold"/>
              </a:rPr>
              <a:t>Rompe con paradigmas obsoletos </a:t>
            </a:r>
          </a:p>
        </p:txBody>
      </p:sp>
      <p:sp>
        <p:nvSpPr>
          <p:cNvPr id="32" name="TextBox 32"/>
          <p:cNvSpPr txBox="1"/>
          <p:nvPr/>
        </p:nvSpPr>
        <p:spPr>
          <a:xfrm>
            <a:off x="9976798" y="7555185"/>
            <a:ext cx="1851592" cy="804163"/>
          </a:xfrm>
          <a:prstGeom prst="rect">
            <a:avLst/>
          </a:prstGeom>
        </p:spPr>
        <p:txBody>
          <a:bodyPr lIns="0" tIns="0" rIns="0" bIns="0" rtlCol="0" anchor="t">
            <a:spAutoFit/>
          </a:bodyPr>
          <a:lstStyle/>
          <a:p>
            <a:pPr marL="0" lvl="0" indent="0" algn="ctr">
              <a:lnSpc>
                <a:spcPts val="3238"/>
              </a:lnSpc>
              <a:spcBef>
                <a:spcPct val="0"/>
              </a:spcBef>
            </a:pPr>
            <a:r>
              <a:rPr lang="en-US" sz="2313" b="1" spc="9">
                <a:solidFill>
                  <a:srgbClr val="9B2247"/>
                </a:solidFill>
                <a:latin typeface="Barlow Bold"/>
                <a:ea typeface="Barlow Bold"/>
                <a:cs typeface="Barlow Bold"/>
                <a:sym typeface="Barlow Bold"/>
              </a:rPr>
              <a:t>Genera confianza</a:t>
            </a:r>
          </a:p>
        </p:txBody>
      </p:sp>
      <p:sp>
        <p:nvSpPr>
          <p:cNvPr id="33" name="TextBox 33"/>
          <p:cNvSpPr txBox="1"/>
          <p:nvPr/>
        </p:nvSpPr>
        <p:spPr>
          <a:xfrm>
            <a:off x="7473865" y="8144017"/>
            <a:ext cx="2081621" cy="1336263"/>
          </a:xfrm>
          <a:prstGeom prst="rect">
            <a:avLst/>
          </a:prstGeom>
        </p:spPr>
        <p:txBody>
          <a:bodyPr lIns="0" tIns="0" rIns="0" bIns="0" rtlCol="0" anchor="t">
            <a:spAutoFit/>
          </a:bodyPr>
          <a:lstStyle/>
          <a:p>
            <a:pPr marL="0" lvl="0" indent="0" algn="ctr">
              <a:lnSpc>
                <a:spcPts val="3640"/>
              </a:lnSpc>
              <a:spcBef>
                <a:spcPct val="0"/>
              </a:spcBef>
            </a:pPr>
            <a:r>
              <a:rPr lang="en-US" sz="2600" b="1" spc="10" dirty="0" err="1">
                <a:solidFill>
                  <a:srgbClr val="9B2247"/>
                </a:solidFill>
                <a:latin typeface="Barlow Bold"/>
                <a:ea typeface="Barlow Bold"/>
                <a:cs typeface="Barlow Bold"/>
                <a:sym typeface="Barlow Bold"/>
              </a:rPr>
              <a:t>Trabajo</a:t>
            </a:r>
            <a:r>
              <a:rPr lang="en-US" sz="2600" b="1" spc="10" dirty="0">
                <a:solidFill>
                  <a:srgbClr val="9B2247"/>
                </a:solidFill>
                <a:latin typeface="Barlow Bold"/>
                <a:ea typeface="Barlow Bold"/>
                <a:cs typeface="Barlow Bold"/>
                <a:sym typeface="Barlow Bold"/>
              </a:rPr>
              <a:t> con Respeto y </a:t>
            </a:r>
            <a:r>
              <a:rPr lang="en-US" sz="2600" b="1" spc="10" dirty="0" err="1">
                <a:solidFill>
                  <a:srgbClr val="9B2247"/>
                </a:solidFill>
                <a:latin typeface="Barlow Bold"/>
                <a:ea typeface="Barlow Bold"/>
                <a:cs typeface="Barlow Bold"/>
                <a:sym typeface="Barlow Bold"/>
              </a:rPr>
              <a:t>pluralismo</a:t>
            </a:r>
            <a:r>
              <a:rPr lang="en-US" sz="2600" b="1" spc="10" dirty="0">
                <a:solidFill>
                  <a:srgbClr val="9B2247"/>
                </a:solidFill>
                <a:latin typeface="Barlow Bold"/>
                <a:ea typeface="Barlow Bold"/>
                <a:cs typeface="Barlow Bold"/>
                <a:sym typeface="Barlow Bold"/>
              </a:rPr>
              <a:t> </a:t>
            </a:r>
          </a:p>
        </p:txBody>
      </p:sp>
      <p:pic>
        <p:nvPicPr>
          <p:cNvPr id="34" name="Imagen 33">
            <a:extLst>
              <a:ext uri="{FF2B5EF4-FFF2-40B4-BE49-F238E27FC236}">
                <a16:creationId xmlns:a16="http://schemas.microsoft.com/office/drawing/2014/main" id="{92967CB8-F75B-0FEC-CC70-26A9F438B8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
        <p:nvSpPr>
          <p:cNvPr id="35" name="Flecha: a la derecha 34">
            <a:extLst>
              <a:ext uri="{FF2B5EF4-FFF2-40B4-BE49-F238E27FC236}">
                <a16:creationId xmlns:a16="http://schemas.microsoft.com/office/drawing/2014/main" id="{3C216C68-133A-75BF-1DE6-74F6AA64611C}"/>
              </a:ext>
            </a:extLst>
          </p:cNvPr>
          <p:cNvSpPr/>
          <p:nvPr/>
        </p:nvSpPr>
        <p:spPr>
          <a:xfrm rot="10800000">
            <a:off x="7208984" y="5463968"/>
            <a:ext cx="1156539" cy="6682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7" name="Conector recto 36">
            <a:extLst>
              <a:ext uri="{FF2B5EF4-FFF2-40B4-BE49-F238E27FC236}">
                <a16:creationId xmlns:a16="http://schemas.microsoft.com/office/drawing/2014/main" id="{BDA176B5-049D-D79A-8F7A-03ECE0E941ED}"/>
              </a:ext>
            </a:extLst>
          </p:cNvPr>
          <p:cNvCxnSpPr>
            <a:cxnSpLocks/>
          </p:cNvCxnSpPr>
          <p:nvPr/>
        </p:nvCxnSpPr>
        <p:spPr>
          <a:xfrm>
            <a:off x="6872723" y="2887838"/>
            <a:ext cx="441184" cy="8366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13B4E7D3-D950-BE25-011E-8EE9C7C33764}"/>
              </a:ext>
            </a:extLst>
          </p:cNvPr>
          <p:cNvCxnSpPr>
            <a:cxnSpLocks/>
          </p:cNvCxnSpPr>
          <p:nvPr/>
        </p:nvCxnSpPr>
        <p:spPr>
          <a:xfrm>
            <a:off x="8576885" y="4145204"/>
            <a:ext cx="376660" cy="955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F89CE46F-087B-286E-4FE8-65761CEFB5C6}"/>
              </a:ext>
            </a:extLst>
          </p:cNvPr>
          <p:cNvCxnSpPr>
            <a:cxnSpLocks/>
          </p:cNvCxnSpPr>
          <p:nvPr/>
        </p:nvCxnSpPr>
        <p:spPr>
          <a:xfrm>
            <a:off x="10461410" y="6955392"/>
            <a:ext cx="370190" cy="154447"/>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06C020C8-4781-8642-45D0-6D356B615C87}"/>
              </a:ext>
            </a:extLst>
          </p:cNvPr>
          <p:cNvCxnSpPr>
            <a:cxnSpLocks/>
          </p:cNvCxnSpPr>
          <p:nvPr/>
        </p:nvCxnSpPr>
        <p:spPr>
          <a:xfrm flipH="1">
            <a:off x="9030301" y="6987484"/>
            <a:ext cx="263190" cy="452919"/>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F7D55684-9DA1-2299-0055-95992143D612}"/>
              </a:ext>
            </a:extLst>
          </p:cNvPr>
          <p:cNvCxnSpPr>
            <a:cxnSpLocks/>
          </p:cNvCxnSpPr>
          <p:nvPr/>
        </p:nvCxnSpPr>
        <p:spPr>
          <a:xfrm flipV="1">
            <a:off x="8968785" y="3774715"/>
            <a:ext cx="1489059" cy="40174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Flecha: a la derecha 50">
            <a:extLst>
              <a:ext uri="{FF2B5EF4-FFF2-40B4-BE49-F238E27FC236}">
                <a16:creationId xmlns:a16="http://schemas.microsoft.com/office/drawing/2014/main" id="{88D40900-43C9-E438-89BF-0D3D2B29A2C5}"/>
              </a:ext>
            </a:extLst>
          </p:cNvPr>
          <p:cNvSpPr/>
          <p:nvPr/>
        </p:nvSpPr>
        <p:spPr>
          <a:xfrm rot="18063947">
            <a:off x="5460929" y="3396461"/>
            <a:ext cx="532134" cy="6682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B7E53-2D66-6039-2A71-143866A85797}"/>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B5502833-9385-4798-DD8A-806B85531358}"/>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a:extLst>
              <a:ext uri="{FF2B5EF4-FFF2-40B4-BE49-F238E27FC236}">
                <a16:creationId xmlns:a16="http://schemas.microsoft.com/office/drawing/2014/main" id="{347CD68C-5B5F-3F6E-F532-A8A73D5FBC44}"/>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B8AF3DCC-4693-E317-58C2-BC4365E364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graphicFrame>
        <p:nvGraphicFramePr>
          <p:cNvPr id="6" name="Diagrama 5">
            <a:extLst>
              <a:ext uri="{FF2B5EF4-FFF2-40B4-BE49-F238E27FC236}">
                <a16:creationId xmlns:a16="http://schemas.microsoft.com/office/drawing/2014/main" id="{B75798E2-05A5-A1A3-E4F5-8FADD324B895}"/>
              </a:ext>
            </a:extLst>
          </p:cNvPr>
          <p:cNvGraphicFramePr/>
          <p:nvPr/>
        </p:nvGraphicFramePr>
        <p:xfrm>
          <a:off x="533399" y="1079500"/>
          <a:ext cx="17754601" cy="878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2">
            <a:extLst>
              <a:ext uri="{FF2B5EF4-FFF2-40B4-BE49-F238E27FC236}">
                <a16:creationId xmlns:a16="http://schemas.microsoft.com/office/drawing/2014/main" id="{097A6F6E-E69F-C9F8-9D8B-2FB20AE24E44}"/>
              </a:ext>
            </a:extLst>
          </p:cNvPr>
          <p:cNvSpPr txBox="1"/>
          <p:nvPr/>
        </p:nvSpPr>
        <p:spPr>
          <a:xfrm>
            <a:off x="1028700" y="914400"/>
            <a:ext cx="10149026" cy="1360788"/>
          </a:xfrm>
          <a:prstGeom prst="rect">
            <a:avLst/>
          </a:prstGeom>
        </p:spPr>
        <p:txBody>
          <a:bodyPr lIns="0" tIns="0" rIns="0" bIns="0" rtlCol="0" anchor="t">
            <a:spAutoFit/>
          </a:bodyPr>
          <a:lstStyle/>
          <a:p>
            <a:pPr>
              <a:lnSpc>
                <a:spcPts val="7000"/>
              </a:lnSpc>
            </a:pPr>
            <a:r>
              <a:rPr lang="en-US" sz="5000" b="1" spc="20" dirty="0">
                <a:solidFill>
                  <a:srgbClr val="9B2247"/>
                </a:solidFill>
                <a:latin typeface="Barlow Bold"/>
                <a:ea typeface="Barlow Bold"/>
                <a:cs typeface="Barlow Bold"/>
                <a:sym typeface="Barlow Bold"/>
              </a:rPr>
              <a:t>ETAPAS DEL PROCESO</a:t>
            </a:r>
          </a:p>
          <a:p>
            <a:pPr marL="0" lvl="0" indent="0" algn="ctr">
              <a:lnSpc>
                <a:spcPts val="3640"/>
              </a:lnSpc>
              <a:spcBef>
                <a:spcPct val="0"/>
              </a:spcBef>
            </a:pPr>
            <a:endParaRPr lang="en-US" sz="5000" b="1" spc="20" dirty="0">
              <a:solidFill>
                <a:srgbClr val="9B2247"/>
              </a:solidFill>
              <a:latin typeface="Barlow Bold"/>
              <a:ea typeface="Barlow Bold"/>
              <a:cs typeface="Barlow Bold"/>
              <a:sym typeface="Barlow Bold"/>
            </a:endParaRPr>
          </a:p>
        </p:txBody>
      </p:sp>
    </p:spTree>
    <p:extLst>
      <p:ext uri="{BB962C8B-B14F-4D97-AF65-F5344CB8AC3E}">
        <p14:creationId xmlns:p14="http://schemas.microsoft.com/office/powerpoint/2010/main" val="315163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34099" y="2425708"/>
            <a:ext cx="7834116" cy="7861292"/>
          </a:xfrm>
          <a:custGeom>
            <a:avLst/>
            <a:gdLst/>
            <a:ahLst/>
            <a:cxnLst/>
            <a:rect l="l" t="t" r="r" b="b"/>
            <a:pathLst>
              <a:path w="7834116" h="7861292">
                <a:moveTo>
                  <a:pt x="0" y="0"/>
                </a:moveTo>
                <a:lnTo>
                  <a:pt x="7834116" y="0"/>
                </a:lnTo>
                <a:lnTo>
                  <a:pt x="7834116" y="7861292"/>
                </a:lnTo>
                <a:lnTo>
                  <a:pt x="0" y="7861292"/>
                </a:lnTo>
                <a:lnTo>
                  <a:pt x="0" y="0"/>
                </a:lnTo>
                <a:close/>
              </a:path>
            </a:pathLst>
          </a:custGeom>
          <a:blipFill>
            <a:blip r:embed="rId2"/>
            <a:stretch>
              <a:fillRect l="-1450" t="-1912" b="-1912"/>
            </a:stretch>
          </a:blipFill>
        </p:spPr>
        <p:txBody>
          <a:bodyPr/>
          <a:lstStyle/>
          <a:p>
            <a:endParaRPr lang="es-MX"/>
          </a:p>
        </p:txBody>
      </p:sp>
      <p:sp>
        <p:nvSpPr>
          <p:cNvPr id="3" name="TextBox 3"/>
          <p:cNvSpPr txBox="1"/>
          <p:nvPr/>
        </p:nvSpPr>
        <p:spPr>
          <a:xfrm>
            <a:off x="1028700" y="914400"/>
            <a:ext cx="13897764" cy="1758950"/>
          </a:xfrm>
          <a:prstGeom prst="rect">
            <a:avLst/>
          </a:prstGeom>
        </p:spPr>
        <p:txBody>
          <a:bodyPr lIns="0" tIns="0" rIns="0" bIns="0" rtlCol="0" anchor="t">
            <a:spAutoFit/>
          </a:bodyPr>
          <a:lstStyle/>
          <a:p>
            <a:pPr algn="l">
              <a:lnSpc>
                <a:spcPts val="7000"/>
              </a:lnSpc>
              <a:spcBef>
                <a:spcPct val="0"/>
              </a:spcBef>
            </a:pPr>
            <a:r>
              <a:rPr lang="en-US" sz="5000" b="1" spc="20">
                <a:solidFill>
                  <a:srgbClr val="9B2247"/>
                </a:solidFill>
                <a:latin typeface="Barlow Bold"/>
                <a:ea typeface="Barlow Bold"/>
                <a:cs typeface="Barlow Bold"/>
                <a:sym typeface="Barlow Bold"/>
              </a:rPr>
              <a:t>PROGRAMAR CON RACIONALIDAD ECONÓMICA Y AUSTERIDAD:</a:t>
            </a:r>
          </a:p>
        </p:txBody>
      </p:sp>
      <p:sp>
        <p:nvSpPr>
          <p:cNvPr id="4" name="TextBox 4"/>
          <p:cNvSpPr txBox="1"/>
          <p:nvPr/>
        </p:nvSpPr>
        <p:spPr>
          <a:xfrm>
            <a:off x="7850945" y="2635250"/>
            <a:ext cx="3968054" cy="1517726"/>
          </a:xfrm>
          <a:prstGeom prst="rect">
            <a:avLst/>
          </a:prstGeom>
        </p:spPr>
        <p:txBody>
          <a:bodyPr lIns="0" tIns="0" rIns="0" bIns="0" rtlCol="0" anchor="t">
            <a:spAutoFit/>
          </a:bodyPr>
          <a:lstStyle/>
          <a:p>
            <a:pPr algn="just">
              <a:lnSpc>
                <a:spcPts val="2445"/>
              </a:lnSpc>
              <a:spcBef>
                <a:spcPct val="0"/>
              </a:spcBef>
            </a:pPr>
            <a:r>
              <a:rPr lang="en-US" sz="1746" b="1" spc="6">
                <a:solidFill>
                  <a:srgbClr val="000000"/>
                </a:solidFill>
                <a:latin typeface="Barlow Bold"/>
                <a:ea typeface="Barlow Bold"/>
                <a:cs typeface="Barlow Bold"/>
                <a:sym typeface="Barlow Bold"/>
              </a:rPr>
              <a:t>Pensar, evaluar, entender y actuar de acuerdo con principios de mejora y consistencia, para cumplir los objetivos y las acciones</a:t>
            </a:r>
          </a:p>
          <a:p>
            <a:pPr algn="just">
              <a:lnSpc>
                <a:spcPts val="2445"/>
              </a:lnSpc>
              <a:spcBef>
                <a:spcPct val="0"/>
              </a:spcBef>
            </a:pPr>
            <a:endParaRPr lang="en-US" sz="1746" b="1" spc="6">
              <a:solidFill>
                <a:srgbClr val="000000"/>
              </a:solidFill>
              <a:latin typeface="Barlow Bold"/>
              <a:ea typeface="Barlow Bold"/>
              <a:cs typeface="Barlow Bold"/>
              <a:sym typeface="Barlow Bold"/>
            </a:endParaRPr>
          </a:p>
        </p:txBody>
      </p:sp>
      <p:sp>
        <p:nvSpPr>
          <p:cNvPr id="5" name="TextBox 5"/>
          <p:cNvSpPr txBox="1"/>
          <p:nvPr/>
        </p:nvSpPr>
        <p:spPr>
          <a:xfrm>
            <a:off x="7850945" y="8038617"/>
            <a:ext cx="4429037" cy="2202485"/>
          </a:xfrm>
          <a:prstGeom prst="rect">
            <a:avLst/>
          </a:prstGeom>
        </p:spPr>
        <p:txBody>
          <a:bodyPr lIns="0" tIns="0" rIns="0" bIns="0" rtlCol="0" anchor="t">
            <a:spAutoFit/>
          </a:bodyPr>
          <a:lstStyle/>
          <a:p>
            <a:pPr algn="just">
              <a:lnSpc>
                <a:spcPts val="1970"/>
              </a:lnSpc>
              <a:spcBef>
                <a:spcPct val="0"/>
              </a:spcBef>
            </a:pPr>
            <a:r>
              <a:rPr lang="en-US" sz="1407" b="1" spc="5">
                <a:solidFill>
                  <a:srgbClr val="000000"/>
                </a:solidFill>
                <a:latin typeface="Barlow Bold"/>
                <a:ea typeface="Barlow Bold"/>
                <a:cs typeface="Barlow Bold"/>
                <a:sym typeface="Barlow Bold"/>
              </a:rPr>
              <a:t>Ser racional desde el punto de vista económico significa tomar decisiones que nos lleven a obtener el máximo beneficio posible, considerando los recursos limitados que tenemos a nuestra disposición, nos invita a comparar precios, evaluar la calidad del producto o servicio, y considerar si realmente necesitamos adquirirlo.</a:t>
            </a:r>
          </a:p>
          <a:p>
            <a:pPr algn="just">
              <a:lnSpc>
                <a:spcPts val="1970"/>
              </a:lnSpc>
              <a:spcBef>
                <a:spcPct val="0"/>
              </a:spcBef>
            </a:pPr>
            <a:endParaRPr lang="en-US" sz="1407" b="1" spc="5">
              <a:solidFill>
                <a:srgbClr val="000000"/>
              </a:solidFill>
              <a:latin typeface="Barlow Bold"/>
              <a:ea typeface="Barlow Bold"/>
              <a:cs typeface="Barlow Bold"/>
              <a:sym typeface="Barlow Bold"/>
            </a:endParaRPr>
          </a:p>
          <a:p>
            <a:pPr algn="just">
              <a:lnSpc>
                <a:spcPts val="1970"/>
              </a:lnSpc>
              <a:spcBef>
                <a:spcPct val="0"/>
              </a:spcBef>
            </a:pPr>
            <a:endParaRPr lang="en-US" sz="1407" b="1" spc="5">
              <a:solidFill>
                <a:srgbClr val="000000"/>
              </a:solidFill>
              <a:latin typeface="Barlow Bold"/>
              <a:ea typeface="Barlow Bold"/>
              <a:cs typeface="Barlow Bold"/>
              <a:sym typeface="Barlow Bold"/>
            </a:endParaRPr>
          </a:p>
        </p:txBody>
      </p:sp>
      <p:sp>
        <p:nvSpPr>
          <p:cNvPr id="6" name="TextBox 6"/>
          <p:cNvSpPr txBox="1"/>
          <p:nvPr/>
        </p:nvSpPr>
        <p:spPr>
          <a:xfrm>
            <a:off x="6320316" y="5484571"/>
            <a:ext cx="4151752" cy="1212926"/>
          </a:xfrm>
          <a:prstGeom prst="rect">
            <a:avLst/>
          </a:prstGeom>
        </p:spPr>
        <p:txBody>
          <a:bodyPr lIns="0" tIns="0" rIns="0" bIns="0" rtlCol="0" anchor="t">
            <a:spAutoFit/>
          </a:bodyPr>
          <a:lstStyle/>
          <a:p>
            <a:pPr algn="just">
              <a:lnSpc>
                <a:spcPts val="2445"/>
              </a:lnSpc>
              <a:spcBef>
                <a:spcPct val="0"/>
              </a:spcBef>
            </a:pPr>
            <a:r>
              <a:rPr lang="en-US" sz="1746" b="1" spc="6">
                <a:solidFill>
                  <a:srgbClr val="000000"/>
                </a:solidFill>
                <a:latin typeface="Barlow Bold"/>
                <a:ea typeface="Barlow Bold"/>
                <a:cs typeface="Barlow Bold"/>
                <a:sym typeface="Barlow Bold"/>
              </a:rPr>
              <a:t>Considerar la ausencia de lujos, adornos y excesos innecesarios.</a:t>
            </a:r>
          </a:p>
          <a:p>
            <a:pPr algn="just">
              <a:lnSpc>
                <a:spcPts val="2445"/>
              </a:lnSpc>
              <a:spcBef>
                <a:spcPct val="0"/>
              </a:spcBef>
            </a:pPr>
            <a:endParaRPr lang="en-US" sz="1746" b="1" spc="6">
              <a:solidFill>
                <a:srgbClr val="000000"/>
              </a:solidFill>
              <a:latin typeface="Barlow Bold"/>
              <a:ea typeface="Barlow Bold"/>
              <a:cs typeface="Barlow Bold"/>
              <a:sym typeface="Barlow Bold"/>
            </a:endParaRPr>
          </a:p>
          <a:p>
            <a:pPr algn="just">
              <a:lnSpc>
                <a:spcPts val="2445"/>
              </a:lnSpc>
              <a:spcBef>
                <a:spcPct val="0"/>
              </a:spcBef>
            </a:pPr>
            <a:endParaRPr lang="en-US" sz="1746" b="1" spc="6">
              <a:solidFill>
                <a:srgbClr val="000000"/>
              </a:solidFill>
              <a:latin typeface="Barlow Bold"/>
              <a:ea typeface="Barlow Bold"/>
              <a:cs typeface="Barlow Bold"/>
              <a:sym typeface="Barlow Bold"/>
            </a:endParaRPr>
          </a:p>
        </p:txBody>
      </p:sp>
      <p:sp>
        <p:nvSpPr>
          <p:cNvPr id="7" name="Freeform 7"/>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8" name="Freeform 8"/>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pic>
        <p:nvPicPr>
          <p:cNvPr id="9" name="Imagen 8">
            <a:extLst>
              <a:ext uri="{FF2B5EF4-FFF2-40B4-BE49-F238E27FC236}">
                <a16:creationId xmlns:a16="http://schemas.microsoft.com/office/drawing/2014/main" id="{D8B785C0-E75F-E871-F672-1B43ED6DEB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128ED-0553-6934-AD76-B1B3B1B38C6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65BA335-97DC-096C-F4E4-16503D2643A8}"/>
              </a:ext>
            </a:extLst>
          </p:cNvPr>
          <p:cNvSpPr txBox="1"/>
          <p:nvPr/>
        </p:nvSpPr>
        <p:spPr>
          <a:xfrm>
            <a:off x="1028700" y="914400"/>
            <a:ext cx="13897764" cy="1758950"/>
          </a:xfrm>
          <a:prstGeom prst="rect">
            <a:avLst/>
          </a:prstGeom>
        </p:spPr>
        <p:txBody>
          <a:bodyPr lIns="0" tIns="0" rIns="0" bIns="0" rtlCol="0" anchor="t">
            <a:spAutoFit/>
          </a:bodyPr>
          <a:lstStyle/>
          <a:p>
            <a:pPr algn="l">
              <a:lnSpc>
                <a:spcPts val="7000"/>
              </a:lnSpc>
              <a:spcBef>
                <a:spcPct val="0"/>
              </a:spcBef>
            </a:pPr>
            <a:r>
              <a:rPr lang="en-US" sz="5000" b="1" spc="20" dirty="0">
                <a:solidFill>
                  <a:srgbClr val="9B2247"/>
                </a:solidFill>
                <a:latin typeface="Barlow Bold"/>
                <a:ea typeface="Barlow Bold"/>
                <a:cs typeface="Barlow Bold"/>
                <a:sym typeface="Barlow Bold"/>
              </a:rPr>
              <a:t>PROGRAMAR CON RACIONALIDAD ECONÓMICA Y AUSTERIDAD:</a:t>
            </a:r>
          </a:p>
        </p:txBody>
      </p:sp>
      <p:sp>
        <p:nvSpPr>
          <p:cNvPr id="7" name="Freeform 7">
            <a:extLst>
              <a:ext uri="{FF2B5EF4-FFF2-40B4-BE49-F238E27FC236}">
                <a16:creationId xmlns:a16="http://schemas.microsoft.com/office/drawing/2014/main" id="{E8E170AA-938E-8E41-12C5-58DCD8EA4407}"/>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8" name="Freeform 8">
            <a:extLst>
              <a:ext uri="{FF2B5EF4-FFF2-40B4-BE49-F238E27FC236}">
                <a16:creationId xmlns:a16="http://schemas.microsoft.com/office/drawing/2014/main" id="{D7DDFE35-4B61-4FCF-19C1-1E508C991CF3}"/>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9" name="Imagen 8">
            <a:extLst>
              <a:ext uri="{FF2B5EF4-FFF2-40B4-BE49-F238E27FC236}">
                <a16:creationId xmlns:a16="http://schemas.microsoft.com/office/drawing/2014/main" id="{E05EB785-3BB8-3D59-E0E6-4522E3CFBC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pic>
        <p:nvPicPr>
          <p:cNvPr id="12" name="Imagen 11" descr="Interfaz de usuario gráfica, Texto, Aplicación&#10;&#10;El contenido generado por IA puede ser incorrecto.">
            <a:extLst>
              <a:ext uri="{FF2B5EF4-FFF2-40B4-BE49-F238E27FC236}">
                <a16:creationId xmlns:a16="http://schemas.microsoft.com/office/drawing/2014/main" id="{62CE7F22-9286-B049-630F-3E5F543B343B}"/>
              </a:ext>
            </a:extLst>
          </p:cNvPr>
          <p:cNvPicPr>
            <a:picLocks noChangeAspect="1"/>
          </p:cNvPicPr>
          <p:nvPr/>
        </p:nvPicPr>
        <p:blipFill rotWithShape="1">
          <a:blip r:embed="rId7"/>
          <a:srcRect l="25221" t="7810" r="25760" b="3272"/>
          <a:stretch>
            <a:fillRect/>
          </a:stretch>
        </p:blipFill>
        <p:spPr bwMode="auto">
          <a:xfrm>
            <a:off x="6553200" y="2476500"/>
            <a:ext cx="6324600" cy="6497188"/>
          </a:xfrm>
          <a:prstGeom prst="rect">
            <a:avLst/>
          </a:prstGeom>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id="{723C7FE8-8843-7712-C0A0-DD0FF8A54739}"/>
              </a:ext>
            </a:extLst>
          </p:cNvPr>
          <p:cNvSpPr txBox="1"/>
          <p:nvPr/>
        </p:nvSpPr>
        <p:spPr>
          <a:xfrm>
            <a:off x="6717613" y="9486900"/>
            <a:ext cx="5995774" cy="369332"/>
          </a:xfrm>
          <a:prstGeom prst="rect">
            <a:avLst/>
          </a:prstGeom>
          <a:noFill/>
        </p:spPr>
        <p:txBody>
          <a:bodyPr wrap="square">
            <a:spAutoFit/>
          </a:bodyPr>
          <a:lstStyle/>
          <a:p>
            <a:pPr algn="ctr"/>
            <a:r>
              <a:rPr lang="es-MX" dirty="0"/>
              <a:t>https://www.gob.mx/indesol/documentos/77154</a:t>
            </a:r>
          </a:p>
        </p:txBody>
      </p:sp>
    </p:spTree>
    <p:extLst>
      <p:ext uri="{BB962C8B-B14F-4D97-AF65-F5344CB8AC3E}">
        <p14:creationId xmlns:p14="http://schemas.microsoft.com/office/powerpoint/2010/main" val="395322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FD8231BF-0DFC-A43B-AF5C-C1A948BD25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
        <p:nvSpPr>
          <p:cNvPr id="16" name="CuadroTexto 15">
            <a:extLst>
              <a:ext uri="{FF2B5EF4-FFF2-40B4-BE49-F238E27FC236}">
                <a16:creationId xmlns:a16="http://schemas.microsoft.com/office/drawing/2014/main" id="{CAA9D14E-213B-0B7E-4241-456563BDFDDD}"/>
              </a:ext>
            </a:extLst>
          </p:cNvPr>
          <p:cNvSpPr txBox="1"/>
          <p:nvPr/>
        </p:nvSpPr>
        <p:spPr>
          <a:xfrm>
            <a:off x="4191000" y="8869859"/>
            <a:ext cx="9906000" cy="769441"/>
          </a:xfrm>
          <a:prstGeom prst="rect">
            <a:avLst/>
          </a:prstGeom>
          <a:noFill/>
        </p:spPr>
        <p:txBody>
          <a:bodyPr wrap="square" rtlCol="0">
            <a:spAutoFit/>
          </a:bodyPr>
          <a:lstStyle/>
          <a:p>
            <a:r>
              <a:rPr lang="es-MX" sz="4400" b="1" dirty="0"/>
              <a:t>Total a recibir en el periodo: 19,498,760 </a:t>
            </a:r>
          </a:p>
        </p:txBody>
      </p:sp>
      <p:sp>
        <p:nvSpPr>
          <p:cNvPr id="17" name="CuadroTexto 16">
            <a:extLst>
              <a:ext uri="{FF2B5EF4-FFF2-40B4-BE49-F238E27FC236}">
                <a16:creationId xmlns:a16="http://schemas.microsoft.com/office/drawing/2014/main" id="{E24410CF-2CC6-F162-CBAD-6BB2B7A0C15A}"/>
              </a:ext>
            </a:extLst>
          </p:cNvPr>
          <p:cNvSpPr txBox="1"/>
          <p:nvPr/>
        </p:nvSpPr>
        <p:spPr>
          <a:xfrm>
            <a:off x="10058400" y="9725680"/>
            <a:ext cx="5722403" cy="523220"/>
          </a:xfrm>
          <a:prstGeom prst="rect">
            <a:avLst/>
          </a:prstGeom>
          <a:noFill/>
        </p:spPr>
        <p:txBody>
          <a:bodyPr wrap="square" rtlCol="0">
            <a:spAutoFit/>
          </a:bodyPr>
          <a:lstStyle/>
          <a:p>
            <a:pPr algn="r"/>
            <a:r>
              <a:rPr lang="es-MX" sz="2800" dirty="0"/>
              <a:t>Incremento constante del 4% anual</a:t>
            </a:r>
          </a:p>
        </p:txBody>
      </p:sp>
      <p:grpSp>
        <p:nvGrpSpPr>
          <p:cNvPr id="23" name="Grupo 22">
            <a:extLst>
              <a:ext uri="{FF2B5EF4-FFF2-40B4-BE49-F238E27FC236}">
                <a16:creationId xmlns:a16="http://schemas.microsoft.com/office/drawing/2014/main" id="{6CF0199A-F2F0-1A17-0594-88233947EFE6}"/>
              </a:ext>
            </a:extLst>
          </p:cNvPr>
          <p:cNvGrpSpPr/>
          <p:nvPr/>
        </p:nvGrpSpPr>
        <p:grpSpPr>
          <a:xfrm>
            <a:off x="228601" y="2850058"/>
            <a:ext cx="16459198" cy="6019801"/>
            <a:chOff x="228601" y="1084167"/>
            <a:chExt cx="16459198" cy="7846763"/>
          </a:xfrm>
        </p:grpSpPr>
        <p:grpSp>
          <p:nvGrpSpPr>
            <p:cNvPr id="20" name="Grupo 19">
              <a:extLst>
                <a:ext uri="{FF2B5EF4-FFF2-40B4-BE49-F238E27FC236}">
                  <a16:creationId xmlns:a16="http://schemas.microsoft.com/office/drawing/2014/main" id="{4E374F4F-0467-298D-671B-D7A1915F6137}"/>
                </a:ext>
              </a:extLst>
            </p:cNvPr>
            <p:cNvGrpSpPr/>
            <p:nvPr/>
          </p:nvGrpSpPr>
          <p:grpSpPr>
            <a:xfrm>
              <a:off x="2186382" y="1084167"/>
              <a:ext cx="14501417" cy="7228610"/>
              <a:chOff x="914400" y="1084167"/>
              <a:chExt cx="15773400" cy="7228610"/>
            </a:xfrm>
          </p:grpSpPr>
          <p:grpSp>
            <p:nvGrpSpPr>
              <p:cNvPr id="10" name="Grupo 9">
                <a:extLst>
                  <a:ext uri="{FF2B5EF4-FFF2-40B4-BE49-F238E27FC236}">
                    <a16:creationId xmlns:a16="http://schemas.microsoft.com/office/drawing/2014/main" id="{7049BA0D-1248-93AE-12C9-534111424A42}"/>
                  </a:ext>
                </a:extLst>
              </p:cNvPr>
              <p:cNvGrpSpPr/>
              <p:nvPr/>
            </p:nvGrpSpPr>
            <p:grpSpPr>
              <a:xfrm>
                <a:off x="914400" y="4229100"/>
                <a:ext cx="15773400" cy="4083677"/>
                <a:chOff x="914400" y="5981700"/>
                <a:chExt cx="15773400" cy="4083677"/>
              </a:xfrm>
            </p:grpSpPr>
            <p:sp>
              <p:nvSpPr>
                <p:cNvPr id="6" name="Flecha: a la derecha 5">
                  <a:extLst>
                    <a:ext uri="{FF2B5EF4-FFF2-40B4-BE49-F238E27FC236}">
                      <a16:creationId xmlns:a16="http://schemas.microsoft.com/office/drawing/2014/main" id="{8AF37682-460E-2377-44EB-9074DE6A1937}"/>
                    </a:ext>
                  </a:extLst>
                </p:cNvPr>
                <p:cNvSpPr/>
                <p:nvPr/>
              </p:nvSpPr>
              <p:spPr>
                <a:xfrm>
                  <a:off x="914400" y="5981700"/>
                  <a:ext cx="15773400" cy="1846169"/>
                </a:xfrm>
                <a:prstGeom prst="rightArrow">
                  <a:avLst/>
                </a:prstGeom>
                <a:solidFill>
                  <a:srgbClr val="9D2449"/>
                </a:solidFill>
                <a:ln>
                  <a:solidFill>
                    <a:srgbClr val="9D24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02ACA4EF-D75C-8B90-0ADD-88744B7884D3}"/>
                    </a:ext>
                  </a:extLst>
                </p:cNvPr>
                <p:cNvSpPr txBox="1"/>
                <p:nvPr/>
              </p:nvSpPr>
              <p:spPr>
                <a:xfrm rot="16200000">
                  <a:off x="163443" y="8638980"/>
                  <a:ext cx="2209800" cy="636068"/>
                </a:xfrm>
                <a:prstGeom prst="rect">
                  <a:avLst/>
                </a:prstGeom>
                <a:noFill/>
              </p:spPr>
              <p:txBody>
                <a:bodyPr wrap="square" rtlCol="0">
                  <a:spAutoFit/>
                </a:bodyPr>
                <a:lstStyle/>
                <a:p>
                  <a:pPr algn="ctr"/>
                  <a:r>
                    <a:rPr lang="es-MX" sz="3200" dirty="0"/>
                    <a:t>2026</a:t>
                  </a:r>
                </a:p>
              </p:txBody>
            </p:sp>
            <p:sp>
              <p:nvSpPr>
                <p:cNvPr id="8" name="CuadroTexto 7">
                  <a:extLst>
                    <a:ext uri="{FF2B5EF4-FFF2-40B4-BE49-F238E27FC236}">
                      <a16:creationId xmlns:a16="http://schemas.microsoft.com/office/drawing/2014/main" id="{67935AB2-2AF4-AF8F-E726-2F8F757C40A0}"/>
                    </a:ext>
                  </a:extLst>
                </p:cNvPr>
                <p:cNvSpPr txBox="1"/>
                <p:nvPr/>
              </p:nvSpPr>
              <p:spPr>
                <a:xfrm rot="16200000">
                  <a:off x="14675903" y="8642443"/>
                  <a:ext cx="2209800" cy="636068"/>
                </a:xfrm>
                <a:prstGeom prst="rect">
                  <a:avLst/>
                </a:prstGeom>
                <a:noFill/>
              </p:spPr>
              <p:txBody>
                <a:bodyPr wrap="square" rtlCol="0">
                  <a:spAutoFit/>
                </a:bodyPr>
                <a:lstStyle/>
                <a:p>
                  <a:pPr algn="ctr"/>
                  <a:r>
                    <a:rPr lang="es-MX" sz="3200" dirty="0"/>
                    <a:t>2030</a:t>
                  </a:r>
                </a:p>
              </p:txBody>
            </p:sp>
            <p:sp>
              <p:nvSpPr>
                <p:cNvPr id="9" name="CuadroTexto 8">
                  <a:extLst>
                    <a:ext uri="{FF2B5EF4-FFF2-40B4-BE49-F238E27FC236}">
                      <a16:creationId xmlns:a16="http://schemas.microsoft.com/office/drawing/2014/main" id="{CC312996-B277-263E-B17A-930F191C7FBE}"/>
                    </a:ext>
                  </a:extLst>
                </p:cNvPr>
                <p:cNvSpPr txBox="1"/>
                <p:nvPr/>
              </p:nvSpPr>
              <p:spPr>
                <a:xfrm rot="16200000">
                  <a:off x="8039100" y="8638980"/>
                  <a:ext cx="2209800" cy="636068"/>
                </a:xfrm>
                <a:prstGeom prst="rect">
                  <a:avLst/>
                </a:prstGeom>
                <a:noFill/>
              </p:spPr>
              <p:txBody>
                <a:bodyPr wrap="square" rtlCol="0">
                  <a:spAutoFit/>
                </a:bodyPr>
                <a:lstStyle/>
                <a:p>
                  <a:pPr algn="ctr"/>
                  <a:r>
                    <a:rPr lang="es-MX" sz="3200" dirty="0"/>
                    <a:t>2028</a:t>
                  </a:r>
                </a:p>
              </p:txBody>
            </p:sp>
          </p:grpSp>
          <p:sp>
            <p:nvSpPr>
              <p:cNvPr id="11" name="CuadroTexto 10">
                <a:extLst>
                  <a:ext uri="{FF2B5EF4-FFF2-40B4-BE49-F238E27FC236}">
                    <a16:creationId xmlns:a16="http://schemas.microsoft.com/office/drawing/2014/main" id="{32B2FDEF-6D9C-7013-2A83-C5B6BED4E044}"/>
                  </a:ext>
                </a:extLst>
              </p:cNvPr>
              <p:cNvSpPr txBox="1"/>
              <p:nvPr/>
            </p:nvSpPr>
            <p:spPr>
              <a:xfrm rot="16200000">
                <a:off x="38778" y="2016431"/>
                <a:ext cx="2459132" cy="636068"/>
              </a:xfrm>
              <a:prstGeom prst="rect">
                <a:avLst/>
              </a:prstGeom>
              <a:noFill/>
            </p:spPr>
            <p:txBody>
              <a:bodyPr wrap="square" rtlCol="0">
                <a:spAutoFit/>
              </a:bodyPr>
              <a:lstStyle/>
              <a:p>
                <a:pPr algn="ctr"/>
                <a:r>
                  <a:rPr lang="es-MX" sz="3200" dirty="0"/>
                  <a:t>3,600,000</a:t>
                </a:r>
              </a:p>
            </p:txBody>
          </p:sp>
          <p:sp>
            <p:nvSpPr>
              <p:cNvPr id="12" name="CuadroTexto 11">
                <a:extLst>
                  <a:ext uri="{FF2B5EF4-FFF2-40B4-BE49-F238E27FC236}">
                    <a16:creationId xmlns:a16="http://schemas.microsoft.com/office/drawing/2014/main" id="{C4E1CA35-9A33-43E3-121A-D1B6BDC3FC4B}"/>
                  </a:ext>
                </a:extLst>
              </p:cNvPr>
              <p:cNvSpPr txBox="1"/>
              <p:nvPr/>
            </p:nvSpPr>
            <p:spPr>
              <a:xfrm rot="16200000">
                <a:off x="7914434" y="2141098"/>
                <a:ext cx="2459132" cy="636068"/>
              </a:xfrm>
              <a:prstGeom prst="rect">
                <a:avLst/>
              </a:prstGeom>
              <a:noFill/>
            </p:spPr>
            <p:txBody>
              <a:bodyPr wrap="square" rtlCol="0">
                <a:spAutoFit/>
              </a:bodyPr>
              <a:lstStyle/>
              <a:p>
                <a:pPr algn="ctr"/>
                <a:r>
                  <a:rPr lang="es-MX" sz="3200" dirty="0"/>
                  <a:t>3,893,760</a:t>
                </a:r>
              </a:p>
            </p:txBody>
          </p:sp>
          <p:sp>
            <p:nvSpPr>
              <p:cNvPr id="13" name="CuadroTexto 12">
                <a:extLst>
                  <a:ext uri="{FF2B5EF4-FFF2-40B4-BE49-F238E27FC236}">
                    <a16:creationId xmlns:a16="http://schemas.microsoft.com/office/drawing/2014/main" id="{38BEBC48-14DE-10CE-3EE7-D39F65F1EE50}"/>
                  </a:ext>
                </a:extLst>
              </p:cNvPr>
              <p:cNvSpPr txBox="1"/>
              <p:nvPr/>
            </p:nvSpPr>
            <p:spPr>
              <a:xfrm rot="16200000">
                <a:off x="14551237" y="2281450"/>
                <a:ext cx="2459132" cy="636068"/>
              </a:xfrm>
              <a:prstGeom prst="rect">
                <a:avLst/>
              </a:prstGeom>
              <a:noFill/>
            </p:spPr>
            <p:txBody>
              <a:bodyPr wrap="square" rtlCol="0">
                <a:spAutoFit/>
              </a:bodyPr>
              <a:lstStyle/>
              <a:p>
                <a:pPr algn="ctr"/>
                <a:r>
                  <a:rPr lang="es-MX" sz="3200" dirty="0"/>
                  <a:t>4,211,490</a:t>
                </a:r>
              </a:p>
            </p:txBody>
          </p:sp>
          <p:sp>
            <p:nvSpPr>
              <p:cNvPr id="14" name="CuadroTexto 13">
                <a:extLst>
                  <a:ext uri="{FF2B5EF4-FFF2-40B4-BE49-F238E27FC236}">
                    <a16:creationId xmlns:a16="http://schemas.microsoft.com/office/drawing/2014/main" id="{F9BC12F2-AC2D-125A-D1F5-E5A16E836F98}"/>
                  </a:ext>
                </a:extLst>
              </p:cNvPr>
              <p:cNvSpPr txBox="1"/>
              <p:nvPr/>
            </p:nvSpPr>
            <p:spPr>
              <a:xfrm rot="16200000">
                <a:off x="3976606" y="1995699"/>
                <a:ext cx="2459132" cy="636068"/>
              </a:xfrm>
              <a:prstGeom prst="rect">
                <a:avLst/>
              </a:prstGeom>
              <a:noFill/>
            </p:spPr>
            <p:txBody>
              <a:bodyPr wrap="square" rtlCol="0">
                <a:spAutoFit/>
              </a:bodyPr>
              <a:lstStyle/>
              <a:p>
                <a:pPr algn="ctr"/>
                <a:r>
                  <a:rPr lang="es-MX" sz="3200" dirty="0"/>
                  <a:t>3,744,000</a:t>
                </a:r>
              </a:p>
            </p:txBody>
          </p:sp>
          <p:sp>
            <p:nvSpPr>
              <p:cNvPr id="15" name="CuadroTexto 14">
                <a:extLst>
                  <a:ext uri="{FF2B5EF4-FFF2-40B4-BE49-F238E27FC236}">
                    <a16:creationId xmlns:a16="http://schemas.microsoft.com/office/drawing/2014/main" id="{F0FAB797-BD57-BAA7-6945-423D95464607}"/>
                  </a:ext>
                </a:extLst>
              </p:cNvPr>
              <p:cNvSpPr txBox="1"/>
              <p:nvPr/>
            </p:nvSpPr>
            <p:spPr>
              <a:xfrm rot="16200000">
                <a:off x="11232836" y="2141098"/>
                <a:ext cx="2459132" cy="636068"/>
              </a:xfrm>
              <a:prstGeom prst="rect">
                <a:avLst/>
              </a:prstGeom>
              <a:noFill/>
            </p:spPr>
            <p:txBody>
              <a:bodyPr wrap="square" rtlCol="0">
                <a:spAutoFit/>
              </a:bodyPr>
              <a:lstStyle/>
              <a:p>
                <a:pPr algn="ctr"/>
                <a:r>
                  <a:rPr lang="es-MX" sz="3200" dirty="0"/>
                  <a:t>4,049,510</a:t>
                </a:r>
              </a:p>
            </p:txBody>
          </p:sp>
        </p:grpSp>
        <p:sp>
          <p:nvSpPr>
            <p:cNvPr id="4" name="CuadroTexto 3">
              <a:extLst>
                <a:ext uri="{FF2B5EF4-FFF2-40B4-BE49-F238E27FC236}">
                  <a16:creationId xmlns:a16="http://schemas.microsoft.com/office/drawing/2014/main" id="{D04A3DC1-210C-1495-7EB1-AE0E0DDEDC4A}"/>
                </a:ext>
              </a:extLst>
            </p:cNvPr>
            <p:cNvSpPr txBox="1"/>
            <p:nvPr/>
          </p:nvSpPr>
          <p:spPr>
            <a:xfrm rot="16200000">
              <a:off x="-836197" y="6542693"/>
              <a:ext cx="3453035" cy="1323439"/>
            </a:xfrm>
            <a:prstGeom prst="rect">
              <a:avLst/>
            </a:prstGeom>
            <a:noFill/>
          </p:spPr>
          <p:txBody>
            <a:bodyPr wrap="square" rtlCol="0">
              <a:spAutoFit/>
            </a:bodyPr>
            <a:lstStyle/>
            <a:p>
              <a:pPr algn="ctr"/>
              <a:r>
                <a:rPr lang="es-MX" sz="4000" b="1" dirty="0"/>
                <a:t>Ejercicio Fiscal IFDP</a:t>
              </a:r>
            </a:p>
          </p:txBody>
        </p:sp>
        <p:sp>
          <p:nvSpPr>
            <p:cNvPr id="21" name="CuadroTexto 20">
              <a:extLst>
                <a:ext uri="{FF2B5EF4-FFF2-40B4-BE49-F238E27FC236}">
                  <a16:creationId xmlns:a16="http://schemas.microsoft.com/office/drawing/2014/main" id="{D134B34E-FCD7-9C78-860E-71EF4D9C0CBA}"/>
                </a:ext>
              </a:extLst>
            </p:cNvPr>
            <p:cNvSpPr txBox="1"/>
            <p:nvPr/>
          </p:nvSpPr>
          <p:spPr>
            <a:xfrm rot="16200000">
              <a:off x="-208333" y="1813099"/>
              <a:ext cx="2209800" cy="1323439"/>
            </a:xfrm>
            <a:prstGeom prst="rect">
              <a:avLst/>
            </a:prstGeom>
            <a:noFill/>
          </p:spPr>
          <p:txBody>
            <a:bodyPr wrap="square" rtlCol="0">
              <a:spAutoFit/>
            </a:bodyPr>
            <a:lstStyle/>
            <a:p>
              <a:pPr algn="ctr"/>
              <a:r>
                <a:rPr lang="es-MX" sz="4000" b="1" dirty="0"/>
                <a:t>Monto IFDP</a:t>
              </a:r>
            </a:p>
          </p:txBody>
        </p:sp>
      </p:grpSp>
      <p:sp>
        <p:nvSpPr>
          <p:cNvPr id="22" name="TextBox 3">
            <a:extLst>
              <a:ext uri="{FF2B5EF4-FFF2-40B4-BE49-F238E27FC236}">
                <a16:creationId xmlns:a16="http://schemas.microsoft.com/office/drawing/2014/main" id="{89806820-2928-7894-B6A4-0CF1219525B8}"/>
              </a:ext>
            </a:extLst>
          </p:cNvPr>
          <p:cNvSpPr txBox="1"/>
          <p:nvPr/>
        </p:nvSpPr>
        <p:spPr>
          <a:xfrm>
            <a:off x="1028700" y="914400"/>
            <a:ext cx="13897764" cy="801501"/>
          </a:xfrm>
          <a:prstGeom prst="rect">
            <a:avLst/>
          </a:prstGeom>
        </p:spPr>
        <p:txBody>
          <a:bodyPr lIns="0" tIns="0" rIns="0" bIns="0" rtlCol="0" anchor="t">
            <a:spAutoFit/>
          </a:bodyPr>
          <a:lstStyle/>
          <a:p>
            <a:pPr algn="l">
              <a:lnSpc>
                <a:spcPts val="7000"/>
              </a:lnSpc>
              <a:spcBef>
                <a:spcPct val="0"/>
              </a:spcBef>
            </a:pPr>
            <a:r>
              <a:rPr lang="en-US" sz="5000" b="1" spc="20" dirty="0" err="1">
                <a:solidFill>
                  <a:srgbClr val="9B2247"/>
                </a:solidFill>
                <a:latin typeface="Barlow Bold"/>
                <a:ea typeface="Barlow Bold"/>
                <a:cs typeface="Barlow Bold"/>
                <a:sym typeface="Barlow Bold"/>
              </a:rPr>
              <a:t>Prospectiva</a:t>
            </a:r>
            <a:r>
              <a:rPr lang="en-US" sz="5000" b="1" spc="20" dirty="0">
                <a:solidFill>
                  <a:srgbClr val="9B2247"/>
                </a:solidFill>
                <a:latin typeface="Barlow Bold"/>
                <a:ea typeface="Barlow Bold"/>
                <a:cs typeface="Barlow Bold"/>
                <a:sym typeface="Barlow Bold"/>
              </a:rPr>
              <a:t> </a:t>
            </a:r>
            <a:r>
              <a:rPr lang="en-US" sz="5000" b="1" spc="20" dirty="0" err="1">
                <a:solidFill>
                  <a:srgbClr val="9B2247"/>
                </a:solidFill>
                <a:latin typeface="Barlow Bold"/>
                <a:ea typeface="Barlow Bold"/>
                <a:cs typeface="Barlow Bold"/>
                <a:sym typeface="Barlow Bold"/>
              </a:rPr>
              <a:t>económica</a:t>
            </a:r>
            <a:r>
              <a:rPr lang="en-US" sz="5000" b="1" spc="20" dirty="0">
                <a:solidFill>
                  <a:srgbClr val="9B2247"/>
                </a:solidFill>
                <a:latin typeface="Barlow Bold"/>
                <a:ea typeface="Barlow Bold"/>
                <a:cs typeface="Barlow Bold"/>
                <a:sym typeface="Barlow Bold"/>
              </a:rPr>
              <a:t> al 2030 (Escuela):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D7830-0A24-0BE4-9504-5FE4956EC7D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324F9F-F527-594B-7176-6F14351AAE92}"/>
              </a:ext>
            </a:extLst>
          </p:cNvPr>
          <p:cNvSpPr/>
          <p:nvPr/>
        </p:nvSpPr>
        <p:spPr>
          <a:xfrm>
            <a:off x="17259300" y="6883723"/>
            <a:ext cx="1466001" cy="1888292"/>
          </a:xfrm>
          <a:custGeom>
            <a:avLst/>
            <a:gdLst/>
            <a:ahLst/>
            <a:cxnLst/>
            <a:rect l="l" t="t" r="r" b="b"/>
            <a:pathLst>
              <a:path w="1466001" h="1888292">
                <a:moveTo>
                  <a:pt x="0" y="0"/>
                </a:moveTo>
                <a:lnTo>
                  <a:pt x="1466001" y="0"/>
                </a:lnTo>
                <a:lnTo>
                  <a:pt x="1466001" y="1888292"/>
                </a:lnTo>
                <a:lnTo>
                  <a:pt x="0" y="18882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a:extLst>
              <a:ext uri="{FF2B5EF4-FFF2-40B4-BE49-F238E27FC236}">
                <a16:creationId xmlns:a16="http://schemas.microsoft.com/office/drawing/2014/main" id="{7CED9C94-0E46-76F6-15BE-C8C9EB55A14D}"/>
              </a:ext>
            </a:extLst>
          </p:cNvPr>
          <p:cNvSpPr/>
          <p:nvPr/>
        </p:nvSpPr>
        <p:spPr>
          <a:xfrm>
            <a:off x="15780803" y="7827869"/>
            <a:ext cx="2652558" cy="2652558"/>
          </a:xfrm>
          <a:custGeom>
            <a:avLst/>
            <a:gdLst/>
            <a:ahLst/>
            <a:cxnLst/>
            <a:rect l="l" t="t" r="r" b="b"/>
            <a:pathLst>
              <a:path w="2652558" h="2652558">
                <a:moveTo>
                  <a:pt x="0" y="0"/>
                </a:moveTo>
                <a:lnTo>
                  <a:pt x="2652558" y="0"/>
                </a:lnTo>
                <a:lnTo>
                  <a:pt x="2652558" y="2652557"/>
                </a:lnTo>
                <a:lnTo>
                  <a:pt x="0" y="2652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pic>
        <p:nvPicPr>
          <p:cNvPr id="5" name="Imagen 4">
            <a:extLst>
              <a:ext uri="{FF2B5EF4-FFF2-40B4-BE49-F238E27FC236}">
                <a16:creationId xmlns:a16="http://schemas.microsoft.com/office/drawing/2014/main" id="{027B3322-9658-BE1C-5D1E-2D31BFA1CE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0372" y="266700"/>
            <a:ext cx="2102097" cy="477749"/>
          </a:xfrm>
          <a:prstGeom prst="rect">
            <a:avLst/>
          </a:prstGeom>
        </p:spPr>
      </p:pic>
      <p:sp>
        <p:nvSpPr>
          <p:cNvPr id="16" name="CuadroTexto 15">
            <a:extLst>
              <a:ext uri="{FF2B5EF4-FFF2-40B4-BE49-F238E27FC236}">
                <a16:creationId xmlns:a16="http://schemas.microsoft.com/office/drawing/2014/main" id="{1DFD0119-0274-3D4D-6233-FF8FD3AC90F4}"/>
              </a:ext>
            </a:extLst>
          </p:cNvPr>
          <p:cNvSpPr txBox="1"/>
          <p:nvPr/>
        </p:nvSpPr>
        <p:spPr>
          <a:xfrm>
            <a:off x="4191000" y="8579577"/>
            <a:ext cx="9906000" cy="769441"/>
          </a:xfrm>
          <a:prstGeom prst="rect">
            <a:avLst/>
          </a:prstGeom>
          <a:noFill/>
        </p:spPr>
        <p:txBody>
          <a:bodyPr wrap="square" rtlCol="0">
            <a:spAutoFit/>
          </a:bodyPr>
          <a:lstStyle/>
          <a:p>
            <a:r>
              <a:rPr lang="es-MX" sz="4400" b="1" dirty="0"/>
              <a:t>Total a recibir en el periodo: 57,663,217 </a:t>
            </a:r>
          </a:p>
        </p:txBody>
      </p:sp>
      <p:sp>
        <p:nvSpPr>
          <p:cNvPr id="17" name="CuadroTexto 16">
            <a:extLst>
              <a:ext uri="{FF2B5EF4-FFF2-40B4-BE49-F238E27FC236}">
                <a16:creationId xmlns:a16="http://schemas.microsoft.com/office/drawing/2014/main" id="{A1ECD946-417B-4915-E4D5-084E5816333E}"/>
              </a:ext>
            </a:extLst>
          </p:cNvPr>
          <p:cNvSpPr txBox="1"/>
          <p:nvPr/>
        </p:nvSpPr>
        <p:spPr>
          <a:xfrm>
            <a:off x="10058400" y="9552549"/>
            <a:ext cx="5722403" cy="523220"/>
          </a:xfrm>
          <a:prstGeom prst="rect">
            <a:avLst/>
          </a:prstGeom>
          <a:noFill/>
        </p:spPr>
        <p:txBody>
          <a:bodyPr wrap="square" rtlCol="0">
            <a:spAutoFit/>
          </a:bodyPr>
          <a:lstStyle/>
          <a:p>
            <a:pPr algn="r"/>
            <a:r>
              <a:rPr lang="es-MX" sz="2800" dirty="0"/>
              <a:t>Incremento constante del 4% anual</a:t>
            </a:r>
          </a:p>
        </p:txBody>
      </p:sp>
      <p:grpSp>
        <p:nvGrpSpPr>
          <p:cNvPr id="23" name="Grupo 22">
            <a:extLst>
              <a:ext uri="{FF2B5EF4-FFF2-40B4-BE49-F238E27FC236}">
                <a16:creationId xmlns:a16="http://schemas.microsoft.com/office/drawing/2014/main" id="{5E38E97C-D2C8-8EDB-480B-C19C7C4528DC}"/>
              </a:ext>
            </a:extLst>
          </p:cNvPr>
          <p:cNvGrpSpPr/>
          <p:nvPr/>
        </p:nvGrpSpPr>
        <p:grpSpPr>
          <a:xfrm>
            <a:off x="228599" y="2155109"/>
            <a:ext cx="16459200" cy="6775820"/>
            <a:chOff x="228599" y="647700"/>
            <a:chExt cx="16459200" cy="8283229"/>
          </a:xfrm>
        </p:grpSpPr>
        <p:grpSp>
          <p:nvGrpSpPr>
            <p:cNvPr id="20" name="Grupo 19">
              <a:extLst>
                <a:ext uri="{FF2B5EF4-FFF2-40B4-BE49-F238E27FC236}">
                  <a16:creationId xmlns:a16="http://schemas.microsoft.com/office/drawing/2014/main" id="{E2F76DFA-C626-FA97-400C-A89761089ADD}"/>
                </a:ext>
              </a:extLst>
            </p:cNvPr>
            <p:cNvGrpSpPr/>
            <p:nvPr/>
          </p:nvGrpSpPr>
          <p:grpSpPr>
            <a:xfrm>
              <a:off x="2186382" y="647700"/>
              <a:ext cx="14501417" cy="7665078"/>
              <a:chOff x="914400" y="1084168"/>
              <a:chExt cx="15773400" cy="7228610"/>
            </a:xfrm>
          </p:grpSpPr>
          <p:grpSp>
            <p:nvGrpSpPr>
              <p:cNvPr id="10" name="Grupo 9">
                <a:extLst>
                  <a:ext uri="{FF2B5EF4-FFF2-40B4-BE49-F238E27FC236}">
                    <a16:creationId xmlns:a16="http://schemas.microsoft.com/office/drawing/2014/main" id="{0D93DE77-70F7-0949-9821-D83C6FE1E173}"/>
                  </a:ext>
                </a:extLst>
              </p:cNvPr>
              <p:cNvGrpSpPr/>
              <p:nvPr/>
            </p:nvGrpSpPr>
            <p:grpSpPr>
              <a:xfrm>
                <a:off x="914400" y="4229100"/>
                <a:ext cx="15773400" cy="4083678"/>
                <a:chOff x="914400" y="5981700"/>
                <a:chExt cx="15773400" cy="4083678"/>
              </a:xfrm>
            </p:grpSpPr>
            <p:sp>
              <p:nvSpPr>
                <p:cNvPr id="6" name="Flecha: a la derecha 5">
                  <a:extLst>
                    <a:ext uri="{FF2B5EF4-FFF2-40B4-BE49-F238E27FC236}">
                      <a16:creationId xmlns:a16="http://schemas.microsoft.com/office/drawing/2014/main" id="{895F96E1-A9DE-9D67-490A-7785456FA6B6}"/>
                    </a:ext>
                  </a:extLst>
                </p:cNvPr>
                <p:cNvSpPr/>
                <p:nvPr/>
              </p:nvSpPr>
              <p:spPr>
                <a:xfrm>
                  <a:off x="914400" y="5981700"/>
                  <a:ext cx="15773400" cy="1846169"/>
                </a:xfrm>
                <a:prstGeom prst="rightArrow">
                  <a:avLst/>
                </a:prstGeom>
                <a:solidFill>
                  <a:srgbClr val="9D2449"/>
                </a:solidFill>
                <a:ln>
                  <a:solidFill>
                    <a:srgbClr val="9D24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5569B44F-5491-08B1-4A43-84C76D3B0A65}"/>
                    </a:ext>
                  </a:extLst>
                </p:cNvPr>
                <p:cNvSpPr txBox="1"/>
                <p:nvPr/>
              </p:nvSpPr>
              <p:spPr>
                <a:xfrm rot="16200000">
                  <a:off x="163442" y="8638979"/>
                  <a:ext cx="2209800" cy="636068"/>
                </a:xfrm>
                <a:prstGeom prst="rect">
                  <a:avLst/>
                </a:prstGeom>
                <a:noFill/>
              </p:spPr>
              <p:txBody>
                <a:bodyPr wrap="square" rtlCol="0">
                  <a:spAutoFit/>
                </a:bodyPr>
                <a:lstStyle/>
                <a:p>
                  <a:pPr algn="ctr"/>
                  <a:r>
                    <a:rPr lang="es-MX" sz="3200" dirty="0"/>
                    <a:t>2026</a:t>
                  </a:r>
                </a:p>
              </p:txBody>
            </p:sp>
            <p:sp>
              <p:nvSpPr>
                <p:cNvPr id="8" name="CuadroTexto 7">
                  <a:extLst>
                    <a:ext uri="{FF2B5EF4-FFF2-40B4-BE49-F238E27FC236}">
                      <a16:creationId xmlns:a16="http://schemas.microsoft.com/office/drawing/2014/main" id="{DB95A5C3-6CF3-9E9C-FF50-A52E408EF746}"/>
                    </a:ext>
                  </a:extLst>
                </p:cNvPr>
                <p:cNvSpPr txBox="1"/>
                <p:nvPr/>
              </p:nvSpPr>
              <p:spPr>
                <a:xfrm rot="16200000">
                  <a:off x="14675903" y="8642444"/>
                  <a:ext cx="2209800" cy="636068"/>
                </a:xfrm>
                <a:prstGeom prst="rect">
                  <a:avLst/>
                </a:prstGeom>
                <a:noFill/>
              </p:spPr>
              <p:txBody>
                <a:bodyPr wrap="square" rtlCol="0">
                  <a:spAutoFit/>
                </a:bodyPr>
                <a:lstStyle/>
                <a:p>
                  <a:pPr algn="ctr"/>
                  <a:r>
                    <a:rPr lang="es-MX" sz="3200" dirty="0"/>
                    <a:t>2030</a:t>
                  </a:r>
                </a:p>
              </p:txBody>
            </p:sp>
            <p:sp>
              <p:nvSpPr>
                <p:cNvPr id="9" name="CuadroTexto 8">
                  <a:extLst>
                    <a:ext uri="{FF2B5EF4-FFF2-40B4-BE49-F238E27FC236}">
                      <a16:creationId xmlns:a16="http://schemas.microsoft.com/office/drawing/2014/main" id="{5F9C3BA3-F457-D358-C39E-980AFCDB2130}"/>
                    </a:ext>
                  </a:extLst>
                </p:cNvPr>
                <p:cNvSpPr txBox="1"/>
                <p:nvPr/>
              </p:nvSpPr>
              <p:spPr>
                <a:xfrm rot="16200000">
                  <a:off x="8039101" y="8638979"/>
                  <a:ext cx="2209800" cy="636068"/>
                </a:xfrm>
                <a:prstGeom prst="rect">
                  <a:avLst/>
                </a:prstGeom>
                <a:noFill/>
              </p:spPr>
              <p:txBody>
                <a:bodyPr wrap="square" rtlCol="0">
                  <a:spAutoFit/>
                </a:bodyPr>
                <a:lstStyle/>
                <a:p>
                  <a:pPr algn="ctr"/>
                  <a:r>
                    <a:rPr lang="es-MX" sz="3200" dirty="0"/>
                    <a:t>2028</a:t>
                  </a:r>
                </a:p>
              </p:txBody>
            </p:sp>
          </p:grpSp>
          <p:sp>
            <p:nvSpPr>
              <p:cNvPr id="11" name="CuadroTexto 10">
                <a:extLst>
                  <a:ext uri="{FF2B5EF4-FFF2-40B4-BE49-F238E27FC236}">
                    <a16:creationId xmlns:a16="http://schemas.microsoft.com/office/drawing/2014/main" id="{F3990579-BB15-E1C5-3EC0-3F2D92DE2320}"/>
                  </a:ext>
                </a:extLst>
              </p:cNvPr>
              <p:cNvSpPr txBox="1"/>
              <p:nvPr/>
            </p:nvSpPr>
            <p:spPr>
              <a:xfrm rot="16200000">
                <a:off x="404596" y="2020583"/>
                <a:ext cx="2459131" cy="636068"/>
              </a:xfrm>
              <a:prstGeom prst="rect">
                <a:avLst/>
              </a:prstGeom>
              <a:noFill/>
            </p:spPr>
            <p:txBody>
              <a:bodyPr wrap="square" rtlCol="0">
                <a:spAutoFit/>
              </a:bodyPr>
              <a:lstStyle/>
              <a:p>
                <a:pPr algn="ctr"/>
                <a:r>
                  <a:rPr lang="es-MX" sz="3200" dirty="0"/>
                  <a:t>13,056,840</a:t>
                </a:r>
              </a:p>
            </p:txBody>
          </p:sp>
          <p:sp>
            <p:nvSpPr>
              <p:cNvPr id="12" name="CuadroTexto 11">
                <a:extLst>
                  <a:ext uri="{FF2B5EF4-FFF2-40B4-BE49-F238E27FC236}">
                    <a16:creationId xmlns:a16="http://schemas.microsoft.com/office/drawing/2014/main" id="{4847EFC4-9870-371E-152A-58448DC55214}"/>
                  </a:ext>
                </a:extLst>
              </p:cNvPr>
              <p:cNvSpPr txBox="1"/>
              <p:nvPr/>
            </p:nvSpPr>
            <p:spPr>
              <a:xfrm rot="16200000">
                <a:off x="7914434" y="2141096"/>
                <a:ext cx="2459131" cy="636068"/>
              </a:xfrm>
              <a:prstGeom prst="rect">
                <a:avLst/>
              </a:prstGeom>
              <a:noFill/>
            </p:spPr>
            <p:txBody>
              <a:bodyPr wrap="square" rtlCol="0">
                <a:spAutoFit/>
              </a:bodyPr>
              <a:lstStyle/>
              <a:p>
                <a:pPr algn="ctr"/>
                <a:r>
                  <a:rPr lang="es-MX" sz="3200" dirty="0"/>
                  <a:t>14,122,278</a:t>
                </a:r>
              </a:p>
            </p:txBody>
          </p:sp>
          <p:sp>
            <p:nvSpPr>
              <p:cNvPr id="13" name="CuadroTexto 12">
                <a:extLst>
                  <a:ext uri="{FF2B5EF4-FFF2-40B4-BE49-F238E27FC236}">
                    <a16:creationId xmlns:a16="http://schemas.microsoft.com/office/drawing/2014/main" id="{2E39FF0A-E7F3-5C9F-4921-FBC43B804956}"/>
                  </a:ext>
                </a:extLst>
              </p:cNvPr>
              <p:cNvSpPr txBox="1"/>
              <p:nvPr/>
            </p:nvSpPr>
            <p:spPr>
              <a:xfrm rot="16200000">
                <a:off x="14551237" y="2281449"/>
                <a:ext cx="2459131" cy="636068"/>
              </a:xfrm>
              <a:prstGeom prst="rect">
                <a:avLst/>
              </a:prstGeom>
              <a:noFill/>
            </p:spPr>
            <p:txBody>
              <a:bodyPr wrap="square" rtlCol="0">
                <a:spAutoFit/>
              </a:bodyPr>
              <a:lstStyle/>
              <a:p>
                <a:pPr algn="ctr"/>
                <a:r>
                  <a:rPr lang="es-MX" sz="3200" dirty="0"/>
                  <a:t>15,274,656</a:t>
                </a:r>
              </a:p>
            </p:txBody>
          </p:sp>
          <p:sp>
            <p:nvSpPr>
              <p:cNvPr id="14" name="CuadroTexto 13">
                <a:extLst>
                  <a:ext uri="{FF2B5EF4-FFF2-40B4-BE49-F238E27FC236}">
                    <a16:creationId xmlns:a16="http://schemas.microsoft.com/office/drawing/2014/main" id="{5284E5DF-AD6E-B405-4982-D29D6E754848}"/>
                  </a:ext>
                </a:extLst>
              </p:cNvPr>
              <p:cNvSpPr txBox="1"/>
              <p:nvPr/>
            </p:nvSpPr>
            <p:spPr>
              <a:xfrm rot="16200000">
                <a:off x="3976606" y="1995700"/>
                <a:ext cx="2459131" cy="636068"/>
              </a:xfrm>
              <a:prstGeom prst="rect">
                <a:avLst/>
              </a:prstGeom>
              <a:noFill/>
            </p:spPr>
            <p:txBody>
              <a:bodyPr wrap="square" rtlCol="0">
                <a:spAutoFit/>
              </a:bodyPr>
              <a:lstStyle/>
              <a:p>
                <a:pPr algn="ctr"/>
                <a:r>
                  <a:rPr lang="es-MX" sz="3200" dirty="0"/>
                  <a:t>13,579,113</a:t>
                </a:r>
              </a:p>
            </p:txBody>
          </p:sp>
          <p:sp>
            <p:nvSpPr>
              <p:cNvPr id="15" name="CuadroTexto 14">
                <a:extLst>
                  <a:ext uri="{FF2B5EF4-FFF2-40B4-BE49-F238E27FC236}">
                    <a16:creationId xmlns:a16="http://schemas.microsoft.com/office/drawing/2014/main" id="{4000D5F7-0FA8-C7AD-9F9A-C25776C1C70E}"/>
                  </a:ext>
                </a:extLst>
              </p:cNvPr>
              <p:cNvSpPr txBox="1"/>
              <p:nvPr/>
            </p:nvSpPr>
            <p:spPr>
              <a:xfrm rot="16200000">
                <a:off x="11232836" y="2141096"/>
                <a:ext cx="2459131" cy="636068"/>
              </a:xfrm>
              <a:prstGeom prst="rect">
                <a:avLst/>
              </a:prstGeom>
              <a:noFill/>
            </p:spPr>
            <p:txBody>
              <a:bodyPr wrap="square" rtlCol="0">
                <a:spAutoFit/>
              </a:bodyPr>
              <a:lstStyle/>
              <a:p>
                <a:pPr algn="ctr"/>
                <a:r>
                  <a:rPr lang="es-MX" sz="3200" dirty="0"/>
                  <a:t>14,687,169</a:t>
                </a:r>
              </a:p>
            </p:txBody>
          </p:sp>
        </p:grpSp>
        <p:sp>
          <p:nvSpPr>
            <p:cNvPr id="4" name="CuadroTexto 3">
              <a:extLst>
                <a:ext uri="{FF2B5EF4-FFF2-40B4-BE49-F238E27FC236}">
                  <a16:creationId xmlns:a16="http://schemas.microsoft.com/office/drawing/2014/main" id="{41F5666E-7300-4B4A-28AC-19C4B5C13B7B}"/>
                </a:ext>
              </a:extLst>
            </p:cNvPr>
            <p:cNvSpPr txBox="1"/>
            <p:nvPr/>
          </p:nvSpPr>
          <p:spPr>
            <a:xfrm rot="16200000">
              <a:off x="-836198" y="6850469"/>
              <a:ext cx="3453035" cy="707886"/>
            </a:xfrm>
            <a:prstGeom prst="rect">
              <a:avLst/>
            </a:prstGeom>
            <a:noFill/>
          </p:spPr>
          <p:txBody>
            <a:bodyPr wrap="square" rtlCol="0">
              <a:spAutoFit/>
            </a:bodyPr>
            <a:lstStyle/>
            <a:p>
              <a:pPr algn="ctr"/>
              <a:r>
                <a:rPr lang="es-MX" sz="4000" b="1" dirty="0"/>
                <a:t>Ejercicio Fiscal </a:t>
              </a:r>
            </a:p>
          </p:txBody>
        </p:sp>
        <p:sp>
          <p:nvSpPr>
            <p:cNvPr id="21" name="CuadroTexto 20">
              <a:extLst>
                <a:ext uri="{FF2B5EF4-FFF2-40B4-BE49-F238E27FC236}">
                  <a16:creationId xmlns:a16="http://schemas.microsoft.com/office/drawing/2014/main" id="{561E68A7-D209-8821-35C0-45108DA5BA23}"/>
                </a:ext>
              </a:extLst>
            </p:cNvPr>
            <p:cNvSpPr txBox="1"/>
            <p:nvPr/>
          </p:nvSpPr>
          <p:spPr>
            <a:xfrm rot="16200000">
              <a:off x="-214581" y="1443963"/>
              <a:ext cx="2209800" cy="1323439"/>
            </a:xfrm>
            <a:prstGeom prst="rect">
              <a:avLst/>
            </a:prstGeom>
            <a:noFill/>
          </p:spPr>
          <p:txBody>
            <a:bodyPr wrap="square" rtlCol="0">
              <a:spAutoFit/>
            </a:bodyPr>
            <a:lstStyle/>
            <a:p>
              <a:pPr algn="ctr"/>
              <a:r>
                <a:rPr lang="es-MX" sz="4000" b="1" dirty="0"/>
                <a:t>Monto Entidad</a:t>
              </a:r>
            </a:p>
          </p:txBody>
        </p:sp>
      </p:grpSp>
      <p:sp>
        <p:nvSpPr>
          <p:cNvPr id="22" name="TextBox 3">
            <a:extLst>
              <a:ext uri="{FF2B5EF4-FFF2-40B4-BE49-F238E27FC236}">
                <a16:creationId xmlns:a16="http://schemas.microsoft.com/office/drawing/2014/main" id="{077C400A-9E90-4FF3-E0A0-78A8355A4BD3}"/>
              </a:ext>
            </a:extLst>
          </p:cNvPr>
          <p:cNvSpPr txBox="1"/>
          <p:nvPr/>
        </p:nvSpPr>
        <p:spPr>
          <a:xfrm>
            <a:off x="1028700" y="914400"/>
            <a:ext cx="13897764" cy="801501"/>
          </a:xfrm>
          <a:prstGeom prst="rect">
            <a:avLst/>
          </a:prstGeom>
        </p:spPr>
        <p:txBody>
          <a:bodyPr lIns="0" tIns="0" rIns="0" bIns="0" rtlCol="0" anchor="t">
            <a:spAutoFit/>
          </a:bodyPr>
          <a:lstStyle/>
          <a:p>
            <a:pPr algn="l">
              <a:lnSpc>
                <a:spcPts val="7000"/>
              </a:lnSpc>
              <a:spcBef>
                <a:spcPct val="0"/>
              </a:spcBef>
            </a:pPr>
            <a:r>
              <a:rPr lang="en-US" sz="5000" b="1" spc="20" dirty="0" err="1">
                <a:solidFill>
                  <a:srgbClr val="9B2247"/>
                </a:solidFill>
                <a:latin typeface="Barlow Bold"/>
                <a:ea typeface="Barlow Bold"/>
                <a:cs typeface="Barlow Bold"/>
                <a:sym typeface="Barlow Bold"/>
              </a:rPr>
              <a:t>Prospectiva</a:t>
            </a:r>
            <a:r>
              <a:rPr lang="en-US" sz="5000" b="1" spc="20" dirty="0">
                <a:solidFill>
                  <a:srgbClr val="9B2247"/>
                </a:solidFill>
                <a:latin typeface="Barlow Bold"/>
                <a:ea typeface="Barlow Bold"/>
                <a:cs typeface="Barlow Bold"/>
                <a:sym typeface="Barlow Bold"/>
              </a:rPr>
              <a:t> </a:t>
            </a:r>
            <a:r>
              <a:rPr lang="en-US" sz="5000" b="1" spc="20" dirty="0" err="1">
                <a:solidFill>
                  <a:srgbClr val="9B2247"/>
                </a:solidFill>
                <a:latin typeface="Barlow Bold"/>
                <a:ea typeface="Barlow Bold"/>
                <a:cs typeface="Barlow Bold"/>
                <a:sym typeface="Barlow Bold"/>
              </a:rPr>
              <a:t>económica</a:t>
            </a:r>
            <a:r>
              <a:rPr lang="en-US" sz="5000" b="1" spc="20" dirty="0">
                <a:solidFill>
                  <a:srgbClr val="9B2247"/>
                </a:solidFill>
                <a:latin typeface="Barlow Bold"/>
                <a:ea typeface="Barlow Bold"/>
                <a:cs typeface="Barlow Bold"/>
                <a:sym typeface="Barlow Bold"/>
              </a:rPr>
              <a:t> al 2030 (</a:t>
            </a:r>
            <a:r>
              <a:rPr lang="en-US" sz="5000" b="1" spc="20" dirty="0" err="1">
                <a:solidFill>
                  <a:srgbClr val="9B2247"/>
                </a:solidFill>
                <a:latin typeface="Barlow Bold"/>
                <a:ea typeface="Barlow Bold"/>
                <a:cs typeface="Barlow Bold"/>
                <a:sym typeface="Barlow Bold"/>
              </a:rPr>
              <a:t>Entidad</a:t>
            </a:r>
            <a:r>
              <a:rPr lang="en-US" sz="5000" b="1" spc="20" dirty="0">
                <a:solidFill>
                  <a:srgbClr val="9B2247"/>
                </a:solidFill>
                <a:latin typeface="Barlow Bold"/>
                <a:ea typeface="Barlow Bold"/>
                <a:cs typeface="Barlow Bold"/>
                <a:sym typeface="Barlow Bold"/>
              </a:rPr>
              <a:t>):</a:t>
            </a:r>
          </a:p>
        </p:txBody>
      </p:sp>
    </p:spTree>
    <p:extLst>
      <p:ext uri="{BB962C8B-B14F-4D97-AF65-F5344CB8AC3E}">
        <p14:creationId xmlns:p14="http://schemas.microsoft.com/office/powerpoint/2010/main" val="3657724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534</TotalTime>
  <Words>1524</Words>
  <Application>Microsoft Office PowerPoint</Application>
  <PresentationFormat>Personalizado</PresentationFormat>
  <Paragraphs>191</Paragraphs>
  <Slides>24</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Barlow Semi-Bold</vt:lpstr>
      <vt:lpstr>Calibri</vt:lpstr>
      <vt:lpstr>Barlow</vt:lpstr>
      <vt:lpstr>Arial</vt:lpstr>
      <vt:lpstr>Aptos</vt:lpstr>
      <vt:lpstr>League Spartan</vt:lpstr>
      <vt:lpstr>Noto Sans</vt:lpstr>
      <vt:lpstr>Barlow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ProgramaPresupuestario U300 “La Normal es Nuestra” ejercicio fiscal 2026.</dc:title>
  <dc:creator>Julio Cobos</dc:creator>
  <cp:lastModifiedBy>Rebeca Rodríguez Capetillo</cp:lastModifiedBy>
  <cp:revision>35</cp:revision>
  <dcterms:created xsi:type="dcterms:W3CDTF">2006-08-16T00:00:00Z</dcterms:created>
  <dcterms:modified xsi:type="dcterms:W3CDTF">2025-12-08T16:34:45Z</dcterms:modified>
  <dc:identifier>DAG568F3XDY</dc:identifier>
</cp:coreProperties>
</file>