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66"/>
  </p:notesMasterIdLst>
  <p:handoutMasterIdLst>
    <p:handoutMasterId r:id="rId67"/>
  </p:handoutMasterIdLst>
  <p:sldIdLst>
    <p:sldId id="326" r:id="rId2"/>
    <p:sldId id="259" r:id="rId3"/>
    <p:sldId id="260" r:id="rId4"/>
    <p:sldId id="270" r:id="rId5"/>
    <p:sldId id="271"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256" r:id="rId54"/>
    <p:sldId id="257" r:id="rId55"/>
    <p:sldId id="258" r:id="rId56"/>
    <p:sldId id="321" r:id="rId57"/>
    <p:sldId id="322" r:id="rId58"/>
    <p:sldId id="323" r:id="rId59"/>
    <p:sldId id="324" r:id="rId60"/>
    <p:sldId id="261" r:id="rId61"/>
    <p:sldId id="325" r:id="rId62"/>
    <p:sldId id="262" r:id="rId63"/>
    <p:sldId id="329" r:id="rId64"/>
    <p:sldId id="327" r:id="rId65"/>
  </p:sldIdLst>
  <p:sldSz cx="12192000" cy="6858000"/>
  <p:notesSz cx="6858000" cy="9144000"/>
  <p:embeddedFontLst>
    <p:embeddedFont>
      <p:font typeface="Helvetica" panose="020B0604020202020204" pitchFamily="34" charset="0"/>
      <p:regular r:id="rId68"/>
      <p:bold r:id="rId69"/>
      <p:italic r:id="rId70"/>
      <p:boldItalic r:id="rId71"/>
    </p:embeddedFont>
    <p:embeddedFont>
      <p:font typeface="Montserrat" panose="00000500000000000000" pitchFamily="2" charset="0"/>
      <p:regular r:id="rId72"/>
      <p:bold r:id="rId73"/>
      <p:italic r:id="rId74"/>
      <p:boldItalic r:id="rId75"/>
    </p:embeddedFont>
    <p:embeddedFont>
      <p:font typeface="Montserrat Medium" panose="00000600000000000000" pitchFamily="2" charset="0"/>
      <p:regular r:id="rId76"/>
      <p:italic r:id="rId77"/>
    </p:embeddedFont>
    <p:embeddedFont>
      <p:font typeface="Montserrat SemiBold" panose="00000700000000000000" pitchFamily="2" charset="0"/>
      <p:regular r:id="rId78"/>
      <p:bold r:id="rId79"/>
      <p:italic r:id="rId80"/>
      <p:boldItalic r:id="rId81"/>
    </p:embeddedFont>
    <p:embeddedFont>
      <p:font typeface="Source Sans Pro" panose="020B0503030403020204" pitchFamily="34" charset="0"/>
      <p:regular r:id="rId82"/>
      <p:bold r:id="rId83"/>
      <p:italic r:id="rId84"/>
      <p:boldItalic r:id="rId85"/>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152E"/>
    <a:srgbClr val="BC945A"/>
    <a:srgbClr val="DEC9A2"/>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05"/>
    <p:restoredTop sz="86338"/>
  </p:normalViewPr>
  <p:slideViewPr>
    <p:cSldViewPr snapToGrid="0" snapToObjects="1">
      <p:cViewPr varScale="1">
        <p:scale>
          <a:sx n="96" d="100"/>
          <a:sy n="96" d="100"/>
        </p:scale>
        <p:origin x="1434"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27/08/2024</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27/08/2024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a:p>
        </p:txBody>
      </p:sp>
    </p:spTree>
    <p:extLst>
      <p:ext uri="{BB962C8B-B14F-4D97-AF65-F5344CB8AC3E}">
        <p14:creationId xmlns:p14="http://schemas.microsoft.com/office/powerpoint/2010/main" val="2140446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36</a:t>
            </a:fld>
            <a:endParaRPr lang="es-MX"/>
          </a:p>
        </p:txBody>
      </p:sp>
    </p:spTree>
    <p:extLst>
      <p:ext uri="{BB962C8B-B14F-4D97-AF65-F5344CB8AC3E}">
        <p14:creationId xmlns:p14="http://schemas.microsoft.com/office/powerpoint/2010/main" val="244515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37</a:t>
            </a:fld>
            <a:endParaRPr lang="es-MX"/>
          </a:p>
        </p:txBody>
      </p:sp>
    </p:spTree>
    <p:extLst>
      <p:ext uri="{BB962C8B-B14F-4D97-AF65-F5344CB8AC3E}">
        <p14:creationId xmlns:p14="http://schemas.microsoft.com/office/powerpoint/2010/main" val="3470690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38</a:t>
            </a:fld>
            <a:endParaRPr lang="es-MX"/>
          </a:p>
        </p:txBody>
      </p:sp>
    </p:spTree>
    <p:extLst>
      <p:ext uri="{BB962C8B-B14F-4D97-AF65-F5344CB8AC3E}">
        <p14:creationId xmlns:p14="http://schemas.microsoft.com/office/powerpoint/2010/main" val="388099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39</a:t>
            </a:fld>
            <a:endParaRPr lang="es-MX"/>
          </a:p>
        </p:txBody>
      </p:sp>
    </p:spTree>
    <p:extLst>
      <p:ext uri="{BB962C8B-B14F-4D97-AF65-F5344CB8AC3E}">
        <p14:creationId xmlns:p14="http://schemas.microsoft.com/office/powerpoint/2010/main" val="2285326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40</a:t>
            </a:fld>
            <a:endParaRPr lang="es-MX"/>
          </a:p>
        </p:txBody>
      </p:sp>
    </p:spTree>
    <p:extLst>
      <p:ext uri="{BB962C8B-B14F-4D97-AF65-F5344CB8AC3E}">
        <p14:creationId xmlns:p14="http://schemas.microsoft.com/office/powerpoint/2010/main" val="450457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41</a:t>
            </a:fld>
            <a:endParaRPr lang="es-MX"/>
          </a:p>
        </p:txBody>
      </p:sp>
    </p:spTree>
    <p:extLst>
      <p:ext uri="{BB962C8B-B14F-4D97-AF65-F5344CB8AC3E}">
        <p14:creationId xmlns:p14="http://schemas.microsoft.com/office/powerpoint/2010/main" val="1679262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42</a:t>
            </a:fld>
            <a:endParaRPr lang="es-MX"/>
          </a:p>
        </p:txBody>
      </p:sp>
    </p:spTree>
    <p:extLst>
      <p:ext uri="{BB962C8B-B14F-4D97-AF65-F5344CB8AC3E}">
        <p14:creationId xmlns:p14="http://schemas.microsoft.com/office/powerpoint/2010/main" val="285235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43</a:t>
            </a:fld>
            <a:endParaRPr lang="es-MX"/>
          </a:p>
        </p:txBody>
      </p:sp>
    </p:spTree>
    <p:extLst>
      <p:ext uri="{BB962C8B-B14F-4D97-AF65-F5344CB8AC3E}">
        <p14:creationId xmlns:p14="http://schemas.microsoft.com/office/powerpoint/2010/main" val="1529907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44</a:t>
            </a:fld>
            <a:endParaRPr lang="es-MX"/>
          </a:p>
        </p:txBody>
      </p:sp>
    </p:spTree>
    <p:extLst>
      <p:ext uri="{BB962C8B-B14F-4D97-AF65-F5344CB8AC3E}">
        <p14:creationId xmlns:p14="http://schemas.microsoft.com/office/powerpoint/2010/main" val="109759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45</a:t>
            </a:fld>
            <a:endParaRPr lang="es-MX"/>
          </a:p>
        </p:txBody>
      </p:sp>
    </p:spTree>
    <p:extLst>
      <p:ext uri="{BB962C8B-B14F-4D97-AF65-F5344CB8AC3E}">
        <p14:creationId xmlns:p14="http://schemas.microsoft.com/office/powerpoint/2010/main" val="99672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2</a:t>
            </a:fld>
            <a:endParaRPr lang="es-MX"/>
          </a:p>
        </p:txBody>
      </p:sp>
    </p:spTree>
    <p:extLst>
      <p:ext uri="{BB962C8B-B14F-4D97-AF65-F5344CB8AC3E}">
        <p14:creationId xmlns:p14="http://schemas.microsoft.com/office/powerpoint/2010/main" val="2140446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46</a:t>
            </a:fld>
            <a:endParaRPr lang="es-MX"/>
          </a:p>
        </p:txBody>
      </p:sp>
    </p:spTree>
    <p:extLst>
      <p:ext uri="{BB962C8B-B14F-4D97-AF65-F5344CB8AC3E}">
        <p14:creationId xmlns:p14="http://schemas.microsoft.com/office/powerpoint/2010/main" val="2194833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47</a:t>
            </a:fld>
            <a:endParaRPr lang="es-MX"/>
          </a:p>
        </p:txBody>
      </p:sp>
    </p:spTree>
    <p:extLst>
      <p:ext uri="{BB962C8B-B14F-4D97-AF65-F5344CB8AC3E}">
        <p14:creationId xmlns:p14="http://schemas.microsoft.com/office/powerpoint/2010/main" val="3226301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48</a:t>
            </a:fld>
            <a:endParaRPr lang="es-MX"/>
          </a:p>
        </p:txBody>
      </p:sp>
    </p:spTree>
    <p:extLst>
      <p:ext uri="{BB962C8B-B14F-4D97-AF65-F5344CB8AC3E}">
        <p14:creationId xmlns:p14="http://schemas.microsoft.com/office/powerpoint/2010/main" val="2453059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49</a:t>
            </a:fld>
            <a:endParaRPr lang="es-MX"/>
          </a:p>
        </p:txBody>
      </p:sp>
    </p:spTree>
    <p:extLst>
      <p:ext uri="{BB962C8B-B14F-4D97-AF65-F5344CB8AC3E}">
        <p14:creationId xmlns:p14="http://schemas.microsoft.com/office/powerpoint/2010/main" val="3050971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51</a:t>
            </a:fld>
            <a:endParaRPr lang="es-MX"/>
          </a:p>
        </p:txBody>
      </p:sp>
    </p:spTree>
    <p:extLst>
      <p:ext uri="{BB962C8B-B14F-4D97-AF65-F5344CB8AC3E}">
        <p14:creationId xmlns:p14="http://schemas.microsoft.com/office/powerpoint/2010/main" val="530130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52</a:t>
            </a:fld>
            <a:endParaRPr lang="es-MX"/>
          </a:p>
        </p:txBody>
      </p:sp>
    </p:spTree>
    <p:extLst>
      <p:ext uri="{BB962C8B-B14F-4D97-AF65-F5344CB8AC3E}">
        <p14:creationId xmlns:p14="http://schemas.microsoft.com/office/powerpoint/2010/main" val="3364870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64</a:t>
            </a:fld>
            <a:endParaRPr lang="es-MX"/>
          </a:p>
        </p:txBody>
      </p:sp>
    </p:spTree>
    <p:extLst>
      <p:ext uri="{BB962C8B-B14F-4D97-AF65-F5344CB8AC3E}">
        <p14:creationId xmlns:p14="http://schemas.microsoft.com/office/powerpoint/2010/main" val="2164907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28</a:t>
            </a:fld>
            <a:endParaRPr lang="es-MX"/>
          </a:p>
        </p:txBody>
      </p:sp>
    </p:spTree>
    <p:extLst>
      <p:ext uri="{BB962C8B-B14F-4D97-AF65-F5344CB8AC3E}">
        <p14:creationId xmlns:p14="http://schemas.microsoft.com/office/powerpoint/2010/main" val="2434355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29</a:t>
            </a:fld>
            <a:endParaRPr lang="es-MX"/>
          </a:p>
        </p:txBody>
      </p:sp>
    </p:spTree>
    <p:extLst>
      <p:ext uri="{BB962C8B-B14F-4D97-AF65-F5344CB8AC3E}">
        <p14:creationId xmlns:p14="http://schemas.microsoft.com/office/powerpoint/2010/main" val="285457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30</a:t>
            </a:fld>
            <a:endParaRPr lang="es-MX"/>
          </a:p>
        </p:txBody>
      </p:sp>
    </p:spTree>
    <p:extLst>
      <p:ext uri="{BB962C8B-B14F-4D97-AF65-F5344CB8AC3E}">
        <p14:creationId xmlns:p14="http://schemas.microsoft.com/office/powerpoint/2010/main" val="1217593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32</a:t>
            </a:fld>
            <a:endParaRPr lang="es-MX"/>
          </a:p>
        </p:txBody>
      </p:sp>
    </p:spTree>
    <p:extLst>
      <p:ext uri="{BB962C8B-B14F-4D97-AF65-F5344CB8AC3E}">
        <p14:creationId xmlns:p14="http://schemas.microsoft.com/office/powerpoint/2010/main" val="3513172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33</a:t>
            </a:fld>
            <a:endParaRPr lang="es-MX"/>
          </a:p>
        </p:txBody>
      </p:sp>
    </p:spTree>
    <p:extLst>
      <p:ext uri="{BB962C8B-B14F-4D97-AF65-F5344CB8AC3E}">
        <p14:creationId xmlns:p14="http://schemas.microsoft.com/office/powerpoint/2010/main" val="426836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34</a:t>
            </a:fld>
            <a:endParaRPr lang="es-MX"/>
          </a:p>
        </p:txBody>
      </p:sp>
    </p:spTree>
    <p:extLst>
      <p:ext uri="{BB962C8B-B14F-4D97-AF65-F5344CB8AC3E}">
        <p14:creationId xmlns:p14="http://schemas.microsoft.com/office/powerpoint/2010/main" val="26991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t>35</a:t>
            </a:fld>
            <a:endParaRPr lang="es-MX"/>
          </a:p>
        </p:txBody>
      </p:sp>
    </p:spTree>
    <p:extLst>
      <p:ext uri="{BB962C8B-B14F-4D97-AF65-F5344CB8AC3E}">
        <p14:creationId xmlns:p14="http://schemas.microsoft.com/office/powerpoint/2010/main" val="14981290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1955870"/>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460818"/>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6100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27/08/2024</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2101C-54EB-4BFA-87A6-920CBF785E5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21F4CFA9-3086-497E-A86E-0BF7F0888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655B575B-30CD-4CF1-9B96-781A9E2545E2}"/>
              </a:ext>
            </a:extLst>
          </p:cNvPr>
          <p:cNvSpPr>
            <a:spLocks noGrp="1"/>
          </p:cNvSpPr>
          <p:nvPr>
            <p:ph type="dt" sz="half" idx="10"/>
          </p:nvPr>
        </p:nvSpPr>
        <p:spPr/>
        <p:txBody>
          <a:bodyPr/>
          <a:lstStyle/>
          <a:p>
            <a:fld id="{2DCCDC23-391A-40EB-9179-1B9E207CF87D}" type="datetimeFigureOut">
              <a:rPr lang="es-MX" smtClean="0"/>
              <a:t>27/08/2024</a:t>
            </a:fld>
            <a:endParaRPr lang="es-MX"/>
          </a:p>
        </p:txBody>
      </p:sp>
      <p:sp>
        <p:nvSpPr>
          <p:cNvPr id="5" name="Marcador de pie de página 4">
            <a:extLst>
              <a:ext uri="{FF2B5EF4-FFF2-40B4-BE49-F238E27FC236}">
                <a16:creationId xmlns:a16="http://schemas.microsoft.com/office/drawing/2014/main" id="{6E3D110F-E58F-4D33-A282-0AC155DD54F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2601AA5-B9AC-4961-AC3C-82CD6599BA13}"/>
              </a:ext>
            </a:extLst>
          </p:cNvPr>
          <p:cNvSpPr>
            <a:spLocks noGrp="1"/>
          </p:cNvSpPr>
          <p:nvPr>
            <p:ph type="sldNum" sz="quarter" idx="12"/>
          </p:nvPr>
        </p:nvSpPr>
        <p:spPr/>
        <p:txBody>
          <a:bodyPr/>
          <a:lstStyle/>
          <a:p>
            <a:fld id="{FEF0CC76-B6C4-44C8-BA53-38E9F6059617}" type="slidenum">
              <a:rPr lang="es-MX" smtClean="0"/>
              <a:t>‹Nº›</a:t>
            </a:fld>
            <a:endParaRPr lang="es-MX"/>
          </a:p>
        </p:txBody>
      </p:sp>
    </p:spTree>
    <p:extLst>
      <p:ext uri="{BB962C8B-B14F-4D97-AF65-F5344CB8AC3E}">
        <p14:creationId xmlns:p14="http://schemas.microsoft.com/office/powerpoint/2010/main" val="524975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000C46F-D519-4A06-A28C-9BD318111A53}"/>
              </a:ext>
            </a:extLst>
          </p:cNvPr>
          <p:cNvSpPr>
            <a:spLocks noGrp="1"/>
          </p:cNvSpPr>
          <p:nvPr>
            <p:ph type="dt" sz="half" idx="10"/>
          </p:nvPr>
        </p:nvSpPr>
        <p:spPr/>
        <p:txBody>
          <a:bodyPr/>
          <a:lstStyle/>
          <a:p>
            <a:fld id="{2DCCDC23-391A-40EB-9179-1B9E207CF87D}" type="datetimeFigureOut">
              <a:rPr lang="es-MX" smtClean="0"/>
              <a:t>27/08/2024</a:t>
            </a:fld>
            <a:endParaRPr lang="es-MX"/>
          </a:p>
        </p:txBody>
      </p:sp>
      <p:sp>
        <p:nvSpPr>
          <p:cNvPr id="3" name="Marcador de pie de página 2">
            <a:extLst>
              <a:ext uri="{FF2B5EF4-FFF2-40B4-BE49-F238E27FC236}">
                <a16:creationId xmlns:a16="http://schemas.microsoft.com/office/drawing/2014/main" id="{287EB96E-F83D-4463-A186-0161B198ADC8}"/>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7FD72FB-92B7-40E7-95E0-774C726A2BF3}"/>
              </a:ext>
            </a:extLst>
          </p:cNvPr>
          <p:cNvSpPr>
            <a:spLocks noGrp="1"/>
          </p:cNvSpPr>
          <p:nvPr>
            <p:ph type="sldNum" sz="quarter" idx="12"/>
          </p:nvPr>
        </p:nvSpPr>
        <p:spPr/>
        <p:txBody>
          <a:bodyPr/>
          <a:lstStyle/>
          <a:p>
            <a:fld id="{FEF0CC76-B6C4-44C8-BA53-38E9F6059617}" type="slidenum">
              <a:rPr lang="es-MX" smtClean="0"/>
              <a:t>‹Nº›</a:t>
            </a:fld>
            <a:endParaRPr lang="es-MX"/>
          </a:p>
        </p:txBody>
      </p:sp>
    </p:spTree>
    <p:extLst>
      <p:ext uri="{BB962C8B-B14F-4D97-AF65-F5344CB8AC3E}">
        <p14:creationId xmlns:p14="http://schemas.microsoft.com/office/powerpoint/2010/main" val="640744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27/08/2024</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33844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27/08/2024</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4380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27/08/2024</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733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27/08/2024</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67" r:id="rId7"/>
    <p:sldLayoutId id="2147483668" r:id="rId8"/>
    <p:sldLayoutId id="2147483663" r:id="rId9"/>
    <p:sldLayoutId id="2147483651" r:id="rId10"/>
    <p:sldLayoutId id="2147483653" r:id="rId11"/>
    <p:sldLayoutId id="2147483652" r:id="rId12"/>
    <p:sldLayoutId id="2147483656" r:id="rId13"/>
    <p:sldLayoutId id="2147483673" r:id="rId14"/>
    <p:sldLayoutId id="2147483674" r:id="rId15"/>
    <p:sldLayoutId id="2147483675" r:id="rId1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2.emf"/></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themeOverride" Target="../theme/themeOverride1.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hemeOverride" Target="../theme/themeOverride2.xml"/><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hemeOverride" Target="../theme/themeOverride3.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hemeOverride" Target="../theme/themeOverride4.xml"/><Relationship Id="rId4" Type="http://schemas.openxmlformats.org/officeDocument/2006/relationships/image" Target="../media/image33.emf"/></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themeOverride" Target="../theme/themeOverride5.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themeOverride" Target="../theme/themeOverride6.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5.xml"/><Relationship Id="rId1" Type="http://schemas.openxmlformats.org/officeDocument/2006/relationships/themeOverride" Target="../theme/themeOverride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hemeOverride" Target="../theme/themeOverride8.xml"/><Relationship Id="rId6" Type="http://schemas.openxmlformats.org/officeDocument/2006/relationships/image" Target="../media/image18.png"/><Relationship Id="rId5" Type="http://schemas.openxmlformats.org/officeDocument/2006/relationships/image" Target="../media/image34.emf"/><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hemeOverride" Target="../theme/themeOverride9.xml"/><Relationship Id="rId4" Type="http://schemas.openxmlformats.org/officeDocument/2006/relationships/image" Target="../media/image18.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hemeOverride" Target="../theme/themeOverride10.xml"/><Relationship Id="rId5" Type="http://schemas.openxmlformats.org/officeDocument/2006/relationships/image" Target="../media/image35.emf"/><Relationship Id="rId4" Type="http://schemas.openxmlformats.org/officeDocument/2006/relationships/package" Target="../embeddings/Microsoft_Excel_Worksheet.xlsx"/></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6.xml"/><Relationship Id="rId1" Type="http://schemas.openxmlformats.org/officeDocument/2006/relationships/themeOverride" Target="../theme/themeOverride11.xml"/><Relationship Id="rId4" Type="http://schemas.openxmlformats.org/officeDocument/2006/relationships/image" Target="../media/image36.emf"/></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a:xfrm>
            <a:off x="363220" y="1282770"/>
            <a:ext cx="11465560" cy="1641183"/>
          </a:xfrm>
        </p:spPr>
        <p:txBody>
          <a:bodyPr/>
          <a:lstStyle/>
          <a:p>
            <a:r>
              <a:rPr lang="es-ES" sz="4000" dirty="0"/>
              <a:t>ADECUACIÓN DE LA PLANEACIÓN DE LA “ESTRATEGIA DE DESARROLLO INSTITUCIONAL DE LA ESCUELA NORMAL”</a:t>
            </a:r>
            <a:r>
              <a:rPr lang="es-MX" sz="4000" b="1" dirty="0"/>
              <a:t> </a:t>
            </a:r>
            <a:endParaRPr lang="es-MX" sz="4000" dirty="0"/>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p:txBody>
          <a:bodyPr>
            <a:normAutofit fontScale="92500" lnSpcReduction="20000"/>
          </a:bodyPr>
          <a:lstStyle/>
          <a:p>
            <a:endParaRPr lang="es-MX" dirty="0"/>
          </a:p>
          <a:p>
            <a:r>
              <a:rPr lang="es-MX" dirty="0"/>
              <a:t>COAHUILA- GUERRERO- PUEBLA- VERACRUZ </a:t>
            </a:r>
          </a:p>
          <a:p>
            <a:r>
              <a:rPr lang="es-MX"/>
              <a:t>Agosto- septiembre 2024</a:t>
            </a:r>
            <a:endParaRPr lang="es-MX" dirty="0"/>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9" name="Imagen 8">
            <a:extLst>
              <a:ext uri="{FF2B5EF4-FFF2-40B4-BE49-F238E27FC236}">
                <a16:creationId xmlns:a16="http://schemas.microsoft.com/office/drawing/2014/main" id="{82134FE0-6432-4D94-0BE6-64373AA114F5}"/>
              </a:ext>
            </a:extLst>
          </p:cNvPr>
          <p:cNvPicPr>
            <a:picLocks noChangeAspect="1"/>
          </p:cNvPicPr>
          <p:nvPr/>
        </p:nvPicPr>
        <p:blipFill>
          <a:blip r:embed="rId4"/>
          <a:stretch>
            <a:fillRect/>
          </a:stretch>
        </p:blipFill>
        <p:spPr>
          <a:xfrm>
            <a:off x="3417192" y="5468666"/>
            <a:ext cx="5141243" cy="777420"/>
          </a:xfrm>
          <a:prstGeom prst="rect">
            <a:avLst/>
          </a:prstGeom>
        </p:spPr>
      </p:pic>
    </p:spTree>
    <p:extLst>
      <p:ext uri="{BB962C8B-B14F-4D97-AF65-F5344CB8AC3E}">
        <p14:creationId xmlns:p14="http://schemas.microsoft.com/office/powerpoint/2010/main" val="106277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7" name="CuadroTexto 6">
            <a:extLst>
              <a:ext uri="{FF2B5EF4-FFF2-40B4-BE49-F238E27FC236}">
                <a16:creationId xmlns:a16="http://schemas.microsoft.com/office/drawing/2014/main" id="{3A350594-D7C3-119A-E531-20FCB4AC5C81}"/>
              </a:ext>
            </a:extLst>
          </p:cNvPr>
          <p:cNvSpPr txBox="1"/>
          <p:nvPr/>
        </p:nvSpPr>
        <p:spPr>
          <a:xfrm>
            <a:off x="339506" y="2213282"/>
            <a:ext cx="11512987" cy="2431435"/>
          </a:xfrm>
          <a:prstGeom prst="rect">
            <a:avLst/>
          </a:prstGeom>
          <a:noFill/>
        </p:spPr>
        <p:txBody>
          <a:bodyPr wrap="square">
            <a:spAutoFit/>
          </a:bodyPr>
          <a:lstStyle/>
          <a:p>
            <a:pPr defTabSz="1219170" eaLnBrk="1" fontAlgn="auto" hangingPunct="1">
              <a:spcBef>
                <a:spcPts val="0"/>
              </a:spcBef>
              <a:spcAft>
                <a:spcPts val="0"/>
              </a:spcAft>
              <a:buClr>
                <a:srgbClr val="000000"/>
              </a:buClr>
              <a:defRPr/>
            </a:pPr>
            <a:r>
              <a:rPr lang="es-MX" sz="1900" kern="0" dirty="0">
                <a:solidFill>
                  <a:srgbClr val="8E2F42"/>
                </a:solidFill>
                <a:latin typeface="Montserrat" pitchFamily="2" charset="77"/>
                <a:ea typeface="Calibri" panose="020F0502020204030204" pitchFamily="34" charset="0"/>
                <a:cs typeface="Calibri Light" panose="020F0302020204030204" pitchFamily="34" charset="0"/>
                <a:sym typeface="Arial"/>
              </a:rPr>
              <a:t>Ley Organica de la Administración Pública Federal. </a:t>
            </a:r>
            <a:r>
              <a:rPr lang="es-MX" kern="0" dirty="0">
                <a:solidFill>
                  <a:srgbClr val="415665"/>
                </a:solidFill>
                <a:latin typeface="Montserrat" pitchFamily="2" charset="77"/>
                <a:ea typeface="Source Sans Pro"/>
                <a:cs typeface="Times New Roman" panose="02020603050405020304" pitchFamily="18" charset="0"/>
                <a:sym typeface="Arial"/>
              </a:rPr>
              <a:t>(última reforma publicada DOF: 01-04-2024)</a:t>
            </a:r>
          </a:p>
          <a:p>
            <a:pPr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Art.38.- A la Secretaría de Educación Pública corresponde el despacho de los siguientes asuntos:</a:t>
            </a: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I.- Organizar, vigilar y desarrollar en las escuelas oficiales, incorporadas o reconocidas:</a:t>
            </a: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a) La enseñanza preescolar, primaria, secundaria y normal, urbana, semiurbana y rural.</a:t>
            </a: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e) La enseñanza superior y profesional.</a:t>
            </a:r>
          </a:p>
        </p:txBody>
      </p:sp>
    </p:spTree>
    <p:extLst>
      <p:ext uri="{BB962C8B-B14F-4D97-AF65-F5344CB8AC3E}">
        <p14:creationId xmlns:p14="http://schemas.microsoft.com/office/powerpoint/2010/main" val="420036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5" name="CuadroTexto 4">
            <a:extLst>
              <a:ext uri="{FF2B5EF4-FFF2-40B4-BE49-F238E27FC236}">
                <a16:creationId xmlns:a16="http://schemas.microsoft.com/office/drawing/2014/main" id="{7E2EACEA-B474-3C99-6FFC-242619DB108A}"/>
              </a:ext>
            </a:extLst>
          </p:cNvPr>
          <p:cNvSpPr txBox="1"/>
          <p:nvPr/>
        </p:nvSpPr>
        <p:spPr>
          <a:xfrm>
            <a:off x="339506" y="1255364"/>
            <a:ext cx="11512987" cy="4755148"/>
          </a:xfrm>
          <a:prstGeom prst="rect">
            <a:avLst/>
          </a:prstGeom>
          <a:noFill/>
        </p:spPr>
        <p:txBody>
          <a:bodyPr wrap="square">
            <a:spAutoFit/>
          </a:bodyPr>
          <a:lstStyle/>
          <a:p>
            <a:pPr defTabSz="1219170">
              <a:defRPr/>
            </a:pPr>
            <a:r>
              <a:rPr lang="es-MX" sz="1900" b="1" dirty="0">
                <a:solidFill>
                  <a:srgbClr val="8E2F42"/>
                </a:solidFill>
                <a:latin typeface="Montserrat" pitchFamily="2" charset="77"/>
                <a:cs typeface="Calibri Light" panose="020F0302020204030204" pitchFamily="34" charset="0"/>
              </a:rPr>
              <a:t>Ley Federal de Presupuesto y Responsabilidad Hacendaria</a:t>
            </a:r>
            <a:r>
              <a:rPr lang="es-MX" sz="1900" dirty="0">
                <a:solidFill>
                  <a:srgbClr val="8E2F42"/>
                </a:solidFill>
                <a:latin typeface="Montserrat" pitchFamily="2" charset="77"/>
                <a:cs typeface="Calibri Light" panose="020F0302020204030204" pitchFamily="34" charset="0"/>
              </a:rPr>
              <a:t>. </a:t>
            </a:r>
            <a:r>
              <a:rPr kumimoji="0" lang="es-MX" b="0" i="0" u="none" strike="noStrike" kern="0" cap="none" spc="0" normalizeH="0" baseline="0" noProof="0" dirty="0">
                <a:ln>
                  <a:noFill/>
                </a:ln>
                <a:solidFill>
                  <a:srgbClr val="415665"/>
                </a:solidFill>
                <a:effectLst/>
                <a:uLnTx/>
                <a:uFillTx/>
                <a:latin typeface="Montserrat" pitchFamily="2" charset="77"/>
                <a:ea typeface="Source Sans Pro"/>
                <a:cs typeface="Times New Roman" panose="02020603050405020304" pitchFamily="18" charset="0"/>
                <a:sym typeface="Arial"/>
              </a:rPr>
              <a:t>(Última reforma publicada DOF: 30-04-2024)</a:t>
            </a:r>
            <a:endParaRPr lang="es-MX" dirty="0">
              <a:solidFill>
                <a:srgbClr val="8E2F42"/>
              </a:solidFill>
              <a:latin typeface="Montserrat" pitchFamily="2" charset="77"/>
              <a:cs typeface="Calibri Light" panose="020F0302020204030204" pitchFamily="34" charset="0"/>
            </a:endParaRP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Artículo 1.- La presente Ley es de orden público, y tiene por objeto reglamentar los artículos </a:t>
            </a:r>
            <a:r>
              <a:rPr lang="es-MX" sz="1900" b="1" kern="0" dirty="0">
                <a:solidFill>
                  <a:srgbClr val="000000"/>
                </a:solidFill>
                <a:latin typeface="Montserrat" pitchFamily="2" charset="77"/>
                <a:ea typeface="Calibri" panose="020F0502020204030204" pitchFamily="34" charset="0"/>
                <a:cs typeface="Calibri Light" panose="020F0302020204030204" pitchFamily="34" charset="0"/>
                <a:sym typeface="Arial"/>
              </a:rPr>
              <a:t>74 fracción IV </a:t>
            </a: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(PEF), </a:t>
            </a:r>
            <a:r>
              <a:rPr lang="es-MX" sz="1900" b="1" kern="0" dirty="0">
                <a:solidFill>
                  <a:srgbClr val="000000"/>
                </a:solidFill>
                <a:latin typeface="Montserrat" pitchFamily="2" charset="77"/>
                <a:ea typeface="Calibri" panose="020F0502020204030204" pitchFamily="34" charset="0"/>
                <a:cs typeface="Calibri Light" panose="020F0302020204030204" pitchFamily="34" charset="0"/>
                <a:sym typeface="Arial"/>
              </a:rPr>
              <a:t>75</a:t>
            </a: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 (PEF autorizado), </a:t>
            </a:r>
            <a:r>
              <a:rPr lang="es-MX" sz="1900" b="1" kern="0" dirty="0">
                <a:solidFill>
                  <a:srgbClr val="000000"/>
                </a:solidFill>
                <a:latin typeface="Montserrat" pitchFamily="2" charset="77"/>
                <a:ea typeface="Calibri" panose="020F0502020204030204" pitchFamily="34" charset="0"/>
                <a:cs typeface="Calibri Light" panose="020F0302020204030204" pitchFamily="34" charset="0"/>
                <a:sym typeface="Arial"/>
              </a:rPr>
              <a:t>126 </a:t>
            </a: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(no podrá hacerse pago alguno que no esté comprendido en el PEF), </a:t>
            </a:r>
            <a:r>
              <a:rPr lang="es-MX" sz="1900" b="1" kern="0" dirty="0">
                <a:solidFill>
                  <a:srgbClr val="000000"/>
                </a:solidFill>
                <a:latin typeface="Montserrat" pitchFamily="2" charset="77"/>
                <a:ea typeface="Calibri" panose="020F0502020204030204" pitchFamily="34" charset="0"/>
                <a:cs typeface="Calibri Light" panose="020F0302020204030204" pitchFamily="34" charset="0"/>
                <a:sym typeface="Arial"/>
              </a:rPr>
              <a:t>127</a:t>
            </a: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 (remuneraciones a los servidores públicos) y </a:t>
            </a:r>
            <a:r>
              <a:rPr lang="es-MX" sz="1900" b="1" kern="0" dirty="0">
                <a:solidFill>
                  <a:srgbClr val="000000"/>
                </a:solidFill>
                <a:latin typeface="Montserrat" pitchFamily="2" charset="77"/>
                <a:ea typeface="Calibri" panose="020F0502020204030204" pitchFamily="34" charset="0"/>
                <a:cs typeface="Calibri Light" panose="020F0302020204030204" pitchFamily="34" charset="0"/>
                <a:sym typeface="Arial"/>
              </a:rPr>
              <a:t>134</a:t>
            </a: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 (los recursos económicos de que disponga la federación, las entidades federativas, etc. se administrarán con eficiencia, eficacia, economía, transparencia y honradez para satisfacer los objetivos a los que están destinados), de la Constitución Política de los Estados Unidos Mexicanos, en materia de programación, presupuestación, aprobación, ejercicio, control y evaluación de los ingresos y egresos públicos federales.</a:t>
            </a: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Los sujetos obligados a cumplir las disposiciones de esta Ley deberán observar que la administración de los recursos públicos federales se realice con base en criterios de legalidad, honestidad, eficiencia, eficacia, economía, racionalidad, austeridad, transparencia, control, rendición de cuentas y equidad de género.</a:t>
            </a:r>
          </a:p>
        </p:txBody>
      </p:sp>
    </p:spTree>
    <p:extLst>
      <p:ext uri="{BB962C8B-B14F-4D97-AF65-F5344CB8AC3E}">
        <p14:creationId xmlns:p14="http://schemas.microsoft.com/office/powerpoint/2010/main" val="4032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 </a:t>
            </a:r>
            <a:r>
              <a:rPr lang="es-MX" sz="2000" dirty="0"/>
              <a:t>continua</a:t>
            </a:r>
            <a:endParaRPr lang="es-MX" sz="3600" dirty="0"/>
          </a:p>
        </p:txBody>
      </p:sp>
      <p:sp>
        <p:nvSpPr>
          <p:cNvPr id="7" name="CuadroTexto 6">
            <a:extLst>
              <a:ext uri="{FF2B5EF4-FFF2-40B4-BE49-F238E27FC236}">
                <a16:creationId xmlns:a16="http://schemas.microsoft.com/office/drawing/2014/main" id="{3A336C7C-CC71-EB5D-57F1-7410AADBA159}"/>
              </a:ext>
            </a:extLst>
          </p:cNvPr>
          <p:cNvSpPr txBox="1"/>
          <p:nvPr/>
        </p:nvSpPr>
        <p:spPr>
          <a:xfrm>
            <a:off x="340962" y="1774701"/>
            <a:ext cx="11512987" cy="3600986"/>
          </a:xfrm>
          <a:prstGeom prst="rect">
            <a:avLst/>
          </a:prstGeom>
          <a:noFill/>
        </p:spPr>
        <p:txBody>
          <a:bodyPr wrap="square">
            <a:spAutoFit/>
          </a:bodyPr>
          <a:lstStyle/>
          <a:p>
            <a:pPr defTabSz="1219170">
              <a:defRPr/>
            </a:pPr>
            <a:r>
              <a:rPr lang="es-MX" sz="1900" dirty="0">
                <a:solidFill>
                  <a:srgbClr val="8E2F42"/>
                </a:solidFill>
                <a:latin typeface="Montserrat" pitchFamily="2" charset="77"/>
                <a:cs typeface="Calibri Light" panose="020F0302020204030204" pitchFamily="34" charset="0"/>
              </a:rPr>
              <a:t>Ley Federal de Presupuesto y Responsabilidad Hacendaria</a:t>
            </a:r>
          </a:p>
          <a:p>
            <a:pPr defTabSz="1219170">
              <a:defRPr/>
            </a:pPr>
            <a:endParaRPr lang="es-MX" sz="1900" dirty="0">
              <a:solidFill>
                <a:srgbClr val="8E2F42"/>
              </a:solidFill>
              <a:latin typeface="Montserrat" pitchFamily="2" charset="77"/>
              <a:cs typeface="Calibri Light" panose="020F0302020204030204" pitchFamily="34" charset="0"/>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Las dependencias, las entidades a través de sus respectivas dependencias coordinadoras de sector o, en su caso, las entidades no coordinadas serán responsables de emitir las reglas de operación de los programas que inicien su operación en el ejercicio fiscal siguiente o, en su caso, las modificaciones a aquéllas que continúen vigentes, previa autorización presupuestaria de la Secretaría y dictamen de la Comisión Federal de Mejora Regulatoria sujetándose al siguiente procedimiento:</a:t>
            </a: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I. Las dependencias, las entidades a través de sus respectivas dependencias coordinadoras de sector o, en su caso, las entidades no coordinadas deberán presentar a la Secretaría, a más tardar el 21 de noviembre, sus proyectos de reglas de operación…</a:t>
            </a:r>
          </a:p>
        </p:txBody>
      </p:sp>
    </p:spTree>
    <p:extLst>
      <p:ext uri="{BB962C8B-B14F-4D97-AF65-F5344CB8AC3E}">
        <p14:creationId xmlns:p14="http://schemas.microsoft.com/office/powerpoint/2010/main" val="3506819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 </a:t>
            </a:r>
            <a:r>
              <a:rPr lang="es-MX" sz="2000" dirty="0"/>
              <a:t>continua</a:t>
            </a:r>
            <a:endParaRPr lang="es-MX" sz="3600" dirty="0"/>
          </a:p>
        </p:txBody>
      </p:sp>
      <p:sp>
        <p:nvSpPr>
          <p:cNvPr id="5" name="CuadroTexto 4">
            <a:extLst>
              <a:ext uri="{FF2B5EF4-FFF2-40B4-BE49-F238E27FC236}">
                <a16:creationId xmlns:a16="http://schemas.microsoft.com/office/drawing/2014/main" id="{ED7DF7D3-2A4A-6ABF-E731-CD770F4DB208}"/>
              </a:ext>
            </a:extLst>
          </p:cNvPr>
          <p:cNvSpPr txBox="1"/>
          <p:nvPr/>
        </p:nvSpPr>
        <p:spPr>
          <a:xfrm>
            <a:off x="338051" y="1336119"/>
            <a:ext cx="11512987" cy="4185761"/>
          </a:xfrm>
          <a:prstGeom prst="rect">
            <a:avLst/>
          </a:prstGeom>
          <a:noFill/>
        </p:spPr>
        <p:txBody>
          <a:bodyPr wrap="square">
            <a:spAutoFit/>
          </a:bodyPr>
          <a:lstStyle/>
          <a:p>
            <a:pPr defTabSz="1219170">
              <a:defRPr/>
            </a:pPr>
            <a:r>
              <a:rPr lang="es-MX" sz="1900" dirty="0">
                <a:solidFill>
                  <a:srgbClr val="8E2F42"/>
                </a:solidFill>
                <a:latin typeface="Montserrat" pitchFamily="2" charset="77"/>
                <a:cs typeface="Calibri Light" panose="020F0302020204030204" pitchFamily="34" charset="0"/>
              </a:rPr>
              <a:t>Ley Federal de Presupuesto y Responsabilidad Hacendaria</a:t>
            </a:r>
          </a:p>
          <a:p>
            <a:pPr defTabSz="1219170">
              <a:defRPr/>
            </a:pPr>
            <a:endParaRPr lang="es-MX" sz="1900" dirty="0">
              <a:solidFill>
                <a:srgbClr val="8E2F42"/>
              </a:solidFill>
              <a:latin typeface="Montserrat" pitchFamily="2" charset="77"/>
              <a:cs typeface="Calibri Light" panose="020F0302020204030204" pitchFamily="34" charset="0"/>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II. Una vez que las dependencias, las entidades a través de sus respectivas dependencias coordinadoras de sector o, en su caso, las entidades no coordinadas, obtengan la autorización presupuestaria de la Secretaría, deberán hacer llegar, en un plazo máximo de 3 días naturales, a la Comisión Federal de Mejora Regulatoria, los proyectos de reglas de operación, para que ésta emita dentro de los 10 días hábiles siguientes el dictamen regulatorio…</a:t>
            </a: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Las dependencias, las entidades a través de sus respectivas dependencias coordinadoras de sector o, en su caso, las entidades no coordinadas, publicarán en el Diario Oficial de la Federación las reglas de operación de programas nuevos, así como las modificaciones a las reglas de programas vigentes, a más tardar el 31 de diciembre anterior al ejercicio...</a:t>
            </a: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Las reglas de operación deberán ser simples y precisas con el objeto de facilitar la eficiencia y la eficacia en la aplicación de los recursos y en la operación de los programas.</a:t>
            </a:r>
          </a:p>
        </p:txBody>
      </p:sp>
    </p:spTree>
    <p:extLst>
      <p:ext uri="{BB962C8B-B14F-4D97-AF65-F5344CB8AC3E}">
        <p14:creationId xmlns:p14="http://schemas.microsoft.com/office/powerpoint/2010/main" val="1571764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 </a:t>
            </a:r>
            <a:r>
              <a:rPr lang="es-MX" sz="2000" dirty="0"/>
              <a:t>continua</a:t>
            </a:r>
            <a:endParaRPr lang="es-MX" sz="3600" dirty="0"/>
          </a:p>
        </p:txBody>
      </p:sp>
      <p:sp>
        <p:nvSpPr>
          <p:cNvPr id="6" name="CuadroTexto 5">
            <a:extLst>
              <a:ext uri="{FF2B5EF4-FFF2-40B4-BE49-F238E27FC236}">
                <a16:creationId xmlns:a16="http://schemas.microsoft.com/office/drawing/2014/main" id="{F2DDA5EA-F8BB-8F43-CAAD-BB2AB8E845CB}"/>
              </a:ext>
            </a:extLst>
          </p:cNvPr>
          <p:cNvSpPr txBox="1"/>
          <p:nvPr/>
        </p:nvSpPr>
        <p:spPr>
          <a:xfrm>
            <a:off x="339506" y="1500267"/>
            <a:ext cx="11512987" cy="3857466"/>
          </a:xfrm>
          <a:prstGeom prst="rect">
            <a:avLst/>
          </a:prstGeom>
          <a:noFill/>
        </p:spPr>
        <p:txBody>
          <a:bodyPr wrap="square">
            <a:spAutoFit/>
          </a:bodyPr>
          <a:lstStyle/>
          <a:p>
            <a:pPr defTabSz="1219170">
              <a:defRPr/>
            </a:pPr>
            <a:r>
              <a:rPr lang="es-MX" sz="1900" dirty="0">
                <a:solidFill>
                  <a:srgbClr val="8E2F42"/>
                </a:solidFill>
                <a:latin typeface="Montserrat" pitchFamily="2" charset="77"/>
                <a:cs typeface="Calibri Light" panose="020F0302020204030204" pitchFamily="34" charset="0"/>
              </a:rPr>
              <a:t>Ley Federal de Presupuesto y Responsabilidad Hacendaria</a:t>
            </a:r>
          </a:p>
          <a:p>
            <a:pPr defTabSz="1219170">
              <a:defRPr/>
            </a:pPr>
            <a:endParaRPr lang="es-MX" sz="1900" dirty="0">
              <a:solidFill>
                <a:srgbClr val="8E2F42"/>
              </a:solidFill>
              <a:latin typeface="Montserrat" pitchFamily="2" charset="77"/>
              <a:cs typeface="Calibri Light" panose="020F0302020204030204" pitchFamily="34" charset="0"/>
            </a:endParaRPr>
          </a:p>
          <a:p>
            <a:pPr algn="just" defTabSz="1219170" eaLnBrk="1" fontAlgn="auto" hangingPunct="1">
              <a:spcBef>
                <a:spcPts val="0"/>
              </a:spcBef>
              <a:spcAft>
                <a:spcPts val="0"/>
              </a:spcAft>
              <a:buClr>
                <a:srgbClr val="000000"/>
              </a:buClr>
              <a:defRPr/>
            </a:pPr>
            <a:r>
              <a:rPr lang="es-MX" sz="1900" i="1" kern="0" dirty="0">
                <a:solidFill>
                  <a:srgbClr val="000000"/>
                </a:solidFill>
                <a:latin typeface="Montserrat" pitchFamily="2" charset="77"/>
                <a:ea typeface="Calibri Light" panose="020F0302020204030204" pitchFamily="34" charset="0"/>
                <a:cs typeface="Calibri Light" panose="020F0302020204030204" pitchFamily="34" charset="0"/>
                <a:sym typeface="Arial"/>
              </a:rPr>
              <a:t>En cumplimiento de lo anterior, se ha tenido a bien expedir el siguiente:</a:t>
            </a:r>
          </a:p>
          <a:p>
            <a:pPr marL="38100" marR="0" lvl="1" algn="just" defTabSz="914400" rtl="0" eaLnBrk="1" fontAlgn="auto" latinLnBrk="0" hangingPunct="1">
              <a:spcBef>
                <a:spcPts val="600"/>
              </a:spcBef>
              <a:spcAft>
                <a:spcPts val="100"/>
              </a:spcAft>
              <a:buClr>
                <a:srgbClr val="0DB7C4"/>
              </a:buClr>
              <a:buSzPts val="3000"/>
              <a:tabLst/>
              <a:defRPr/>
            </a:pPr>
            <a:r>
              <a:rPr kumimoji="0" lang="es-MX" sz="1900" b="0" i="1" u="none" strike="noStrike" kern="0" cap="none" spc="0" normalizeH="0" baseline="0" noProof="0" dirty="0">
                <a:ln>
                  <a:noFill/>
                </a:ln>
                <a:solidFill>
                  <a:srgbClr val="415665"/>
                </a:solidFill>
                <a:effectLst/>
                <a:uLnTx/>
                <a:uFillTx/>
                <a:latin typeface="Montserrat" pitchFamily="2" charset="77"/>
                <a:ea typeface="Calibri Light" panose="020F0302020204030204" pitchFamily="34" charset="0"/>
                <a:cs typeface="Calibri Light" panose="020F0302020204030204" pitchFamily="34" charset="0"/>
                <a:sym typeface="Arial"/>
              </a:rPr>
              <a:t>Acuerdo número 18/12/23, por el que se emiten </a:t>
            </a:r>
            <a:r>
              <a:rPr lang="es-MX" sz="1900" i="1" kern="0" dirty="0">
                <a:solidFill>
                  <a:srgbClr val="000000"/>
                </a:solidFill>
                <a:latin typeface="Montserrat" pitchFamily="2" charset="77"/>
                <a:ea typeface="Calibri Light" panose="020F0302020204030204" pitchFamily="34" charset="0"/>
                <a:cs typeface="Calibri Light" panose="020F0302020204030204" pitchFamily="34" charset="0"/>
                <a:sym typeface="Arial"/>
              </a:rPr>
              <a:t>las Reglas de Operación del Programa Fortalecimiento a la Excelencia Educativa para el Ejercicio Fiscal 2024; publicadas en el </a:t>
            </a:r>
            <a:r>
              <a:rPr kumimoji="0" lang="es-MX" sz="1900" b="0" i="1" u="none" strike="noStrike" kern="0" cap="none" spc="0" normalizeH="0" baseline="0" noProof="0" dirty="0">
                <a:ln>
                  <a:noFill/>
                </a:ln>
                <a:solidFill>
                  <a:srgbClr val="415665"/>
                </a:solidFill>
                <a:effectLst/>
                <a:uLnTx/>
                <a:uFillTx/>
                <a:latin typeface="Montserrat" pitchFamily="2" charset="77"/>
                <a:ea typeface="Calibri Light" panose="020F0302020204030204" pitchFamily="34" charset="0"/>
                <a:cs typeface="Calibri Light" panose="020F0302020204030204" pitchFamily="34" charset="0"/>
                <a:sym typeface="Arial"/>
              </a:rPr>
              <a:t>DOF: 27/12/2023.</a:t>
            </a:r>
          </a:p>
          <a:p>
            <a:pPr marL="38100" marR="0" lvl="1" algn="just" defTabSz="914400" rtl="0" eaLnBrk="1" fontAlgn="auto" latinLnBrk="0" hangingPunct="1">
              <a:spcBef>
                <a:spcPts val="600"/>
              </a:spcBef>
              <a:spcAft>
                <a:spcPts val="100"/>
              </a:spcAft>
              <a:buClr>
                <a:srgbClr val="0DB7C4"/>
              </a:buClr>
              <a:buSzPts val="3000"/>
              <a:tabLst/>
              <a:defRPr/>
            </a:pPr>
            <a:endParaRPr lang="es-MX" sz="1900" i="1" kern="0" dirty="0">
              <a:solidFill>
                <a:srgbClr val="415665"/>
              </a:solidFill>
              <a:latin typeface="Montserrat" pitchFamily="2" charset="77"/>
              <a:ea typeface="Calibri Light" panose="020F0302020204030204" pitchFamily="34" charset="0"/>
              <a:cs typeface="Calibri Light" panose="020F0302020204030204" pitchFamily="34" charset="0"/>
              <a:sym typeface="Arial"/>
            </a:endParaRPr>
          </a:p>
          <a:p>
            <a:pPr marL="38100" marR="0" lvl="1" algn="just" defTabSz="914400" rtl="0" eaLnBrk="1" fontAlgn="auto" latinLnBrk="0" hangingPunct="1">
              <a:spcBef>
                <a:spcPts val="600"/>
              </a:spcBef>
              <a:spcAft>
                <a:spcPts val="100"/>
              </a:spcAft>
              <a:buClr>
                <a:srgbClr val="0DB7C4"/>
              </a:buClr>
              <a:buSzPts val="3000"/>
              <a:tabLst/>
              <a:defRPr/>
            </a:pPr>
            <a:r>
              <a:rPr lang="es-MX" sz="1900" dirty="0">
                <a:latin typeface="Montserrat" pitchFamily="2" charset="77"/>
                <a:ea typeface="Calibri Light" panose="020F0302020204030204" pitchFamily="34" charset="0"/>
                <a:cs typeface="Calibri Light" panose="020F0302020204030204" pitchFamily="34" charset="0"/>
              </a:rPr>
              <a:t>Artículo 78.- </a:t>
            </a:r>
            <a:r>
              <a:rPr lang="es-ES" sz="1900" dirty="0">
                <a:effectLst/>
                <a:latin typeface="Montserrat" pitchFamily="2" charset="77"/>
                <a:ea typeface="Calibri Light" panose="020F0302020204030204" pitchFamily="34" charset="0"/>
                <a:cs typeface="Calibri Light" panose="020F0302020204030204" pitchFamily="34" charset="0"/>
              </a:rPr>
              <a:t>Las dependencias, o las entidades a través de su respectiva dependencia coordinadora de sector, deberán realizar una evaluación de resultados de los programas sujetos a reglas de operación, por conducto de expertos, instituciones académicas y de investigación u organismos especializados, de carácter nacional o internacional, que cuenten con reconocimiento y experiencia en las respectivas materias de los programas.</a:t>
            </a:r>
            <a:endPar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1579998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 </a:t>
            </a:r>
            <a:r>
              <a:rPr lang="es-MX" sz="2000" dirty="0"/>
              <a:t>continua</a:t>
            </a:r>
            <a:endParaRPr lang="es-MX" sz="3600" dirty="0"/>
          </a:p>
        </p:txBody>
      </p:sp>
      <p:sp>
        <p:nvSpPr>
          <p:cNvPr id="6" name="CuadroTexto 5">
            <a:extLst>
              <a:ext uri="{FF2B5EF4-FFF2-40B4-BE49-F238E27FC236}">
                <a16:creationId xmlns:a16="http://schemas.microsoft.com/office/drawing/2014/main" id="{F2DDA5EA-F8BB-8F43-CAAD-BB2AB8E845CB}"/>
              </a:ext>
            </a:extLst>
          </p:cNvPr>
          <p:cNvSpPr txBox="1"/>
          <p:nvPr/>
        </p:nvSpPr>
        <p:spPr>
          <a:xfrm>
            <a:off x="339506" y="2359476"/>
            <a:ext cx="11512987" cy="2139047"/>
          </a:xfrm>
          <a:prstGeom prst="rect">
            <a:avLst/>
          </a:prstGeom>
          <a:noFill/>
        </p:spPr>
        <p:txBody>
          <a:bodyPr wrap="square">
            <a:spAutoFit/>
          </a:bodyPr>
          <a:lstStyle/>
          <a:p>
            <a:pPr defTabSz="1219170">
              <a:defRPr/>
            </a:pPr>
            <a:r>
              <a:rPr lang="es-MX" sz="1900" dirty="0">
                <a:solidFill>
                  <a:srgbClr val="8E2F42"/>
                </a:solidFill>
                <a:latin typeface="Montserrat" pitchFamily="2" charset="77"/>
                <a:cs typeface="Calibri Light" panose="020F0302020204030204" pitchFamily="34" charset="0"/>
              </a:rPr>
              <a:t>Ley Federal de Presupuesto y Responsabilidad Hacendaria</a:t>
            </a:r>
          </a:p>
          <a:p>
            <a:pPr defTabSz="1219170">
              <a:defRPr/>
            </a:pPr>
            <a:endParaRPr lang="es-MX" sz="1900" dirty="0">
              <a:solidFill>
                <a:srgbClr val="8E2F42"/>
              </a:solidFill>
              <a:latin typeface="Montserrat" pitchFamily="2" charset="77"/>
              <a:cs typeface="Calibri Light" panose="020F0302020204030204" pitchFamily="34" charset="0"/>
            </a:endParaRP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rPr>
              <a:t>Artículo 79.- El Ejecutivo Federal, por conducto de la Secretaría, con base en el </a:t>
            </a: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Presupuesto de Egresos y sujetándose en lo conducente a los artículos 74 a 78 de esta Ley, determinará la forma y términos en que deberán invertirse los subsidios que otorgue a las entidades federativas, a los municipios y, en su caso, a los sectores social y privado.</a:t>
            </a:r>
            <a:endParaRPr lang="es-MX" sz="1900" kern="0" dirty="0">
              <a:solidFill>
                <a:srgbClr val="000000"/>
              </a:solidFill>
              <a:latin typeface="Montserrat" pitchFamily="2" charset="77"/>
              <a:cs typeface="Calibri Light" panose="020F0302020204030204" pitchFamily="34" charset="0"/>
              <a:sym typeface="Arial"/>
            </a:endParaRPr>
          </a:p>
        </p:txBody>
      </p:sp>
    </p:spTree>
    <p:extLst>
      <p:ext uri="{BB962C8B-B14F-4D97-AF65-F5344CB8AC3E}">
        <p14:creationId xmlns:p14="http://schemas.microsoft.com/office/powerpoint/2010/main" val="3813685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grpSp>
        <p:nvGrpSpPr>
          <p:cNvPr id="7" name="Grupo 6">
            <a:extLst>
              <a:ext uri="{FF2B5EF4-FFF2-40B4-BE49-F238E27FC236}">
                <a16:creationId xmlns:a16="http://schemas.microsoft.com/office/drawing/2014/main" id="{51380220-B922-5075-8236-FFBB61A3EF21}"/>
              </a:ext>
            </a:extLst>
          </p:cNvPr>
          <p:cNvGrpSpPr/>
          <p:nvPr/>
        </p:nvGrpSpPr>
        <p:grpSpPr>
          <a:xfrm>
            <a:off x="1721489" y="1255364"/>
            <a:ext cx="10537001" cy="5920136"/>
            <a:chOff x="1721489" y="1255364"/>
            <a:chExt cx="10537001" cy="5920136"/>
          </a:xfrm>
        </p:grpSpPr>
        <p:pic>
          <p:nvPicPr>
            <p:cNvPr id="5" name="Imagen 1">
              <a:extLst>
                <a:ext uri="{FF2B5EF4-FFF2-40B4-BE49-F238E27FC236}">
                  <a16:creationId xmlns:a16="http://schemas.microsoft.com/office/drawing/2014/main" id="{CB24CBB3-46EA-DA9E-0546-587B1B408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25275" r="249"/>
            <a:stretch>
              <a:fillRect/>
            </a:stretch>
          </p:blipFill>
          <p:spPr bwMode="auto">
            <a:xfrm>
              <a:off x="1721489" y="1255364"/>
              <a:ext cx="10537001" cy="5920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49BCB116-483E-EE6C-49BF-6AED9533127F}"/>
                </a:ext>
              </a:extLst>
            </p:cNvPr>
            <p:cNvSpPr txBox="1"/>
            <p:nvPr/>
          </p:nvSpPr>
          <p:spPr>
            <a:xfrm>
              <a:off x="4648200" y="4165540"/>
              <a:ext cx="4000500" cy="492443"/>
            </a:xfrm>
            <a:prstGeom prst="rect">
              <a:avLst/>
            </a:prstGeom>
            <a:solidFill>
              <a:schemeClr val="bg1">
                <a:lumMod val="95000"/>
              </a:schemeClr>
            </a:solidFill>
          </p:spPr>
          <p:txBody>
            <a:bodyPr wrap="square" rtlCol="0">
              <a:spAutoFit/>
            </a:bodyPr>
            <a:lstStyle>
              <a:defPPr>
                <a:defRPr lang="es-MX"/>
              </a:defPPr>
              <a:lvl1pPr algn="ctr">
                <a:defRPr sz="1300" b="1"/>
              </a:lvl1pPr>
            </a:lstStyle>
            <a:p>
              <a:pPr algn="l"/>
              <a:r>
                <a:rPr lang="es-MX" dirty="0"/>
                <a:t>PRESUPUESTO DE EGRESOS DE LA FEDERACIÓN PARA EL EJERCICIO FISCAL 2024</a:t>
              </a:r>
            </a:p>
          </p:txBody>
        </p:sp>
        <p:sp>
          <p:nvSpPr>
            <p:cNvPr id="6" name="CuadroTexto 5">
              <a:extLst>
                <a:ext uri="{FF2B5EF4-FFF2-40B4-BE49-F238E27FC236}">
                  <a16:creationId xmlns:a16="http://schemas.microsoft.com/office/drawing/2014/main" id="{3609C3C5-D2D3-EEDE-7FC7-B3FAE5D18E81}"/>
                </a:ext>
              </a:extLst>
            </p:cNvPr>
            <p:cNvSpPr txBox="1"/>
            <p:nvPr/>
          </p:nvSpPr>
          <p:spPr>
            <a:xfrm>
              <a:off x="9423400" y="5419915"/>
              <a:ext cx="457200" cy="246221"/>
            </a:xfrm>
            <a:prstGeom prst="rect">
              <a:avLst/>
            </a:prstGeom>
            <a:solidFill>
              <a:schemeClr val="bg1">
                <a:lumMod val="95000"/>
              </a:schemeClr>
            </a:solidFill>
          </p:spPr>
          <p:txBody>
            <a:bodyPr wrap="square" rtlCol="0">
              <a:spAutoFit/>
            </a:bodyPr>
            <a:lstStyle/>
            <a:p>
              <a:pPr algn="ctr"/>
              <a:r>
                <a:rPr lang="es-MX" sz="1000" dirty="0"/>
                <a:t>2024</a:t>
              </a:r>
            </a:p>
          </p:txBody>
        </p:sp>
      </p:grpSp>
    </p:spTree>
    <p:extLst>
      <p:ext uri="{BB962C8B-B14F-4D97-AF65-F5344CB8AC3E}">
        <p14:creationId xmlns:p14="http://schemas.microsoft.com/office/powerpoint/2010/main" val="2058399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7" name="CuadroTexto 6">
            <a:extLst>
              <a:ext uri="{FF2B5EF4-FFF2-40B4-BE49-F238E27FC236}">
                <a16:creationId xmlns:a16="http://schemas.microsoft.com/office/drawing/2014/main" id="{59F6D80D-5DB4-9854-7AEE-D34F90089B1C}"/>
              </a:ext>
            </a:extLst>
          </p:cNvPr>
          <p:cNvSpPr txBox="1"/>
          <p:nvPr/>
        </p:nvSpPr>
        <p:spPr>
          <a:xfrm>
            <a:off x="340962" y="1643896"/>
            <a:ext cx="11512987" cy="3570208"/>
          </a:xfrm>
          <a:prstGeom prst="rect">
            <a:avLst/>
          </a:prstGeom>
          <a:noFill/>
        </p:spPr>
        <p:txBody>
          <a:bodyPr wrap="square">
            <a:spAutoFit/>
          </a:bodyPr>
          <a:lstStyle/>
          <a:p>
            <a:pPr defTabSz="1219170">
              <a:defRPr/>
            </a:pPr>
            <a:r>
              <a:rPr lang="es-MX" sz="1900" b="1" dirty="0">
                <a:solidFill>
                  <a:srgbClr val="8E2F42"/>
                </a:solidFill>
                <a:latin typeface="Montserrat" pitchFamily="2" charset="77"/>
                <a:cs typeface="Calibri Light" panose="020F0302020204030204" pitchFamily="34" charset="0"/>
              </a:rPr>
              <a:t>Reglamento de la Ley Federal de Presupuesto y Responsabilidad Hacendaria</a:t>
            </a:r>
            <a:r>
              <a:rPr lang="es-MX" sz="1900" dirty="0">
                <a:solidFill>
                  <a:srgbClr val="8E2F42"/>
                </a:solidFill>
                <a:latin typeface="Montserrat" pitchFamily="2" charset="77"/>
                <a:cs typeface="Calibri Light" panose="020F0302020204030204" pitchFamily="34" charset="0"/>
              </a:rPr>
              <a:t>. </a:t>
            </a:r>
            <a:r>
              <a:rPr kumimoji="0" lang="es-MX" b="0" i="0" u="none" strike="noStrike" kern="0" cap="none" spc="0" normalizeH="0" baseline="0" noProof="0" dirty="0">
                <a:ln>
                  <a:noFill/>
                </a:ln>
                <a:solidFill>
                  <a:srgbClr val="415665"/>
                </a:solidFill>
                <a:effectLst/>
                <a:uLnTx/>
                <a:uFillTx/>
                <a:latin typeface="Montserrat" pitchFamily="2" charset="77"/>
                <a:ea typeface="Source Sans Pro"/>
                <a:cs typeface="Times New Roman" panose="02020603050405020304" pitchFamily="18" charset="0"/>
                <a:sym typeface="Arial"/>
              </a:rPr>
              <a:t>(Última reforma publicada DOF: 13-11-2020)</a:t>
            </a:r>
          </a:p>
          <a:p>
            <a:pPr defTabSz="1219170">
              <a:defRPr/>
            </a:pPr>
            <a:endParaRPr lang="es-MX" dirty="0">
              <a:solidFill>
                <a:srgbClr val="8E2F42"/>
              </a:solidFill>
              <a:latin typeface="Montserrat" pitchFamily="2" charset="77"/>
              <a:cs typeface="Calibri Light" panose="020F0302020204030204" pitchFamily="34" charset="0"/>
            </a:endParaRPr>
          </a:p>
          <a:p>
            <a:pPr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rPr>
              <a:t>Artículo 1. El presente ordenamiento tiene por objeto reglamentar la Ley Federal de Presupuesto y Responsabilidad Hacendaria en las materias de programación, presupuesto, aprobación, ejercicio, control y evaluación de los ingresos y egresos públicos federales.</a:t>
            </a:r>
          </a:p>
          <a:p>
            <a:pPr algn="just" defTabSz="1219170" eaLnBrk="1" fontAlgn="auto" hangingPunct="1">
              <a:spcBef>
                <a:spcPts val="0"/>
              </a:spcBef>
              <a:spcAft>
                <a:spcPts val="0"/>
              </a:spcAft>
              <a:buClr>
                <a:srgbClr val="000000"/>
              </a:buClr>
              <a:defRPr/>
            </a:pPr>
            <a:r>
              <a:rPr lang="x-none" sz="1900" dirty="0">
                <a:effectLst/>
                <a:latin typeface="Montserrat" pitchFamily="2" charset="77"/>
                <a:ea typeface="Calibri Light" panose="020F0302020204030204" pitchFamily="34" charset="0"/>
                <a:cs typeface="Calibri Light" panose="020F0302020204030204" pitchFamily="34" charset="0"/>
              </a:rPr>
              <a:t>Artículo 176. Las dependencias y entidades deberán prever en las reglas de operación de los programas sujetos a éstas, conforme a lo previsto en el Presupuesto de Egresos o en los instrumentos jurídicos a través de los cuales se canalicen recursos, la obligación de reintegrar a la Tesorería los recursos que no se destinen a los fines autorizados y aquéllos que al cierre del ejercicio no se hayan devengado o que no se encuentren vinculados formalmente a compromisos y obligaciones de </a:t>
            </a:r>
            <a:r>
              <a:rPr lang="x-none" sz="1900">
                <a:effectLst/>
                <a:latin typeface="Montserrat" pitchFamily="2" charset="77"/>
                <a:ea typeface="Calibri Light" panose="020F0302020204030204" pitchFamily="34" charset="0"/>
                <a:cs typeface="Calibri Light" panose="020F0302020204030204" pitchFamily="34" charset="0"/>
              </a:rPr>
              <a:t>pago.</a:t>
            </a:r>
            <a:endPar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363357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7" name="CuadroTexto 6">
            <a:extLst>
              <a:ext uri="{FF2B5EF4-FFF2-40B4-BE49-F238E27FC236}">
                <a16:creationId xmlns:a16="http://schemas.microsoft.com/office/drawing/2014/main" id="{59F6D80D-5DB4-9854-7AEE-D34F90089B1C}"/>
              </a:ext>
            </a:extLst>
          </p:cNvPr>
          <p:cNvSpPr txBox="1"/>
          <p:nvPr/>
        </p:nvSpPr>
        <p:spPr>
          <a:xfrm>
            <a:off x="339506" y="1643896"/>
            <a:ext cx="11512987" cy="3570208"/>
          </a:xfrm>
          <a:prstGeom prst="rect">
            <a:avLst/>
          </a:prstGeom>
          <a:noFill/>
        </p:spPr>
        <p:txBody>
          <a:bodyPr wrap="square">
            <a:spAutoFit/>
          </a:bodyPr>
          <a:lstStyle/>
          <a:p>
            <a:pPr defTabSz="1219170">
              <a:defRPr/>
            </a:pPr>
            <a:r>
              <a:rPr lang="es-MX" sz="1900" b="1" dirty="0">
                <a:solidFill>
                  <a:srgbClr val="8E2F42"/>
                </a:solidFill>
                <a:latin typeface="Montserrat" pitchFamily="2" charset="77"/>
                <a:cs typeface="Calibri Light" panose="020F0302020204030204" pitchFamily="34" charset="0"/>
              </a:rPr>
              <a:t>Reglamento de la Ley Federal de Presupuesto y Responsabilidad Hacendaria</a:t>
            </a:r>
            <a:r>
              <a:rPr lang="es-MX" sz="1900" dirty="0">
                <a:solidFill>
                  <a:srgbClr val="8E2F42"/>
                </a:solidFill>
                <a:latin typeface="Montserrat" pitchFamily="2" charset="77"/>
                <a:cs typeface="Calibri Light" panose="020F0302020204030204" pitchFamily="34" charset="0"/>
              </a:rPr>
              <a:t>. </a:t>
            </a:r>
            <a:r>
              <a:rPr kumimoji="0" lang="es-MX" b="0" i="0" u="none" strike="noStrike" kern="0" cap="none" spc="0" normalizeH="0" baseline="0" noProof="0" dirty="0">
                <a:ln>
                  <a:noFill/>
                </a:ln>
                <a:solidFill>
                  <a:srgbClr val="415665"/>
                </a:solidFill>
                <a:effectLst/>
                <a:uLnTx/>
                <a:uFillTx/>
                <a:latin typeface="Montserrat" pitchFamily="2" charset="77"/>
                <a:ea typeface="Source Sans Pro"/>
                <a:cs typeface="Times New Roman" panose="02020603050405020304" pitchFamily="18" charset="0"/>
                <a:sym typeface="Arial"/>
              </a:rPr>
              <a:t>(Última reforma publicada DOF: 13-11-2020)</a:t>
            </a:r>
          </a:p>
          <a:p>
            <a:pPr defTabSz="1219170">
              <a:defRPr/>
            </a:pPr>
            <a:endParaRPr lang="es-MX" dirty="0">
              <a:solidFill>
                <a:srgbClr val="8E2F42"/>
              </a:solidFill>
              <a:latin typeface="Montserrat" pitchFamily="2" charset="77"/>
              <a:cs typeface="Calibri Light" panose="020F0302020204030204" pitchFamily="34" charset="0"/>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rPr>
              <a:t>Artículo 178. Con el objeto de coadyuvar a una visión integral de los programas </a:t>
            </a: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sujetos a reglas de operación, las dependencias y entidades que participen en los mismos, promoverán la </a:t>
            </a:r>
            <a:r>
              <a:rPr lang="es-MX" sz="1900" u="sng" kern="0" dirty="0">
                <a:solidFill>
                  <a:srgbClr val="000000"/>
                </a:solidFill>
                <a:latin typeface="Montserrat" pitchFamily="2" charset="77"/>
                <a:ea typeface="Calibri" panose="020F0502020204030204" pitchFamily="34" charset="0"/>
                <a:cs typeface="Calibri Light" panose="020F0302020204030204" pitchFamily="34" charset="0"/>
                <a:sym typeface="Arial"/>
              </a:rPr>
              <a:t>celebración de convenios o acuerdos interinstitucionales</a:t>
            </a: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 con el fin de fortalecer la coordinación, evitar duplicidad en la consecución de los objetivos de los programas y dar cumplimiento a los criterios establecidos en el artículo 75 de la Ley. Las dependencias y entidades participantes, una vez suscritos los convenios o acuerdos interinstitucionales, deberán publicarlos en el Diario Oficial de la Federación dentro de un plazo de 15 días naturales posteriores a la celebración de los mismos y enviarlos a las comisiones correspondientes de la Cámara de Diputados.</a:t>
            </a:r>
          </a:p>
        </p:txBody>
      </p:sp>
    </p:spTree>
    <p:extLst>
      <p:ext uri="{BB962C8B-B14F-4D97-AF65-F5344CB8AC3E}">
        <p14:creationId xmlns:p14="http://schemas.microsoft.com/office/powerpoint/2010/main" val="2591440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 </a:t>
            </a:r>
            <a:r>
              <a:rPr lang="es-MX" sz="2000" dirty="0"/>
              <a:t>continua</a:t>
            </a:r>
            <a:endParaRPr lang="es-MX" sz="3600" dirty="0"/>
          </a:p>
        </p:txBody>
      </p:sp>
      <p:sp>
        <p:nvSpPr>
          <p:cNvPr id="5" name="CuadroTexto 4">
            <a:extLst>
              <a:ext uri="{FF2B5EF4-FFF2-40B4-BE49-F238E27FC236}">
                <a16:creationId xmlns:a16="http://schemas.microsoft.com/office/drawing/2014/main" id="{40AD4F44-9141-46B7-8093-D8572F8F56F6}"/>
              </a:ext>
            </a:extLst>
          </p:cNvPr>
          <p:cNvSpPr txBox="1"/>
          <p:nvPr/>
        </p:nvSpPr>
        <p:spPr>
          <a:xfrm>
            <a:off x="338050" y="1140680"/>
            <a:ext cx="11512987" cy="5011500"/>
          </a:xfrm>
          <a:prstGeom prst="rect">
            <a:avLst/>
          </a:prstGeom>
          <a:noFill/>
        </p:spPr>
        <p:txBody>
          <a:bodyPr wrap="square">
            <a:spAutoFit/>
          </a:bodyPr>
          <a:lstStyle/>
          <a:p>
            <a:pPr defTabSz="1219170">
              <a:defRPr/>
            </a:pPr>
            <a:r>
              <a:rPr lang="es-MX" sz="1900" dirty="0">
                <a:solidFill>
                  <a:srgbClr val="8E2F42"/>
                </a:solidFill>
                <a:latin typeface="Montserrat" pitchFamily="2" charset="77"/>
                <a:cs typeface="Calibri Light" panose="020F0302020204030204" pitchFamily="34" charset="0"/>
              </a:rPr>
              <a:t>Reglamento de la Ley Federal de Presupuesto y Responsabilidad Hacendaria.</a:t>
            </a:r>
          </a:p>
          <a:p>
            <a:pPr defTabSz="1219170">
              <a:defRPr/>
            </a:pPr>
            <a:endParaRPr lang="es-MX" sz="1900" dirty="0">
              <a:solidFill>
                <a:srgbClr val="8E2F42"/>
              </a:solidFill>
              <a:latin typeface="Montserrat" pitchFamily="2" charset="77"/>
              <a:cs typeface="Calibri Light" panose="020F0302020204030204" pitchFamily="34" charset="0"/>
            </a:endParaRPr>
          </a:p>
          <a:p>
            <a:pPr algn="just" defTabSz="1219170" eaLnBrk="1" fontAlgn="auto" hangingPunct="1">
              <a:lnSpc>
                <a:spcPct val="115000"/>
              </a:lnSpc>
              <a:spcBef>
                <a:spcPts val="0"/>
              </a:spcBef>
              <a:spcAft>
                <a:spcPts val="0"/>
              </a:spcAft>
              <a:buClr>
                <a:srgbClr val="000000"/>
              </a:buClr>
              <a:defRPr/>
            </a:pPr>
            <a:r>
              <a:rPr lang="es-MX" sz="1850" kern="0" dirty="0">
                <a:solidFill>
                  <a:srgbClr val="000000"/>
                </a:solidFill>
                <a:latin typeface="Montserrat" pitchFamily="2" charset="77"/>
                <a:ea typeface="Calibri" panose="020F0502020204030204" pitchFamily="34" charset="0"/>
                <a:cs typeface="Calibri Light" panose="020F0302020204030204" pitchFamily="34" charset="0"/>
                <a:sym typeface="Arial"/>
              </a:rPr>
              <a:t>Artículo 223. Las dependencias y, en su caso entidades, deberán cuidar que en los programas federales en los que concurran recursos de las mismas con aquéllos de las entidades federativas, a estas últimas no se les condicione el monto ni el ejercicio de los recursos federales a la aportación de recursos locales, más allá de lo establecido en las reglas de operación o en los convenios correspondientes.</a:t>
            </a:r>
          </a:p>
          <a:p>
            <a:pPr algn="just" defTabSz="1219170" eaLnBrk="1" fontAlgn="auto" hangingPunct="1">
              <a:lnSpc>
                <a:spcPct val="115000"/>
              </a:lnSpc>
              <a:spcBef>
                <a:spcPts val="0"/>
              </a:spcBef>
              <a:spcAft>
                <a:spcPts val="0"/>
              </a:spcAft>
              <a:buClr>
                <a:srgbClr val="000000"/>
              </a:buClr>
              <a:defRPr/>
            </a:pPr>
            <a:r>
              <a:rPr lang="es-MX" sz="1850" kern="0" dirty="0">
                <a:solidFill>
                  <a:srgbClr val="000000"/>
                </a:solidFill>
                <a:latin typeface="Montserrat" pitchFamily="2" charset="77"/>
                <a:ea typeface="Calibri" panose="020F0502020204030204" pitchFamily="34" charset="0"/>
                <a:cs typeface="Calibri Light" panose="020F0302020204030204" pitchFamily="34" charset="0"/>
                <a:sym typeface="Arial"/>
              </a:rPr>
              <a:t>Los ejecutores de gasto responsables de la entrega de recursos públicos federales a las entidades federativas, municipios y demarcaciones territoriales del Distrito Federal, vigilarán que dichos recursos no permanezcan ociosos y que se destinen para los fines autorizados.</a:t>
            </a:r>
          </a:p>
          <a:p>
            <a:pPr algn="just" defTabSz="1219170" eaLnBrk="1" fontAlgn="auto" hangingPunct="1">
              <a:lnSpc>
                <a:spcPct val="115000"/>
              </a:lnSpc>
              <a:spcBef>
                <a:spcPts val="0"/>
              </a:spcBef>
              <a:spcAft>
                <a:spcPts val="0"/>
              </a:spcAft>
              <a:buClr>
                <a:srgbClr val="000000"/>
              </a:buClr>
              <a:defRPr/>
            </a:pPr>
            <a:r>
              <a:rPr lang="es-MX" sz="1850" kern="0" dirty="0">
                <a:solidFill>
                  <a:srgbClr val="000000"/>
                </a:solidFill>
                <a:latin typeface="Montserrat" pitchFamily="2" charset="77"/>
                <a:ea typeface="Calibri" panose="020F0502020204030204" pitchFamily="34" charset="0"/>
                <a:cs typeface="Calibri Light" panose="020F0302020204030204" pitchFamily="34" charset="0"/>
                <a:sym typeface="Arial"/>
              </a:rPr>
              <a:t>En caso de que las dependencias y entidades detecten que los recursos permanecen ociosos; que las entidades federativas, municipios o, en su caso, las demarcaciones territoriales del Distrito Federal no han cumplido las obligaciones que les correspondan después de otorgados, o bien que fueron desviados para propósitos distintos a los autorizados, ejercerán las acciones correspondientes para que dichos recursos sean reintegrados al erario federal.</a:t>
            </a:r>
          </a:p>
        </p:txBody>
      </p:sp>
    </p:spTree>
    <p:extLst>
      <p:ext uri="{BB962C8B-B14F-4D97-AF65-F5344CB8AC3E}">
        <p14:creationId xmlns:p14="http://schemas.microsoft.com/office/powerpoint/2010/main" val="727378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p:txBody>
          <a:bodyPr/>
          <a:lstStyle/>
          <a:p>
            <a:r>
              <a:rPr lang="es-MX" dirty="0"/>
              <a:t>Guía metodológica de operación.</a:t>
            </a:r>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p:txBody>
          <a:bodyPr/>
          <a:lstStyle/>
          <a:p>
            <a:r>
              <a:rPr lang="es-MX" dirty="0"/>
              <a:t>MARCO NORMATIVO DEL  PROFEXCE 2024</a:t>
            </a:r>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9" name="Imagen 8">
            <a:extLst>
              <a:ext uri="{FF2B5EF4-FFF2-40B4-BE49-F238E27FC236}">
                <a16:creationId xmlns:a16="http://schemas.microsoft.com/office/drawing/2014/main" id="{82134FE0-6432-4D94-0BE6-64373AA114F5}"/>
              </a:ext>
            </a:extLst>
          </p:cNvPr>
          <p:cNvPicPr>
            <a:picLocks noChangeAspect="1"/>
          </p:cNvPicPr>
          <p:nvPr/>
        </p:nvPicPr>
        <p:blipFill>
          <a:blip r:embed="rId4"/>
          <a:stretch>
            <a:fillRect/>
          </a:stretch>
        </p:blipFill>
        <p:spPr>
          <a:xfrm>
            <a:off x="3417192" y="5468666"/>
            <a:ext cx="5141243" cy="777420"/>
          </a:xfrm>
          <a:prstGeom prst="rect">
            <a:avLst/>
          </a:prstGeom>
        </p:spPr>
      </p:pic>
    </p:spTree>
    <p:extLst>
      <p:ext uri="{BB962C8B-B14F-4D97-AF65-F5344CB8AC3E}">
        <p14:creationId xmlns:p14="http://schemas.microsoft.com/office/powerpoint/2010/main" val="362104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 </a:t>
            </a:r>
            <a:r>
              <a:rPr lang="es-MX" sz="2000" dirty="0"/>
              <a:t>continua</a:t>
            </a:r>
            <a:endParaRPr lang="es-MX" sz="3600" dirty="0"/>
          </a:p>
        </p:txBody>
      </p:sp>
      <p:sp>
        <p:nvSpPr>
          <p:cNvPr id="6" name="CuadroTexto 5">
            <a:extLst>
              <a:ext uri="{FF2B5EF4-FFF2-40B4-BE49-F238E27FC236}">
                <a16:creationId xmlns:a16="http://schemas.microsoft.com/office/drawing/2014/main" id="{51C0C13C-016C-70B3-8758-8F3FAB599F2D}"/>
              </a:ext>
            </a:extLst>
          </p:cNvPr>
          <p:cNvSpPr txBox="1"/>
          <p:nvPr/>
        </p:nvSpPr>
        <p:spPr>
          <a:xfrm>
            <a:off x="339506" y="1957443"/>
            <a:ext cx="11512987" cy="2943113"/>
          </a:xfrm>
          <a:prstGeom prst="rect">
            <a:avLst/>
          </a:prstGeom>
          <a:noFill/>
        </p:spPr>
        <p:txBody>
          <a:bodyPr wrap="square">
            <a:spAutoFit/>
          </a:bodyPr>
          <a:lstStyle/>
          <a:p>
            <a:pPr defTabSz="1219170">
              <a:defRPr/>
            </a:pPr>
            <a:r>
              <a:rPr lang="es-MX" sz="1900" dirty="0">
                <a:solidFill>
                  <a:srgbClr val="8E2F42"/>
                </a:solidFill>
                <a:latin typeface="Montserrat" pitchFamily="2" charset="77"/>
                <a:cs typeface="Calibri Light" panose="020F0302020204030204" pitchFamily="34" charset="0"/>
              </a:rPr>
              <a:t>Reglamento de la Ley Federal de Presupuesto y Responsabilidad Hacendaria.</a:t>
            </a:r>
          </a:p>
          <a:p>
            <a:pPr defTabSz="1219170">
              <a:defRPr/>
            </a:pPr>
            <a:endParaRPr lang="es-MX" sz="1900" dirty="0">
              <a:solidFill>
                <a:srgbClr val="8E2F42"/>
              </a:solidFill>
              <a:latin typeface="Montserrat" pitchFamily="2" charset="77"/>
              <a:cs typeface="Calibri Light" panose="020F0302020204030204" pitchFamily="34" charset="0"/>
            </a:endParaRPr>
          </a:p>
          <a:p>
            <a:pPr algn="just" defTabSz="1219170" eaLnBrk="1" fontAlgn="auto" hangingPunct="1">
              <a:lnSpc>
                <a:spcPct val="115000"/>
              </a:lnSpc>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Artículo 305. La Función Pública, por sí o a través de los órganos internos de control, de conformidad con el artículo 6 de la Ley y con objeto de inspeccionar y vigilar el adecuado cumplimiento de la misma, y demás disposiciones que de ella emanen, podrá realizar auditorías y visitas a las dependencias y entidades.</a:t>
            </a:r>
          </a:p>
          <a:p>
            <a:pPr algn="just" defTabSz="1219170" eaLnBrk="1" fontAlgn="auto" hangingPunct="1">
              <a:lnSpc>
                <a:spcPct val="115000"/>
              </a:lnSpc>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Las auditorías al gasto público federal serán un mecanismo coadyuvante para controlar y evaluar las operaciones que realicen las dependencias y entidades. </a:t>
            </a:r>
          </a:p>
        </p:txBody>
      </p:sp>
    </p:spTree>
    <p:extLst>
      <p:ext uri="{BB962C8B-B14F-4D97-AF65-F5344CB8AC3E}">
        <p14:creationId xmlns:p14="http://schemas.microsoft.com/office/powerpoint/2010/main" val="283491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 </a:t>
            </a:r>
            <a:r>
              <a:rPr lang="es-MX" sz="2000" dirty="0"/>
              <a:t>continua</a:t>
            </a:r>
            <a:endParaRPr lang="es-MX" sz="3600" dirty="0"/>
          </a:p>
        </p:txBody>
      </p:sp>
      <p:sp>
        <p:nvSpPr>
          <p:cNvPr id="5" name="CuadroTexto 4">
            <a:extLst>
              <a:ext uri="{FF2B5EF4-FFF2-40B4-BE49-F238E27FC236}">
                <a16:creationId xmlns:a16="http://schemas.microsoft.com/office/drawing/2014/main" id="{C4C3055C-5E9E-88D7-C391-9A97280A02D6}"/>
              </a:ext>
            </a:extLst>
          </p:cNvPr>
          <p:cNvSpPr txBox="1"/>
          <p:nvPr/>
        </p:nvSpPr>
        <p:spPr>
          <a:xfrm>
            <a:off x="114300" y="1140680"/>
            <a:ext cx="11918373" cy="4478149"/>
          </a:xfrm>
          <a:prstGeom prst="rect">
            <a:avLst/>
          </a:prstGeom>
          <a:noFill/>
        </p:spPr>
        <p:txBody>
          <a:bodyPr wrap="square">
            <a:spAutoFit/>
          </a:bodyPr>
          <a:lstStyle/>
          <a:p>
            <a:pPr defTabSz="1219170">
              <a:defRPr/>
            </a:pPr>
            <a:r>
              <a:rPr lang="es-MX" sz="1900" b="1" dirty="0">
                <a:solidFill>
                  <a:srgbClr val="8E2F42"/>
                </a:solidFill>
                <a:latin typeface="Montserrat" pitchFamily="2" charset="77"/>
                <a:cs typeface="Calibri Light" panose="020F0302020204030204" pitchFamily="34" charset="0"/>
              </a:rPr>
              <a:t>Presupuesto de Egresos de la Federación para el Ejercicio Fiscal 2024. </a:t>
            </a:r>
            <a:r>
              <a:rPr kumimoji="0" lang="es-MX" b="0" i="0" u="none" strike="noStrike" kern="0" cap="none" spc="0" normalizeH="0" baseline="0" noProof="0" dirty="0">
                <a:ln>
                  <a:noFill/>
                </a:ln>
                <a:solidFill>
                  <a:srgbClr val="415665"/>
                </a:solidFill>
                <a:effectLst/>
                <a:uLnTx/>
                <a:uFillTx/>
                <a:latin typeface="Montserrat" pitchFamily="2" charset="77"/>
                <a:ea typeface="Source Sans Pro"/>
                <a:cs typeface="Times New Roman" panose="02020603050405020304" pitchFamily="18" charset="0"/>
                <a:sym typeface="Arial"/>
              </a:rPr>
              <a:t>publicado DOF:25-11-202</a:t>
            </a:r>
          </a:p>
          <a:p>
            <a:pPr algn="just" defTabSz="1219170">
              <a:defRPr/>
            </a:pPr>
            <a:endParaRPr lang="es-ES" sz="1900" b="1" dirty="0">
              <a:effectLst/>
              <a:latin typeface="Montserrat" pitchFamily="2" charset="77"/>
              <a:ea typeface="Calibri Light" panose="020F0302020204030204" pitchFamily="34" charset="0"/>
              <a:cs typeface="Calibri Light" panose="020F0302020204030204" pitchFamily="34" charset="0"/>
            </a:endParaRPr>
          </a:p>
          <a:p>
            <a:pPr algn="just" defTabSz="1219170">
              <a:defRPr/>
            </a:pPr>
            <a:r>
              <a:rPr lang="es-ES" sz="1900" b="1" dirty="0">
                <a:effectLst/>
                <a:latin typeface="Montserrat" pitchFamily="2" charset="77"/>
                <a:ea typeface="Calibri Light" panose="020F0302020204030204" pitchFamily="34" charset="0"/>
                <a:cs typeface="Calibri Light" panose="020F0302020204030204" pitchFamily="34" charset="0"/>
              </a:rPr>
              <a:t>Artículo 1.</a:t>
            </a:r>
            <a:r>
              <a:rPr lang="es-ES" sz="1900" dirty="0">
                <a:effectLst/>
                <a:latin typeface="Montserrat" pitchFamily="2" charset="77"/>
                <a:ea typeface="Calibri Light" panose="020F0302020204030204" pitchFamily="34" charset="0"/>
                <a:cs typeface="Calibri Light" panose="020F0302020204030204" pitchFamily="34" charset="0"/>
              </a:rPr>
              <a:t> El ejercicio, el control y la evaluación del gasto público federal para el ejercicio fiscal de 2024, así como la contabilidad y la presentación de la información financiera correspondiente, se realizarán conforme a lo establecido en la Ley Federal de Presupuesto y Responsabilidad Hacendaria, la Ley Federal de Austeridad Republicana, la Ley Federal de Remuneraciones de los Servidores Públicos, la Ley General de Contabilidad Gubernamental y en las disposiciones que, en el marco de dichas leyes, estén establecidas en otros ordenamientos y en este Presupuesto de Egresos.</a:t>
            </a:r>
            <a:endParaRPr lang="es-MX" sz="1900" dirty="0">
              <a:latin typeface="Montserrat" pitchFamily="2" charset="77"/>
              <a:ea typeface="Calibri" panose="020F0502020204030204" pitchFamily="34" charset="0"/>
              <a:cs typeface="Calibri Light" panose="020F0302020204030204" pitchFamily="34" charset="0"/>
            </a:endParaRPr>
          </a:p>
          <a:p>
            <a:pPr algn="just" defTabSz="1219170">
              <a:defRPr/>
            </a:pPr>
            <a:endParaRPr lang="es-ES" sz="1900" dirty="0">
              <a:effectLst/>
              <a:latin typeface="Montserrat" pitchFamily="2" charset="77"/>
              <a:ea typeface="Calibri Light" panose="020F0302020204030204" pitchFamily="34" charset="0"/>
              <a:cs typeface="Calibri Light" panose="020F0302020204030204" pitchFamily="34" charset="0"/>
            </a:endParaRPr>
          </a:p>
          <a:p>
            <a:pPr algn="just" defTabSz="1219170">
              <a:defRPr/>
            </a:pPr>
            <a:r>
              <a:rPr lang="es-ES" sz="1900" dirty="0">
                <a:effectLst/>
                <a:latin typeface="Montserrat" pitchFamily="2" charset="77"/>
                <a:ea typeface="Calibri Light" panose="020F0302020204030204" pitchFamily="34" charset="0"/>
                <a:cs typeface="Calibri Light" panose="020F0302020204030204" pitchFamily="34" charset="0"/>
              </a:rPr>
              <a:t>Para el ejercicio de los recursos aprobados en el presente Presupuesto de Egresos, las Dependencias y Entidades se sujetarán a las políticas y disposiciones rectoras en materia de control presupuestario que determine la Secretaría, de conformidad con las atribuciones conferidas en los artículos 6, primer párrafo, y 45, quinto párrafo, de la Ley Federal de Presupuesto y Responsabilidad Hacendaria.</a:t>
            </a:r>
            <a:endParaRPr lang="es-MX" sz="1900" dirty="0">
              <a:effectLst/>
              <a:latin typeface="Montserrat" pitchFamily="2" charset="77"/>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9769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 </a:t>
            </a:r>
            <a:r>
              <a:rPr lang="es-MX" sz="2000" dirty="0"/>
              <a:t>continua</a:t>
            </a:r>
            <a:endParaRPr lang="es-MX" sz="3600" dirty="0"/>
          </a:p>
        </p:txBody>
      </p:sp>
      <p:sp>
        <p:nvSpPr>
          <p:cNvPr id="6" name="CuadroTexto 5">
            <a:extLst>
              <a:ext uri="{FF2B5EF4-FFF2-40B4-BE49-F238E27FC236}">
                <a16:creationId xmlns:a16="http://schemas.microsoft.com/office/drawing/2014/main" id="{FC0F4A65-84FB-06C2-DC2F-7E34219D9A9C}"/>
              </a:ext>
            </a:extLst>
          </p:cNvPr>
          <p:cNvSpPr txBox="1"/>
          <p:nvPr/>
        </p:nvSpPr>
        <p:spPr>
          <a:xfrm>
            <a:off x="339506" y="1450253"/>
            <a:ext cx="11512987" cy="3957494"/>
          </a:xfrm>
          <a:prstGeom prst="rect">
            <a:avLst/>
          </a:prstGeom>
          <a:noFill/>
        </p:spPr>
        <p:txBody>
          <a:bodyPr wrap="square">
            <a:spAutoFit/>
          </a:bodyPr>
          <a:lstStyle/>
          <a:p>
            <a:pPr defTabSz="1219170">
              <a:defRPr/>
            </a:pPr>
            <a:r>
              <a:rPr lang="es-MX" sz="1900" dirty="0">
                <a:solidFill>
                  <a:srgbClr val="8E2F42"/>
                </a:solidFill>
                <a:latin typeface="Montserrat" pitchFamily="2" charset="77"/>
                <a:cs typeface="Calibri Light" panose="020F0302020204030204" pitchFamily="34" charset="0"/>
              </a:rPr>
              <a:t>Presupuesto de Egresos de la Federación para el Ejercicio Fiscal 2024.</a:t>
            </a: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Artículo 3, </a:t>
            </a:r>
            <a:r>
              <a:rPr lang="es-ES" sz="1900" b="1" dirty="0">
                <a:effectLst/>
                <a:latin typeface="Montserrat" pitchFamily="2" charset="77"/>
                <a:ea typeface="Calibri Light" panose="020F0302020204030204" pitchFamily="34" charset="0"/>
                <a:cs typeface="Calibri Light" panose="020F0302020204030204" pitchFamily="34" charset="0"/>
              </a:rPr>
              <a:t>XXI.</a:t>
            </a:r>
            <a:r>
              <a:rPr lang="es-ES" sz="1900" dirty="0">
                <a:effectLst/>
                <a:latin typeface="Montserrat" pitchFamily="2" charset="77"/>
                <a:ea typeface="Calibri Light" panose="020F0302020204030204" pitchFamily="34" charset="0"/>
                <a:cs typeface="Calibri Light" panose="020F0302020204030204" pitchFamily="34" charset="0"/>
              </a:rPr>
              <a:t> Los programas sujetos a reglas de operación se señalan en el Anexo 25 de este Decreto;</a:t>
            </a:r>
            <a:endPar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indent="182880" algn="just">
              <a:spcAft>
                <a:spcPts val="505"/>
              </a:spcAft>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Artículo 28. </a:t>
            </a:r>
            <a:r>
              <a:rPr lang="es-ES" sz="1900" dirty="0">
                <a:effectLst/>
                <a:latin typeface="Montserrat" pitchFamily="2" charset="77"/>
                <a:ea typeface="Calibri Light" panose="020F0302020204030204" pitchFamily="34" charset="0"/>
                <a:cs typeface="Calibri Light" panose="020F0302020204030204" pitchFamily="34" charset="0"/>
              </a:rPr>
              <a:t>Los programas que deberán sujetarse a reglas de operación son aquéllos señalados en el Anexo 25 de este Decreto…</a:t>
            </a:r>
            <a:endParaRPr lang="es-MX" sz="1900" dirty="0">
              <a:effectLst/>
              <a:latin typeface="Montserrat" pitchFamily="2" charset="77"/>
              <a:ea typeface="Calibri Light" panose="020F0302020204030204" pitchFamily="34" charset="0"/>
              <a:cs typeface="Calibri Light" panose="020F0302020204030204" pitchFamily="34" charset="0"/>
            </a:endParaRP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Artículo 29. </a:t>
            </a:r>
            <a:r>
              <a:rPr lang="es-ES" sz="1900" dirty="0">
                <a:effectLst/>
                <a:latin typeface="Montserrat" pitchFamily="2" charset="77"/>
                <a:ea typeface="Calibri Light" panose="020F0302020204030204" pitchFamily="34" charset="0"/>
                <a:cs typeface="Calibri Light" panose="020F0302020204030204" pitchFamily="34" charset="0"/>
              </a:rPr>
              <a:t>Las Dependencias y Entidades que tengan a su cargo programas sujetos a reglas de operación deberán observar las siguientes disposiciones para asegurar la aplicación eficiente, eficaz, oportuna y equitativa de los recursos públicos asignados a los mismos:</a:t>
            </a:r>
            <a:endParaRPr lang="es-MX" sz="1900" dirty="0">
              <a:effectLst/>
              <a:latin typeface="Montserrat" pitchFamily="2" charset="77"/>
              <a:ea typeface="Calibri Light" panose="020F0302020204030204" pitchFamily="34" charset="0"/>
              <a:cs typeface="Calibri Light" panose="020F0302020204030204" pitchFamily="34" charset="0"/>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rPr>
              <a:t>I. </a:t>
            </a:r>
            <a:r>
              <a:rPr lang="es-ES" sz="1900" dirty="0">
                <a:effectLst/>
                <a:latin typeface="Montserrat" pitchFamily="2" charset="77"/>
                <a:ea typeface="Calibri Light" panose="020F0302020204030204" pitchFamily="34" charset="0"/>
                <a:cs typeface="Calibri Light" panose="020F0302020204030204" pitchFamily="34" charset="0"/>
              </a:rPr>
              <a:t>Publicar en sus páginas de Internet los plazos de respuesta a las solicitudes que reciban. Los rechazos deberán estar fundados y motivados;</a:t>
            </a:r>
            <a:endParaRPr lang="es-MX" sz="1900" dirty="0">
              <a:effectLst/>
              <a:latin typeface="Montserrat" pitchFamily="2" charset="77"/>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608802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 </a:t>
            </a:r>
            <a:r>
              <a:rPr lang="es-MX" sz="2000" dirty="0"/>
              <a:t>continua</a:t>
            </a:r>
            <a:endParaRPr lang="es-MX" sz="3600" dirty="0"/>
          </a:p>
        </p:txBody>
      </p:sp>
      <p:sp>
        <p:nvSpPr>
          <p:cNvPr id="5" name="CuadroTexto 4">
            <a:extLst>
              <a:ext uri="{FF2B5EF4-FFF2-40B4-BE49-F238E27FC236}">
                <a16:creationId xmlns:a16="http://schemas.microsoft.com/office/drawing/2014/main" id="{CD11B11A-DE99-2249-6B59-98476C4E6514}"/>
              </a:ext>
            </a:extLst>
          </p:cNvPr>
          <p:cNvSpPr txBox="1"/>
          <p:nvPr/>
        </p:nvSpPr>
        <p:spPr>
          <a:xfrm>
            <a:off x="339506" y="1304059"/>
            <a:ext cx="11512987" cy="4249881"/>
          </a:xfrm>
          <a:prstGeom prst="rect">
            <a:avLst/>
          </a:prstGeom>
          <a:noFill/>
        </p:spPr>
        <p:txBody>
          <a:bodyPr wrap="square">
            <a:spAutoFit/>
          </a:bodyPr>
          <a:lstStyle/>
          <a:p>
            <a:pPr algn="just" defTabSz="1219170" eaLnBrk="1" fontAlgn="auto" hangingPunct="1">
              <a:spcBef>
                <a:spcPts val="0"/>
              </a:spcBef>
              <a:spcAft>
                <a:spcPts val="0"/>
              </a:spcAft>
              <a:buClr>
                <a:srgbClr val="000000"/>
              </a:buClr>
              <a:defRPr/>
            </a:pPr>
            <a:r>
              <a:rPr kumimoji="0" lang="es-MX" sz="1900" b="1" i="0" u="none" strike="noStrike" kern="0" cap="none" spc="0" normalizeH="0" baseline="0" noProof="0" dirty="0">
                <a:ln>
                  <a:noFill/>
                </a:ln>
                <a:solidFill>
                  <a:srgbClr val="8E2F42"/>
                </a:solidFill>
                <a:effectLst/>
                <a:uLnTx/>
                <a:uFillTx/>
                <a:latin typeface="Montserrat" pitchFamily="2" charset="77"/>
                <a:cs typeface="Calibri Light" panose="020F0302020204030204" pitchFamily="34" charset="0"/>
                <a:sym typeface="Arial"/>
              </a:rPr>
              <a:t>Presupuesto de Egresos de la Federación para el Ejercicio Fiscal 2024.</a:t>
            </a: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000000"/>
                </a:solidFill>
                <a:latin typeface="Montserrat" pitchFamily="2" charset="77"/>
                <a:ea typeface="Calibri Light" panose="020F0302020204030204" pitchFamily="34" charset="0"/>
                <a:cs typeface="Calibri Light" panose="020F0302020204030204" pitchFamily="34" charset="0"/>
                <a:sym typeface="Arial"/>
              </a:rPr>
              <a:t>Artículo 34. </a:t>
            </a:r>
            <a:r>
              <a:rPr lang="es-ES" sz="1900" dirty="0">
                <a:effectLst/>
                <a:latin typeface="Montserrat" pitchFamily="2" charset="77"/>
                <a:ea typeface="Calibri Light" panose="020F0302020204030204" pitchFamily="34" charset="0"/>
                <a:cs typeface="Calibri Light" panose="020F0302020204030204" pitchFamily="34" charset="0"/>
              </a:rPr>
              <a:t>La Secretaría de Educación Pública será responsable de emitir las reglas de operación de sus programas sujetos a las mismas, de acuerdo con lo dispuesto en el artículo 77 de la Ley Federal de Presupuesto y Responsabilidad Hacendaria, las cuales contendrán, entre otras reglas, las siguientes:</a:t>
            </a:r>
          </a:p>
          <a:p>
            <a:pPr algn="just" defTabSz="1219170" eaLnBrk="1" fontAlgn="auto" hangingPunct="1">
              <a:spcBef>
                <a:spcPts val="0"/>
              </a:spcBef>
              <a:spcAft>
                <a:spcPts val="0"/>
              </a:spcAft>
              <a:buClr>
                <a:srgbClr val="000000"/>
              </a:buClr>
              <a:defRPr/>
            </a:pPr>
            <a:r>
              <a:rPr lang="es-ES" sz="1900" b="1" dirty="0">
                <a:effectLst/>
                <a:latin typeface="Montserrat" pitchFamily="2" charset="77"/>
                <a:ea typeface="Calibri Light" panose="020F0302020204030204" pitchFamily="34" charset="0"/>
                <a:cs typeface="Calibri Light" panose="020F0302020204030204" pitchFamily="34" charset="0"/>
              </a:rPr>
              <a:t>I.</a:t>
            </a:r>
            <a:r>
              <a:rPr lang="es-ES" sz="1900" dirty="0">
                <a:effectLst/>
                <a:latin typeface="Montserrat" pitchFamily="2" charset="77"/>
                <a:ea typeface="Calibri Light" panose="020F0302020204030204" pitchFamily="34" charset="0"/>
                <a:cs typeface="Calibri Light" panose="020F0302020204030204" pitchFamily="34" charset="0"/>
              </a:rPr>
              <a:t> Los recursos destinados a programas educativos deberán ser ejercidos exclusivamente por las autoridades educativas, tanto federales como estatales;</a:t>
            </a:r>
            <a:endParaRPr lang="es-MX" sz="1900" dirty="0">
              <a:effectLst/>
              <a:latin typeface="Montserrat" pitchFamily="2" charset="77"/>
              <a:ea typeface="Calibri Light" panose="020F0302020204030204" pitchFamily="34" charset="0"/>
              <a:cs typeface="Calibri Light" panose="020F0302020204030204" pitchFamily="34" charset="0"/>
            </a:endParaRP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indent="182880" algn="just">
              <a:spcAft>
                <a:spcPts val="505"/>
              </a:spcAft>
            </a:pPr>
            <a:r>
              <a:rPr lang="es-ES" sz="1900" b="1" dirty="0">
                <a:effectLst/>
                <a:latin typeface="Montserrat" pitchFamily="2" charset="77"/>
                <a:ea typeface="Calibri Light" panose="020F0302020204030204" pitchFamily="34" charset="0"/>
                <a:cs typeface="Calibri Light" panose="020F0302020204030204" pitchFamily="34" charset="0"/>
              </a:rPr>
              <a:t>Artículo 35.</a:t>
            </a:r>
            <a:r>
              <a:rPr lang="es-ES" sz="1900" dirty="0">
                <a:effectLst/>
                <a:latin typeface="Montserrat" pitchFamily="2" charset="77"/>
                <a:ea typeface="Calibri Light" panose="020F0302020204030204" pitchFamily="34" charset="0"/>
                <a:cs typeface="Calibri Light" panose="020F0302020204030204" pitchFamily="34" charset="0"/>
              </a:rPr>
              <a:t> Los programas destinados a educación media superior y superior, deberán contener las siguientes disposiciones: </a:t>
            </a:r>
            <a:endParaRPr lang="es-MX" sz="1900" dirty="0">
              <a:effectLst/>
              <a:latin typeface="Montserrat" pitchFamily="2" charset="77"/>
              <a:ea typeface="Calibri Light" panose="020F0302020204030204" pitchFamily="34" charset="0"/>
              <a:cs typeface="Calibri Light" panose="020F0302020204030204" pitchFamily="34" charset="0"/>
            </a:endParaRPr>
          </a:p>
          <a:p>
            <a:pPr indent="182880" algn="just">
              <a:spcAft>
                <a:spcPts val="505"/>
              </a:spcAft>
            </a:pPr>
            <a:r>
              <a:rPr lang="es-ES" sz="1900" b="1" dirty="0">
                <a:effectLst/>
                <a:latin typeface="Montserrat" pitchFamily="2" charset="77"/>
                <a:ea typeface="Calibri Light" panose="020F0302020204030204" pitchFamily="34" charset="0"/>
                <a:cs typeface="Calibri Light" panose="020F0302020204030204" pitchFamily="34" charset="0"/>
              </a:rPr>
              <a:t>I.</a:t>
            </a:r>
            <a:r>
              <a:rPr lang="es-ES" sz="1900" dirty="0">
                <a:effectLst/>
                <a:latin typeface="Montserrat" pitchFamily="2" charset="77"/>
                <a:ea typeface="Calibri Light" panose="020F0302020204030204" pitchFamily="34" charset="0"/>
                <a:cs typeface="Calibri Light" panose="020F0302020204030204" pitchFamily="34" charset="0"/>
              </a:rPr>
              <a:t> La Secretaría de Educación Pública al diseñar los programas deberá enviar a la Cámara de Diputados un informe sobre cómo dichos programas disminuirán los rezagos de cobertura y absorción en educación media superior y superior en las diversas regiones del país;</a:t>
            </a:r>
            <a:endParaRPr lang="es-MX" sz="1900" dirty="0">
              <a:effectLst/>
              <a:latin typeface="Montserrat" pitchFamily="2" charset="77"/>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82025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6" name="CuadroTexto 5">
            <a:extLst>
              <a:ext uri="{FF2B5EF4-FFF2-40B4-BE49-F238E27FC236}">
                <a16:creationId xmlns:a16="http://schemas.microsoft.com/office/drawing/2014/main" id="{7F2FABEC-C7A5-2DB3-0E68-CC3BDC521F5B}"/>
              </a:ext>
            </a:extLst>
          </p:cNvPr>
          <p:cNvSpPr txBox="1"/>
          <p:nvPr/>
        </p:nvSpPr>
        <p:spPr>
          <a:xfrm>
            <a:off x="339506" y="2213282"/>
            <a:ext cx="11512987" cy="2431435"/>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lang="es-MX" sz="1900" dirty="0">
                <a:solidFill>
                  <a:schemeClr val="tx1"/>
                </a:solidFill>
                <a:latin typeface="Montserrat" pitchFamily="2" charset="77"/>
                <a:cs typeface="Calibri Light" panose="020F0302020204030204" pitchFamily="34" charset="0"/>
              </a:rPr>
              <a:t>En síntesis:  Con fundamento en los </a:t>
            </a:r>
            <a:r>
              <a:rPr kumimoji="0" lang="es-MX" sz="1900" b="0" i="0" u="none" strike="noStrike" kern="0" cap="none" spc="0" normalizeH="0" baseline="0" noProof="0" dirty="0">
                <a:ln>
                  <a:noFill/>
                </a:ln>
                <a:solidFill>
                  <a:schemeClr val="tx1"/>
                </a:solidFill>
                <a:effectLst/>
                <a:uLnTx/>
                <a:uFillTx/>
                <a:latin typeface="Montserrat" pitchFamily="2" charset="77"/>
                <a:cs typeface="Calibri Light" panose="020F0302020204030204" pitchFamily="34" charset="0"/>
                <a:sym typeface="Arial"/>
              </a:rPr>
              <a:t>Arts. 3o. CPEUM, 38 LOAPF, 75 y 77 LFPRH; 1, 3 fracción XXI y penúltimo párrafo, 28, 29, 34, 35 y Anexos 17 y 25 del PEF 2024; 176 del RLFPRH; 1, 4 y 5 Regl. Int. SEP. y con la autorización presupuestaria de la SHCP y con el dictamen de la CONAMER; se expide el </a:t>
            </a:r>
            <a:r>
              <a:rPr kumimoji="0" lang="es-MX" sz="1900" b="0" i="0" u="none" strike="noStrike" kern="0" cap="none" spc="0" normalizeH="0" baseline="0" noProof="0" dirty="0">
                <a:ln>
                  <a:noFill/>
                </a:ln>
                <a:solidFill>
                  <a:schemeClr val="tx1"/>
                </a:solidFill>
                <a:effectLst/>
                <a:uLnTx/>
                <a:uFillTx/>
                <a:latin typeface="Montserrat" pitchFamily="2" charset="77"/>
                <a:ea typeface="Source Sans Pro"/>
                <a:cs typeface="Times New Roman" panose="02020603050405020304" pitchFamily="18" charset="0"/>
                <a:sym typeface="Arial"/>
              </a:rPr>
              <a:t>Acuerdo número 18/12/23, por el que se emiten las</a:t>
            </a:r>
            <a:r>
              <a:rPr kumimoji="0" lang="es-MX" sz="1900" b="0" i="0" u="none" strike="noStrike" kern="0" cap="none" spc="0" normalizeH="0" baseline="0" noProof="0" dirty="0">
                <a:ln>
                  <a:noFill/>
                </a:ln>
                <a:solidFill>
                  <a:srgbClr val="B70049"/>
                </a:solidFill>
                <a:effectLst/>
                <a:uLnTx/>
                <a:uFillTx/>
                <a:latin typeface="Montserrat" pitchFamily="2" charset="77"/>
                <a:ea typeface="Source Sans Pro"/>
                <a:cs typeface="Times New Roman" panose="02020603050405020304" pitchFamily="18" charset="0"/>
                <a:sym typeface="Arial"/>
              </a:rPr>
              <a:t> </a:t>
            </a:r>
            <a:r>
              <a:rPr kumimoji="0" lang="es-MX" sz="1900" b="1" i="0" u="none" strike="noStrike" kern="0" cap="none" spc="0" normalizeH="0" baseline="0" noProof="0" dirty="0">
                <a:ln>
                  <a:noFill/>
                </a:ln>
                <a:solidFill>
                  <a:srgbClr val="B70049"/>
                </a:solidFill>
                <a:effectLst/>
                <a:uLnTx/>
                <a:uFillTx/>
                <a:latin typeface="Montserrat" pitchFamily="2" charset="77"/>
                <a:cs typeface="Calibri Light" panose="020F0302020204030204" pitchFamily="34" charset="0"/>
                <a:sym typeface="Arial"/>
              </a:rPr>
              <a:t>Reglas de Operación del Programa Fortalecimiento a la Excelencia Educativa</a:t>
            </a:r>
            <a:r>
              <a:rPr kumimoji="0" lang="es-MX" sz="1900" b="0" i="0" u="none" strike="noStrike" kern="0" cap="none" spc="0" normalizeH="0" baseline="0" noProof="0" dirty="0">
                <a:ln>
                  <a:noFill/>
                </a:ln>
                <a:solidFill>
                  <a:srgbClr val="B70049"/>
                </a:solidFill>
                <a:effectLst/>
                <a:uLnTx/>
                <a:uFillTx/>
                <a:latin typeface="Montserrat" pitchFamily="2" charset="77"/>
                <a:cs typeface="Calibri Light" panose="020F0302020204030204" pitchFamily="34" charset="0"/>
                <a:sym typeface="Arial"/>
              </a:rPr>
              <a:t> para el ejercicio fiscal 2024, publicado en el </a:t>
            </a:r>
            <a:r>
              <a:rPr kumimoji="0" lang="es-MX" sz="1900" b="0" i="0" u="none" strike="noStrike" kern="0" cap="none" spc="0" normalizeH="0" baseline="0" noProof="0" dirty="0">
                <a:ln>
                  <a:noFill/>
                </a:ln>
                <a:solidFill>
                  <a:srgbClr val="B70049"/>
                </a:solidFill>
                <a:effectLst/>
                <a:uLnTx/>
                <a:uFillTx/>
                <a:latin typeface="Montserrat" pitchFamily="2" charset="77"/>
                <a:ea typeface="Source Sans Pro"/>
                <a:cs typeface="Times New Roman" panose="02020603050405020304" pitchFamily="18" charset="0"/>
                <a:sym typeface="Arial"/>
              </a:rPr>
              <a:t>DOF 27/12/2023.</a:t>
            </a:r>
          </a:p>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endParaRPr lang="es-MX" sz="1900" dirty="0">
              <a:solidFill>
                <a:srgbClr val="B70049"/>
              </a:solidFill>
              <a:latin typeface="Montserrat" pitchFamily="2" charset="77"/>
              <a:ea typeface="Calibri" panose="020F0502020204030204" pitchFamily="34" charset="0"/>
              <a:cs typeface="Calibri Light" panose="020F0302020204030204" pitchFamily="34" charset="0"/>
            </a:endParaRPr>
          </a:p>
          <a:p>
            <a:pPr marL="0" marR="0" lvl="0" indent="0" algn="just" defTabSz="1219170" rtl="0" eaLnBrk="1" fontAlgn="auto" latinLnBrk="0" hangingPunct="1">
              <a:lnSpc>
                <a:spcPct val="100000"/>
              </a:lnSpc>
              <a:spcBef>
                <a:spcPts val="0"/>
              </a:spcBef>
              <a:spcAft>
                <a:spcPts val="0"/>
              </a:spcAft>
              <a:buClr>
                <a:srgbClr val="000000"/>
              </a:buClr>
              <a:buSzTx/>
              <a:buFont typeface="Arial"/>
              <a:buNone/>
              <a:tabLst/>
              <a:defRPr/>
            </a:pPr>
            <a:r>
              <a:rPr lang="es-MX" sz="1900" kern="0" dirty="0">
                <a:solidFill>
                  <a:srgbClr val="2E2E2E"/>
                </a:solidFill>
                <a:latin typeface="Montserrat" pitchFamily="2" charset="77"/>
                <a:ea typeface="Calibri" panose="020F0502020204030204" pitchFamily="34" charset="0"/>
                <a:cs typeface="Calibri Light" panose="020F0302020204030204" pitchFamily="34" charset="0"/>
                <a:sym typeface="Arial"/>
              </a:rPr>
              <a:t>La estructura de las Reglas de Operación, según Art. 77 LFPRH, es como sigue</a:t>
            </a:r>
            <a:r>
              <a:rPr lang="es-MX" sz="1900" dirty="0">
                <a:solidFill>
                  <a:srgbClr val="2E2E2E"/>
                </a:solidFill>
                <a:latin typeface="Montserrat" pitchFamily="2" charset="77"/>
                <a:ea typeface="Calibri" panose="020F0502020204030204" pitchFamily="34" charset="0"/>
                <a:cs typeface="Calibri Light" panose="020F0302020204030204" pitchFamily="34" charset="0"/>
              </a:rPr>
              <a:t>:</a:t>
            </a:r>
            <a:endParaRPr lang="es-MX" sz="1900" b="1" dirty="0">
              <a:solidFill>
                <a:srgbClr val="8E2F42"/>
              </a:solidFill>
              <a:latin typeface="Montserrat" pitchFamily="2" charset="77"/>
              <a:cs typeface="Calibri Light" panose="020F0302020204030204" pitchFamily="34" charset="0"/>
            </a:endParaRPr>
          </a:p>
        </p:txBody>
      </p:sp>
    </p:spTree>
    <p:extLst>
      <p:ext uri="{BB962C8B-B14F-4D97-AF65-F5344CB8AC3E}">
        <p14:creationId xmlns:p14="http://schemas.microsoft.com/office/powerpoint/2010/main" val="2389335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6" name="CuadroTexto 5">
            <a:extLst>
              <a:ext uri="{FF2B5EF4-FFF2-40B4-BE49-F238E27FC236}">
                <a16:creationId xmlns:a16="http://schemas.microsoft.com/office/drawing/2014/main" id="{7F2FABEC-C7A5-2DB3-0E68-CC3BDC521F5B}"/>
              </a:ext>
            </a:extLst>
          </p:cNvPr>
          <p:cNvSpPr txBox="1"/>
          <p:nvPr/>
        </p:nvSpPr>
        <p:spPr>
          <a:xfrm>
            <a:off x="338050" y="1134722"/>
            <a:ext cx="11512987" cy="4478149"/>
          </a:xfrm>
          <a:prstGeom prst="rect">
            <a:avLst/>
          </a:prstGeom>
          <a:noFill/>
        </p:spPr>
        <p:txBody>
          <a:bodyPr wrap="square">
            <a:spAutoFit/>
          </a:bodyPr>
          <a:lstStyle/>
          <a:p>
            <a:pPr algn="just" defTabSz="1219170" eaLnBrk="1" fontAlgn="auto" hangingPunct="1">
              <a:spcBef>
                <a:spcPts val="0"/>
              </a:spcBef>
              <a:spcAft>
                <a:spcPts val="0"/>
              </a:spcAft>
              <a:buClr>
                <a:srgbClr val="000000"/>
              </a:buClr>
              <a:defRPr/>
            </a:pPr>
            <a:r>
              <a:rPr lang="es-MX" sz="1900" dirty="0">
                <a:solidFill>
                  <a:schemeClr val="tx1"/>
                </a:solidFill>
                <a:latin typeface="Montserrat" pitchFamily="2" charset="77"/>
                <a:cs typeface="Calibri Light" panose="020F0302020204030204" pitchFamily="34" charset="0"/>
              </a:rPr>
              <a:t>ÍNDICE</a:t>
            </a:r>
          </a:p>
          <a:p>
            <a:pPr algn="just" defTabSz="1219170" eaLnBrk="1" fontAlgn="auto" hangingPunct="1">
              <a:spcBef>
                <a:spcPts val="0"/>
              </a:spcBef>
              <a:spcAft>
                <a:spcPts val="0"/>
              </a:spcAft>
              <a:buClr>
                <a:srgbClr val="000000"/>
              </a:buClr>
              <a:defRPr/>
            </a:pPr>
            <a:r>
              <a:rPr lang="es-MX" sz="1900" kern="0" dirty="0">
                <a:solidFill>
                  <a:srgbClr val="2E2E2E"/>
                </a:solidFill>
                <a:latin typeface="Montserrat" pitchFamily="2" charset="77"/>
                <a:ea typeface="Calibri" panose="020F0502020204030204" pitchFamily="34" charset="0"/>
                <a:cs typeface="Calibri Light" panose="020F0302020204030204" pitchFamily="34" charset="0"/>
                <a:sym typeface="Arial"/>
              </a:rPr>
              <a:t>GLOSARIO</a:t>
            </a: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marL="342900" indent="-342900" algn="just" defTabSz="1219170" eaLnBrk="1" fontAlgn="auto" hangingPunct="1">
              <a:spcBef>
                <a:spcPts val="0"/>
              </a:spcBef>
              <a:spcAft>
                <a:spcPts val="0"/>
              </a:spcAft>
              <a:buClr>
                <a:srgbClr val="000000"/>
              </a:buClr>
              <a:buFont typeface="+mj-lt"/>
              <a:buAutoNum type="arabicPeriod"/>
              <a:defRPr/>
            </a:pPr>
            <a:r>
              <a:rPr lang="es-MX" sz="1900" kern="0" dirty="0">
                <a:solidFill>
                  <a:srgbClr val="2E2E2E"/>
                </a:solidFill>
                <a:latin typeface="Montserrat" pitchFamily="2" charset="77"/>
                <a:ea typeface="Calibri" panose="020F0502020204030204" pitchFamily="34" charset="0"/>
                <a:cs typeface="Calibri Light" panose="020F0302020204030204" pitchFamily="34" charset="0"/>
                <a:sym typeface="Arial"/>
              </a:rPr>
              <a:t>INTRODUCCIÓN</a:t>
            </a:r>
            <a:endPar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endParaRPr>
          </a:p>
          <a:p>
            <a:pPr marL="342900" indent="-342900" algn="just" defTabSz="1219170" eaLnBrk="1" fontAlgn="auto" hangingPunct="1">
              <a:spcBef>
                <a:spcPts val="0"/>
              </a:spcBef>
              <a:spcAft>
                <a:spcPts val="0"/>
              </a:spcAft>
              <a:buClr>
                <a:srgbClr val="000000"/>
              </a:buClr>
              <a:buFont typeface="+mj-lt"/>
              <a:buAutoNum type="arabicPeriod"/>
              <a:defRPr/>
            </a:pPr>
            <a:r>
              <a:rPr lang="es-MX" sz="1900" kern="0" dirty="0">
                <a:solidFill>
                  <a:srgbClr val="2E2E2E"/>
                </a:solidFill>
                <a:latin typeface="Montserrat" pitchFamily="2" charset="77"/>
                <a:ea typeface="Calibri" panose="020F0502020204030204" pitchFamily="34" charset="0"/>
                <a:cs typeface="Calibri Light" panose="020F0302020204030204" pitchFamily="34" charset="0"/>
                <a:sym typeface="Arial"/>
              </a:rPr>
              <a:t>OJETIVOS: (</a:t>
            </a:r>
            <a:r>
              <a:rPr lang="es-MX" sz="1900" dirty="0">
                <a:solidFill>
                  <a:srgbClr val="2E2E2E"/>
                </a:solidFill>
                <a:latin typeface="Montserrat" pitchFamily="2" charset="77"/>
                <a:ea typeface="Calibri" panose="020F0502020204030204" pitchFamily="34" charset="0"/>
                <a:cs typeface="Calibri Light" panose="020F0302020204030204" pitchFamily="34" charset="0"/>
              </a:rPr>
              <a:t>2.1  General y 2.2  Específicos) </a:t>
            </a:r>
          </a:p>
          <a:p>
            <a:pPr marL="342900" indent="-342900" algn="just" defTabSz="1219170" eaLnBrk="1" fontAlgn="auto" hangingPunct="1">
              <a:spcBef>
                <a:spcPts val="0"/>
              </a:spcBef>
              <a:spcAft>
                <a:spcPts val="0"/>
              </a:spcAft>
              <a:buClr>
                <a:srgbClr val="000000"/>
              </a:buClr>
              <a:buAutoNum type="arabicPeriod" startAt="3"/>
              <a:defRPr/>
            </a:pPr>
            <a:r>
              <a:rPr lang="es-MX" sz="1900" kern="0" dirty="0">
                <a:solidFill>
                  <a:srgbClr val="2E2E2E"/>
                </a:solidFill>
                <a:latin typeface="Montserrat" pitchFamily="2" charset="77"/>
                <a:ea typeface="Calibri" panose="020F0502020204030204" pitchFamily="34" charset="0"/>
                <a:cs typeface="Calibri Light" panose="020F0302020204030204" pitchFamily="34" charset="0"/>
                <a:sym typeface="Arial"/>
              </a:rPr>
              <a:t>LINEAMIENTOS:</a:t>
            </a:r>
            <a:r>
              <a:rPr lang="es-MX" sz="1900" dirty="0">
                <a:solidFill>
                  <a:srgbClr val="2E2E2E"/>
                </a:solidFill>
                <a:latin typeface="Montserrat" pitchFamily="2" charset="77"/>
                <a:ea typeface="Calibri" panose="020F0502020204030204" pitchFamily="34" charset="0"/>
                <a:cs typeface="Calibri Light" panose="020F0302020204030204" pitchFamily="34" charset="0"/>
              </a:rPr>
              <a:t> </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3.1 Cobertura, </a:t>
            </a:r>
          </a:p>
          <a:p>
            <a:pPr algn="just" defTabSz="1219170" eaLnBrk="1" fontAlgn="auto" hangingPunct="1">
              <a:spcBef>
                <a:spcPts val="0"/>
              </a:spcBef>
              <a:spcAft>
                <a:spcPts val="0"/>
              </a:spcAft>
              <a:buClr>
                <a:srgbClr val="000000"/>
              </a:buClr>
              <a:defRPr/>
            </a:pPr>
            <a:r>
              <a:rPr lang="es-MX" sz="1900" kern="0" dirty="0">
                <a:solidFill>
                  <a:srgbClr val="2E2E2E"/>
                </a:solidFill>
                <a:latin typeface="Montserrat" pitchFamily="2" charset="77"/>
                <a:ea typeface="Calibri" panose="020F0502020204030204" pitchFamily="34" charset="0"/>
                <a:cs typeface="Calibri Light" panose="020F0302020204030204" pitchFamily="34" charset="0"/>
                <a:sym typeface="Arial"/>
              </a:rPr>
              <a:t>	3.2 Población Objetivo y </a:t>
            </a:r>
          </a:p>
          <a:p>
            <a:pPr algn="just" defTabSz="1219170" eaLnBrk="1" fontAlgn="auto" hangingPunct="1">
              <a:spcBef>
                <a:spcPts val="0"/>
              </a:spcBef>
              <a:spcAft>
                <a:spcPts val="0"/>
              </a:spcAft>
              <a:buClr>
                <a:srgbClr val="000000"/>
              </a:buClr>
              <a:defRPr/>
            </a:pPr>
            <a:r>
              <a:rPr lang="es-MX" sz="1900" kern="0" dirty="0">
                <a:solidFill>
                  <a:srgbClr val="2E2E2E"/>
                </a:solidFill>
                <a:latin typeface="Montserrat" pitchFamily="2" charset="77"/>
                <a:ea typeface="Calibri" panose="020F0502020204030204" pitchFamily="34" charset="0"/>
                <a:cs typeface="Calibri Light" panose="020F0302020204030204" pitchFamily="34" charset="0"/>
                <a:sym typeface="Arial"/>
              </a:rPr>
              <a:t>	3</a:t>
            </a:r>
            <a:r>
              <a:rPr lang="es-MX" sz="1900" dirty="0">
                <a:solidFill>
                  <a:srgbClr val="2E2E2E"/>
                </a:solidFill>
                <a:latin typeface="Montserrat" pitchFamily="2" charset="77"/>
                <a:ea typeface="Calibri" panose="020F0502020204030204" pitchFamily="34" charset="0"/>
                <a:cs typeface="Calibri Light" panose="020F0302020204030204" pitchFamily="34" charset="0"/>
              </a:rPr>
              <a:t>.3  Beneficiarios/as; </a:t>
            </a:r>
            <a:r>
              <a:rPr lang="es-MX" sz="1900" kern="0" dirty="0">
                <a:solidFill>
                  <a:srgbClr val="2E2E2E"/>
                </a:solidFill>
                <a:latin typeface="Montserrat" pitchFamily="2" charset="77"/>
                <a:ea typeface="Calibri" panose="020F0502020204030204" pitchFamily="34" charset="0"/>
                <a:cs typeface="Calibri Light" panose="020F0302020204030204" pitchFamily="34" charset="0"/>
                <a:sym typeface="Arial"/>
              </a:rPr>
              <a:t>(3.3.1  Requisitos; y </a:t>
            </a:r>
            <a:r>
              <a:rPr lang="es-MX" sz="1900" dirty="0">
                <a:solidFill>
                  <a:srgbClr val="2E2E2E"/>
                </a:solidFill>
                <a:latin typeface="Montserrat" pitchFamily="2" charset="77"/>
                <a:ea typeface="Calibri" panose="020F0502020204030204" pitchFamily="34" charset="0"/>
                <a:cs typeface="Calibri Light" panose="020F0302020204030204" pitchFamily="34" charset="0"/>
              </a:rPr>
              <a:t>3.3.2  Procedimientos de selección)</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3.4  Características de los apoyos (tipo y monto), 3.4.1  Devengo, aplicación y</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reintegro de los recursos; (3.4.1.1  Devengos, 3.4.1.2  Aplicación y 3.4.1.3  Reintegros)</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3.5  Derechos, obligaciones y causas de incumplimientos, suspensión, </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cancelación o reintegro de los recursos.</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3.6  Participantes: 3.6.1 Instancias(s) ejecutoras(s); y 3.6.2 Instancia(s)</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normativa(s)</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3.7  Coordinación institucional</a:t>
            </a:r>
          </a:p>
        </p:txBody>
      </p:sp>
    </p:spTree>
    <p:extLst>
      <p:ext uri="{BB962C8B-B14F-4D97-AF65-F5344CB8AC3E}">
        <p14:creationId xmlns:p14="http://schemas.microsoft.com/office/powerpoint/2010/main" val="2827141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6" name="CuadroTexto 5">
            <a:extLst>
              <a:ext uri="{FF2B5EF4-FFF2-40B4-BE49-F238E27FC236}">
                <a16:creationId xmlns:a16="http://schemas.microsoft.com/office/drawing/2014/main" id="{7F2FABEC-C7A5-2DB3-0E68-CC3BDC521F5B}"/>
              </a:ext>
            </a:extLst>
          </p:cNvPr>
          <p:cNvSpPr txBox="1"/>
          <p:nvPr/>
        </p:nvSpPr>
        <p:spPr>
          <a:xfrm>
            <a:off x="340962" y="1628507"/>
            <a:ext cx="11512987" cy="3600986"/>
          </a:xfrm>
          <a:prstGeom prst="rect">
            <a:avLst/>
          </a:prstGeom>
          <a:noFill/>
        </p:spPr>
        <p:txBody>
          <a:bodyPr wrap="square">
            <a:spAutoFit/>
          </a:bodyPr>
          <a:lstStyle/>
          <a:p>
            <a:pPr algn="just" defTabSz="1219170">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4. OPERACIÓN: </a:t>
            </a:r>
          </a:p>
          <a:p>
            <a:pPr algn="just" defTabSz="1219170">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4.1  Proceso; </a:t>
            </a:r>
          </a:p>
          <a:p>
            <a:pPr algn="just" defTabSz="1219170">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4.2  Ejecución (4.2.1  Avances físicos y financieros; 4.2.2  Acta de entrega recepción; 			4.2.3  Cierre del ejercicio)</a:t>
            </a:r>
          </a:p>
          <a:p>
            <a:pPr marL="342900" indent="-342900" algn="just" defTabSz="1219170" eaLnBrk="1" fontAlgn="auto" hangingPunct="1">
              <a:spcBef>
                <a:spcPts val="0"/>
              </a:spcBef>
              <a:spcAft>
                <a:spcPts val="0"/>
              </a:spcAft>
              <a:buClr>
                <a:srgbClr val="000000"/>
              </a:buClr>
              <a:buAutoNum type="arabicPeriod" startAt="5"/>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AUDITORÍA, CONTROL Y SEGUIMIENTO</a:t>
            </a:r>
          </a:p>
          <a:p>
            <a:pPr marL="342900" indent="-342900" algn="just" defTabSz="1219170" eaLnBrk="1" fontAlgn="auto" hangingPunct="1">
              <a:spcBef>
                <a:spcPts val="0"/>
              </a:spcBef>
              <a:spcAft>
                <a:spcPts val="0"/>
              </a:spcAft>
              <a:buClr>
                <a:srgbClr val="000000"/>
              </a:buClr>
              <a:buAutoNum type="arabicPeriod" startAt="5"/>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EVALUACIÓN: </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6.1 Interna </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6.2 Externa</a:t>
            </a:r>
          </a:p>
          <a:p>
            <a:pPr marL="342900" indent="-342900" algn="just" defTabSz="1219170" eaLnBrk="1" fontAlgn="auto" hangingPunct="1">
              <a:spcBef>
                <a:spcPts val="0"/>
              </a:spcBef>
              <a:spcAft>
                <a:spcPts val="0"/>
              </a:spcAft>
              <a:buClr>
                <a:srgbClr val="000000"/>
              </a:buClr>
              <a:buAutoNum type="arabicPeriod" startAt="7"/>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TRANSPARENCIA: </a:t>
            </a:r>
          </a:p>
          <a:p>
            <a:pPr lvl="1" algn="just" defTabSz="1219170">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7.1 Difusión </a:t>
            </a:r>
          </a:p>
          <a:p>
            <a:pPr lvl="1" algn="just" defTabSz="1219170">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7.2 Contraloría social</a:t>
            </a:r>
          </a:p>
          <a:p>
            <a:pPr marL="342900" indent="-342900" algn="just" defTabSz="1219170" eaLnBrk="1" fontAlgn="auto" hangingPunct="1">
              <a:spcBef>
                <a:spcPts val="0"/>
              </a:spcBef>
              <a:spcAft>
                <a:spcPts val="0"/>
              </a:spcAft>
              <a:buClr>
                <a:srgbClr val="000000"/>
              </a:buClr>
              <a:buAutoNum type="arabicPeriod" startAt="8"/>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QUEJAS Y DENUNCIAS.</a:t>
            </a:r>
          </a:p>
        </p:txBody>
      </p:sp>
    </p:spTree>
    <p:extLst>
      <p:ext uri="{BB962C8B-B14F-4D97-AF65-F5344CB8AC3E}">
        <p14:creationId xmlns:p14="http://schemas.microsoft.com/office/powerpoint/2010/main" val="544254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6" name="CuadroTexto 5">
            <a:extLst>
              <a:ext uri="{FF2B5EF4-FFF2-40B4-BE49-F238E27FC236}">
                <a16:creationId xmlns:a16="http://schemas.microsoft.com/office/drawing/2014/main" id="{7F2FABEC-C7A5-2DB3-0E68-CC3BDC521F5B}"/>
              </a:ext>
            </a:extLst>
          </p:cNvPr>
          <p:cNvSpPr txBox="1"/>
          <p:nvPr/>
        </p:nvSpPr>
        <p:spPr>
          <a:xfrm>
            <a:off x="339506" y="1628507"/>
            <a:ext cx="11512987" cy="3600986"/>
          </a:xfrm>
          <a:prstGeom prst="rect">
            <a:avLst/>
          </a:prstGeom>
          <a:noFill/>
        </p:spPr>
        <p:txBody>
          <a:bodyPr wrap="square">
            <a:spAutoFit/>
          </a:bodyPr>
          <a:lstStyle/>
          <a:p>
            <a:pPr algn="just" defTabSz="1219170">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ANEXOS</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1A  Listado de instituciones de Formación Docente Públicas que conforman la</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población objetivo del programa</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2A  Diagrama de flujo</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3A  Formatos de seguimiento académico y financiero</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4A  Modelo de convocatoria</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5A: 	5A.1  Modelo de Convenio de Colaboración; </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5A.2 Modelo de Anexo de Ejecución; </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5A.3  Modelo de Lineamientos Internos de Coordinación; y </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	5A.4 Modelo de Acuerdo de traspaso de recursos financieros</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6A   Acta de entrega recepción de documentos de la planeación</a:t>
            </a:r>
          </a:p>
          <a:p>
            <a:pPr algn="just" defTabSz="1219170" eaLnBrk="1" fontAlgn="auto" hangingPunct="1">
              <a:spcBef>
                <a:spcPts val="0"/>
              </a:spcBef>
              <a:spcAft>
                <a:spcPts val="0"/>
              </a:spcAft>
              <a:buClr>
                <a:srgbClr val="000000"/>
              </a:buClr>
              <a:defRPr/>
            </a:pPr>
            <a:r>
              <a:rPr lang="es-MX" sz="1900" dirty="0">
                <a:solidFill>
                  <a:srgbClr val="2E2E2E"/>
                </a:solidFill>
                <a:latin typeface="Montserrat" pitchFamily="2" charset="77"/>
                <a:ea typeface="Calibri" panose="020F0502020204030204" pitchFamily="34" charset="0"/>
                <a:cs typeface="Calibri Light" panose="020F0302020204030204" pitchFamily="34" charset="0"/>
              </a:rPr>
              <a:t>7A   Formato de oficio de liberación</a:t>
            </a:r>
            <a:endParaRPr lang="es-MX" sz="1900" kern="0" dirty="0">
              <a:solidFill>
                <a:srgbClr val="000000"/>
              </a:solidFill>
              <a:latin typeface="Montserrat" pitchFamily="2" charset="77"/>
              <a:cs typeface="Calibri Light" panose="020F0302020204030204" pitchFamily="34" charset="0"/>
              <a:sym typeface="Arial"/>
            </a:endParaRPr>
          </a:p>
        </p:txBody>
      </p:sp>
    </p:spTree>
    <p:extLst>
      <p:ext uri="{BB962C8B-B14F-4D97-AF65-F5344CB8AC3E}">
        <p14:creationId xmlns:p14="http://schemas.microsoft.com/office/powerpoint/2010/main" val="752042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grpSp>
        <p:nvGrpSpPr>
          <p:cNvPr id="7" name="Grupo 6">
            <a:extLst>
              <a:ext uri="{FF2B5EF4-FFF2-40B4-BE49-F238E27FC236}">
                <a16:creationId xmlns:a16="http://schemas.microsoft.com/office/drawing/2014/main" id="{F7C58274-0289-49DD-790B-8C294D60E806}"/>
              </a:ext>
            </a:extLst>
          </p:cNvPr>
          <p:cNvGrpSpPr/>
          <p:nvPr/>
        </p:nvGrpSpPr>
        <p:grpSpPr>
          <a:xfrm>
            <a:off x="1790700" y="1726556"/>
            <a:ext cx="8623300" cy="3411904"/>
            <a:chOff x="1790700" y="1447156"/>
            <a:chExt cx="8623300" cy="3411904"/>
          </a:xfrm>
        </p:grpSpPr>
        <p:sp>
          <p:nvSpPr>
            <p:cNvPr id="3" name="Cheurón 2">
              <a:extLst>
                <a:ext uri="{FF2B5EF4-FFF2-40B4-BE49-F238E27FC236}">
                  <a16:creationId xmlns:a16="http://schemas.microsoft.com/office/drawing/2014/main" id="{84A06C6A-D07C-7F05-E123-9B482CCC20F7}"/>
                </a:ext>
              </a:extLst>
            </p:cNvPr>
            <p:cNvSpPr/>
            <p:nvPr/>
          </p:nvSpPr>
          <p:spPr>
            <a:xfrm>
              <a:off x="4324350" y="2838450"/>
              <a:ext cx="3543300" cy="1181100"/>
            </a:xfrm>
            <a:prstGeom prst="chevron">
              <a:avLst/>
            </a:prstGeom>
            <a:solidFill>
              <a:srgbClr val="6E152E"/>
            </a:solidFill>
            <a:ln>
              <a:solidFill>
                <a:srgbClr val="6E1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4" name="CuadroTexto 3">
              <a:extLst>
                <a:ext uri="{FF2B5EF4-FFF2-40B4-BE49-F238E27FC236}">
                  <a16:creationId xmlns:a16="http://schemas.microsoft.com/office/drawing/2014/main" id="{EE3080D3-D2D7-E1F5-5E1D-25B10D22781D}"/>
                </a:ext>
              </a:extLst>
            </p:cNvPr>
            <p:cNvSpPr txBox="1"/>
            <p:nvPr/>
          </p:nvSpPr>
          <p:spPr>
            <a:xfrm>
              <a:off x="1790700" y="1447156"/>
              <a:ext cx="8623300" cy="1261884"/>
            </a:xfrm>
            <a:prstGeom prst="rect">
              <a:avLst/>
            </a:prstGeom>
            <a:noFill/>
          </p:spPr>
          <p:txBody>
            <a:bodyPr wrap="square" rtlCol="0">
              <a:spAutoFit/>
            </a:bodyPr>
            <a:lstStyle/>
            <a:p>
              <a:r>
                <a:rPr lang="es-MX" sz="1900" b="1" dirty="0">
                  <a:latin typeface="Montserrat" pitchFamily="2" charset="77"/>
                </a:rPr>
                <a:t>ORIENTACIONES GENERALES PARA LA MINISTRACIÓN, EJERCICIO Y COMPROBACIÓN DEL GASTO ASIGNADO A LA OPERACIÓN DE LA ESTRATEGIA DE DESARROLLO INSTITUCIONAL DE LA ESCUELA NORMAL (EDINEN)</a:t>
              </a:r>
            </a:p>
          </p:txBody>
        </p:sp>
        <p:sp>
          <p:nvSpPr>
            <p:cNvPr id="6" name="CuadroTexto 5">
              <a:extLst>
                <a:ext uri="{FF2B5EF4-FFF2-40B4-BE49-F238E27FC236}">
                  <a16:creationId xmlns:a16="http://schemas.microsoft.com/office/drawing/2014/main" id="{6B36AD45-F5A4-1807-323E-FB0ADC825CD9}"/>
                </a:ext>
              </a:extLst>
            </p:cNvPr>
            <p:cNvSpPr txBox="1"/>
            <p:nvPr/>
          </p:nvSpPr>
          <p:spPr>
            <a:xfrm>
              <a:off x="1790700" y="4181952"/>
              <a:ext cx="8623300" cy="677108"/>
            </a:xfrm>
            <a:prstGeom prst="rect">
              <a:avLst/>
            </a:prstGeom>
            <a:noFill/>
          </p:spPr>
          <p:txBody>
            <a:bodyPr wrap="square" rtlCol="0">
              <a:spAutoFit/>
            </a:bodyPr>
            <a:lstStyle/>
            <a:p>
              <a:r>
                <a:rPr lang="es-MX" sz="1900" dirty="0">
                  <a:latin typeface="Montserrat" pitchFamily="2" charset="77"/>
                </a:rPr>
                <a:t>Documento metodológico para quienes participan en la elaboración de la EDINEN</a:t>
              </a:r>
            </a:p>
          </p:txBody>
        </p:sp>
      </p:grpSp>
    </p:spTree>
    <p:extLst>
      <p:ext uri="{BB962C8B-B14F-4D97-AF65-F5344CB8AC3E}">
        <p14:creationId xmlns:p14="http://schemas.microsoft.com/office/powerpoint/2010/main" val="4032536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6" name="CuadroTexto 5">
            <a:extLst>
              <a:ext uri="{FF2B5EF4-FFF2-40B4-BE49-F238E27FC236}">
                <a16:creationId xmlns:a16="http://schemas.microsoft.com/office/drawing/2014/main" id="{DAC6E702-467F-038C-70D5-AD0CF9E6C4E9}"/>
              </a:ext>
            </a:extLst>
          </p:cNvPr>
          <p:cNvSpPr txBox="1"/>
          <p:nvPr/>
        </p:nvSpPr>
        <p:spPr>
          <a:xfrm>
            <a:off x="338050" y="1255364"/>
            <a:ext cx="11512987" cy="2431435"/>
          </a:xfrm>
          <a:prstGeom prst="rect">
            <a:avLst/>
          </a:prstGeom>
          <a:noFill/>
        </p:spPr>
        <p:txBody>
          <a:bodyPr wrap="square" numCol="1">
            <a:spAutoFit/>
          </a:bodyPr>
          <a:lstStyle/>
          <a:p>
            <a:pPr algn="just" defTabSz="1219170">
              <a:defRPr/>
            </a:pPr>
            <a:r>
              <a:rPr lang="es-ES" sz="1900" dirty="0">
                <a:solidFill>
                  <a:srgbClr val="8E2F42"/>
                </a:solidFill>
                <a:latin typeface="Montserrat" pitchFamily="2" charset="77"/>
                <a:ea typeface="Calibri Light" panose="020F0302020204030204" pitchFamily="34" charset="0"/>
                <a:cs typeface="Calibri Light" panose="020F0302020204030204" pitchFamily="34" charset="0"/>
              </a:rPr>
              <a:t>ORIENTACIONES GENERALES PARA LA MINISTRACIÓN, EJERCICIO Y COMPROBACIÓN DEL GASTO, </a:t>
            </a:r>
            <a:r>
              <a:rPr kumimoji="0" lang="es-MX" sz="1900" i="0" u="none" strike="noStrike" kern="0" cap="none" spc="0" normalizeH="0" baseline="0" noProof="0" dirty="0">
                <a:ln>
                  <a:noFill/>
                </a:ln>
                <a:solidFill>
                  <a:srgbClr val="415665"/>
                </a:solidFill>
                <a:effectLst/>
                <a:uLnTx/>
                <a:uFillTx/>
                <a:latin typeface="Montserrat" pitchFamily="2" charset="77"/>
                <a:ea typeface="Source Sans Pro"/>
                <a:cs typeface="Times New Roman" panose="02020603050405020304" pitchFamily="18" charset="0"/>
                <a:sym typeface="Arial"/>
              </a:rPr>
              <a:t>(publicado en el portal de la </a:t>
            </a:r>
            <a:r>
              <a:rPr kumimoji="0" lang="es-MX" sz="1900" i="0" u="none" strike="noStrike" kern="0" cap="none" spc="0" normalizeH="0" baseline="0" noProof="0" dirty="0" err="1">
                <a:ln>
                  <a:noFill/>
                </a:ln>
                <a:solidFill>
                  <a:srgbClr val="415665"/>
                </a:solidFill>
                <a:effectLst/>
                <a:uLnTx/>
                <a:uFillTx/>
                <a:latin typeface="Montserrat" pitchFamily="2" charset="77"/>
                <a:ea typeface="Source Sans Pro"/>
                <a:cs typeface="Times New Roman" panose="02020603050405020304" pitchFamily="18" charset="0"/>
                <a:sym typeface="Arial"/>
              </a:rPr>
              <a:t>DGESuM</a:t>
            </a:r>
            <a:r>
              <a:rPr kumimoji="0" lang="es-MX" sz="1900" i="0" u="none" strike="noStrike" kern="0" cap="none" spc="0" normalizeH="0" baseline="0" noProof="0" dirty="0">
                <a:ln>
                  <a:noFill/>
                </a:ln>
                <a:solidFill>
                  <a:srgbClr val="415665"/>
                </a:solidFill>
                <a:effectLst/>
                <a:uLnTx/>
                <a:uFillTx/>
                <a:latin typeface="Montserrat" pitchFamily="2" charset="77"/>
                <a:ea typeface="Source Sans Pro"/>
                <a:cs typeface="Times New Roman" panose="02020603050405020304" pitchFamily="18" charset="0"/>
                <a:sym typeface="Arial"/>
              </a:rPr>
              <a:t>, 2-julio-2024).</a:t>
            </a:r>
            <a:endParaRPr lang="es-ES" sz="1900" dirty="0">
              <a:solidFill>
                <a:srgbClr val="8E2F42"/>
              </a:solidFill>
              <a:latin typeface="Montserrat" pitchFamily="2" charset="77"/>
              <a:ea typeface="Calibri Light" panose="020F0302020204030204" pitchFamily="34" charset="0"/>
              <a:cs typeface="Calibri Light" panose="020F0302020204030204" pitchFamily="34" charset="0"/>
            </a:endParaRPr>
          </a:p>
          <a:p>
            <a:pPr algn="just" defTabSz="1219170">
              <a:defRPr/>
            </a:pPr>
            <a:endParaRPr lang="es-ES" sz="1900" dirty="0">
              <a:solidFill>
                <a:srgbClr val="8E2F42"/>
              </a:solidFill>
              <a:latin typeface="Montserrat" pitchFamily="2" charset="77"/>
              <a:ea typeface="Calibri Light" panose="020F0302020204030204" pitchFamily="34" charset="0"/>
              <a:cs typeface="Calibri Light" panose="020F0302020204030204" pitchFamily="34" charset="0"/>
            </a:endParaRPr>
          </a:p>
          <a:p>
            <a:pPr algn="just" defTabSz="1219170">
              <a:defRPr/>
            </a:pPr>
            <a:r>
              <a:rPr lang="es-ES" sz="1900" dirty="0">
                <a:solidFill>
                  <a:srgbClr val="8E2F42"/>
                </a:solidFill>
                <a:latin typeface="Montserrat" pitchFamily="2" charset="77"/>
                <a:ea typeface="Calibri Light" panose="020F0302020204030204" pitchFamily="34" charset="0"/>
                <a:cs typeface="Calibri Light" panose="020F0302020204030204" pitchFamily="34" charset="0"/>
              </a:rPr>
              <a:t>Documento metodológico para quienes participan en la elaboración y ejercicio del gasto de la Estrategia de Desarrollo Institucional de la Escuela Normal (EDINEN), para los ejercicios fiscales 2024 y 2025.</a:t>
            </a:r>
            <a:endParaRPr lang="es-MX" sz="1900" dirty="0">
              <a:solidFill>
                <a:srgbClr val="8E2F42"/>
              </a:solidFill>
              <a:latin typeface="Montserrat" pitchFamily="2" charset="77"/>
              <a:cs typeface="Calibri Light" panose="020F0302020204030204" pitchFamily="34" charset="0"/>
            </a:endParaRPr>
          </a:p>
          <a:p>
            <a:pPr algn="just" defTabSz="1219170" eaLnBrk="1" fontAlgn="auto" hangingPunct="1">
              <a:spcBef>
                <a:spcPts val="0"/>
              </a:spcBef>
              <a:spcAft>
                <a:spcPts val="0"/>
              </a:spcAft>
              <a:buClr>
                <a:srgbClr val="000000"/>
              </a:buClr>
              <a:defRPr/>
            </a:pPr>
            <a:endParaRPr lang="es-MX" sz="1900" kern="0" dirty="0">
              <a:solidFill>
                <a:srgbClr val="8E2F42"/>
              </a:solidFill>
              <a:latin typeface="Montserrat" pitchFamily="2" charset="77"/>
              <a:ea typeface="Calibri" panose="020F0502020204030204" pitchFamily="34" charset="0"/>
              <a:cs typeface="Calibri Light" panose="020F0302020204030204" pitchFamily="34" charset="0"/>
              <a:sym typeface="Arial"/>
            </a:endParaRPr>
          </a:p>
          <a:p>
            <a:pPr algn="just" defTabSz="1219170" eaLnBrk="1" fontAlgn="auto" hangingPunct="1">
              <a:spcBef>
                <a:spcPts val="0"/>
              </a:spcBef>
              <a:spcAft>
                <a:spcPts val="0"/>
              </a:spcAft>
              <a:buClr>
                <a:srgbClr val="000000"/>
              </a:buClr>
              <a:defRPr/>
            </a:pPr>
            <a:r>
              <a:rPr lang="es-MX" sz="1900" kern="0" dirty="0">
                <a:solidFill>
                  <a:srgbClr val="8E2F42"/>
                </a:solidFill>
                <a:latin typeface="Montserrat" pitchFamily="2" charset="77"/>
                <a:ea typeface="Calibri" panose="020F0502020204030204" pitchFamily="34" charset="0"/>
                <a:cs typeface="Calibri Light" panose="020F0302020204030204" pitchFamily="34" charset="0"/>
                <a:sym typeface="Arial"/>
              </a:rPr>
              <a:t>Este documento se estructura de la siguiente forma:</a:t>
            </a:r>
          </a:p>
        </p:txBody>
      </p:sp>
    </p:spTree>
    <p:extLst>
      <p:ext uri="{BB962C8B-B14F-4D97-AF65-F5344CB8AC3E}">
        <p14:creationId xmlns:p14="http://schemas.microsoft.com/office/powerpoint/2010/main" val="557522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4" descr="Diagrama&#10;&#10;Descripción generada automáticamente">
            <a:extLst>
              <a:ext uri="{FF2B5EF4-FFF2-40B4-BE49-F238E27FC236}">
                <a16:creationId xmlns:a16="http://schemas.microsoft.com/office/drawing/2014/main" id="{DF64D3CC-E9F7-19E3-696C-3A0703F69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896116" y="1917226"/>
            <a:ext cx="4463027" cy="4463026"/>
          </a:xfrm>
          <a:prstGeom prst="rect">
            <a:avLst/>
          </a:prstGeom>
          <a:noFill/>
          <a:ln>
            <a:noFill/>
          </a:ln>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79"/>
            <a:ext cx="11512987" cy="1806095"/>
          </a:xfrm>
        </p:spPr>
        <p:txBody>
          <a:bodyPr>
            <a:normAutofit/>
          </a:bodyPr>
          <a:lstStyle/>
          <a:p>
            <a:pPr algn="l"/>
            <a:r>
              <a:rPr lang="es-MX" sz="3600" dirty="0"/>
              <a:t>Marco normativo  del Programa Fortalecimiento a la Excelencia Educativa (PROFEXCE) 2024:</a:t>
            </a:r>
          </a:p>
        </p:txBody>
      </p:sp>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Tree>
    <p:extLst>
      <p:ext uri="{BB962C8B-B14F-4D97-AF65-F5344CB8AC3E}">
        <p14:creationId xmlns:p14="http://schemas.microsoft.com/office/powerpoint/2010/main" val="2154335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5" name="CuadroTexto 4">
            <a:extLst>
              <a:ext uri="{FF2B5EF4-FFF2-40B4-BE49-F238E27FC236}">
                <a16:creationId xmlns:a16="http://schemas.microsoft.com/office/drawing/2014/main" id="{24F20278-C061-4C79-2BEC-EC70C80F63FE}"/>
              </a:ext>
            </a:extLst>
          </p:cNvPr>
          <p:cNvSpPr txBox="1"/>
          <p:nvPr/>
        </p:nvSpPr>
        <p:spPr>
          <a:xfrm>
            <a:off x="340962" y="1287485"/>
            <a:ext cx="11660538" cy="5704126"/>
          </a:xfrm>
          <a:prstGeom prst="rect">
            <a:avLst/>
          </a:prstGeom>
          <a:noFill/>
        </p:spPr>
        <p:txBody>
          <a:bodyPr wrap="square" numCol="2" rtlCol="0">
            <a:spAutoFit/>
          </a:bodyPr>
          <a:lstStyle/>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Introducción</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Propósitos</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Criterios generales de operación</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Niveles de responsabilidad en la operación</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Etapas de Publicación y Difusión</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Etapa de Asignación y Radicación del Recurso: Reprogramación</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Aplicación</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Ministración</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Devengos</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Etapa de ejecución: Ejercicio de los recursos</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Infraestructura: Contratos de obra pública y servicios</a:t>
            </a:r>
          </a:p>
          <a:p>
            <a:pPr marL="38100" lvl="1" algn="just" defTabSz="1219170" eaLnBrk="1" fontAlgn="auto" hangingPunct="1">
              <a:spcBef>
                <a:spcPts val="600"/>
              </a:spcBef>
              <a:spcAft>
                <a:spcPts val="100"/>
              </a:spcAft>
              <a:buClr>
                <a:schemeClr val="dk2"/>
              </a:buClr>
              <a:buSzPts val="3000"/>
              <a:defRPr/>
            </a:pPr>
            <a:endParaRPr lang="es-MX" dirty="0">
              <a:solidFill>
                <a:schemeClr val="dk1"/>
              </a:solidFill>
              <a:latin typeface="Montserrat" pitchFamily="2" charset="77"/>
              <a:ea typeface="Source Sans Pro"/>
              <a:cs typeface="Times New Roman" panose="02020603050405020304" pitchFamily="18" charset="0"/>
            </a:endParaRPr>
          </a:p>
          <a:p>
            <a:pPr marL="457200" lvl="1" indent="-419100" algn="just" defTabSz="1219170" eaLnBrk="1" fontAlgn="auto" hangingPunct="1">
              <a:spcBef>
                <a:spcPts val="600"/>
              </a:spcBef>
              <a:spcAft>
                <a:spcPts val="100"/>
              </a:spcAft>
              <a:buClr>
                <a:schemeClr val="dk2"/>
              </a:buClr>
              <a:buSzPts val="3000"/>
              <a:buFont typeface="Source Sans Pro"/>
              <a:buChar char="▹"/>
              <a:defRPr/>
            </a:pPr>
            <a:endParaRPr lang="es-MX" dirty="0">
              <a:solidFill>
                <a:schemeClr val="dk1"/>
              </a:solidFill>
              <a:latin typeface="Montserrat" pitchFamily="2" charset="77"/>
              <a:ea typeface="Source Sans Pro"/>
              <a:cs typeface="Times New Roman" panose="02020603050405020304" pitchFamily="18" charset="0"/>
            </a:endParaRPr>
          </a:p>
          <a:p>
            <a:pPr marL="38100" lvl="1" algn="just" defTabSz="1219170" eaLnBrk="1" fontAlgn="auto" hangingPunct="1">
              <a:spcBef>
                <a:spcPts val="600"/>
              </a:spcBef>
              <a:spcAft>
                <a:spcPts val="100"/>
              </a:spcAft>
              <a:buClr>
                <a:schemeClr val="dk2"/>
              </a:buClr>
              <a:buSzPts val="3000"/>
              <a:defRPr/>
            </a:pPr>
            <a:endParaRPr lang="es-MX" dirty="0">
              <a:solidFill>
                <a:schemeClr val="dk1"/>
              </a:solidFill>
              <a:latin typeface="Montserrat" pitchFamily="2" charset="77"/>
              <a:ea typeface="Source Sans Pro"/>
              <a:cs typeface="Times New Roman" panose="02020603050405020304" pitchFamily="18" charset="0"/>
            </a:endParaRP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Señalización y Lineamientos específicos en infraestructura y Obra pública</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Etapa de validación y comprobación: Informes trimestrales</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Reorientación de los recursos</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Ahorros presupuestarios</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Suspensión de los apoyos de la EDINEN</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Reintegros de los apoyos a la TESOFE</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Solicitud de Línea de captura para reintegrar recursos a la TESOFE</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Documentación comprobatoria</a:t>
            </a:r>
          </a:p>
          <a:p>
            <a:pPr marL="457200" lvl="1" indent="-419100" algn="just" defTabSz="1219170" eaLnBrk="1" fontAlgn="auto" hangingPunct="1">
              <a:spcBef>
                <a:spcPts val="600"/>
              </a:spcBef>
              <a:spcAft>
                <a:spcPts val="100"/>
              </a:spcAft>
              <a:buClr>
                <a:schemeClr val="dk2"/>
              </a:buClr>
              <a:buSzPts val="3000"/>
              <a:buFont typeface="Source Sans Pro"/>
              <a:buChar char="▹"/>
              <a:defRPr/>
            </a:pPr>
            <a:r>
              <a:rPr lang="es-MX" dirty="0">
                <a:solidFill>
                  <a:schemeClr val="dk1"/>
                </a:solidFill>
                <a:latin typeface="Montserrat" pitchFamily="2" charset="77"/>
                <a:ea typeface="Source Sans Pro"/>
                <a:cs typeface="Times New Roman" panose="02020603050405020304" pitchFamily="18" charset="0"/>
              </a:rPr>
              <a:t>Etapa de cierre del ejercicio: Carta de liberación.</a:t>
            </a:r>
          </a:p>
        </p:txBody>
      </p:sp>
    </p:spTree>
    <p:extLst>
      <p:ext uri="{BB962C8B-B14F-4D97-AF65-F5344CB8AC3E}">
        <p14:creationId xmlns:p14="http://schemas.microsoft.com/office/powerpoint/2010/main" val="2558963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8A421-168F-284C-8C99-6D1B6BE08812}"/>
              </a:ext>
            </a:extLst>
          </p:cNvPr>
          <p:cNvSpPr>
            <a:spLocks noGrp="1"/>
          </p:cNvSpPr>
          <p:nvPr>
            <p:ph type="title"/>
          </p:nvPr>
        </p:nvSpPr>
        <p:spPr>
          <a:xfrm>
            <a:off x="5496560" y="1281158"/>
            <a:ext cx="5720080" cy="2066817"/>
          </a:xfrm>
        </p:spPr>
        <p:txBody>
          <a:bodyPr/>
          <a:lstStyle/>
          <a:p>
            <a:r>
              <a:rPr lang="es-MX" dirty="0"/>
              <a:t>Cierre del Ejercicio.</a:t>
            </a:r>
          </a:p>
        </p:txBody>
      </p:sp>
      <p:pic>
        <p:nvPicPr>
          <p:cNvPr id="11" name="Imagen 10">
            <a:extLst>
              <a:ext uri="{FF2B5EF4-FFF2-40B4-BE49-F238E27FC236}">
                <a16:creationId xmlns:a16="http://schemas.microsoft.com/office/drawing/2014/main" id="{2E6BEF71-ED80-FD73-16CA-482D1944B33B}"/>
              </a:ext>
            </a:extLst>
          </p:cNvPr>
          <p:cNvPicPr>
            <a:picLocks noChangeAspect="1"/>
          </p:cNvPicPr>
          <p:nvPr/>
        </p:nvPicPr>
        <p:blipFill>
          <a:blip r:embed="rId2"/>
          <a:stretch>
            <a:fillRect/>
          </a:stretch>
        </p:blipFill>
        <p:spPr>
          <a:xfrm>
            <a:off x="4806691" y="329428"/>
            <a:ext cx="4412018" cy="667152"/>
          </a:xfrm>
          <a:prstGeom prst="rect">
            <a:avLst/>
          </a:prstGeom>
        </p:spPr>
      </p:pic>
    </p:spTree>
    <p:extLst>
      <p:ext uri="{BB962C8B-B14F-4D97-AF65-F5344CB8AC3E}">
        <p14:creationId xmlns:p14="http://schemas.microsoft.com/office/powerpoint/2010/main" val="1985436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6" name="CuadroTexto 5">
            <a:extLst>
              <a:ext uri="{FF2B5EF4-FFF2-40B4-BE49-F238E27FC236}">
                <a16:creationId xmlns:a16="http://schemas.microsoft.com/office/drawing/2014/main" id="{FC7630B4-A84C-44C8-F871-D20CB00DC736}"/>
              </a:ext>
            </a:extLst>
          </p:cNvPr>
          <p:cNvSpPr txBox="1"/>
          <p:nvPr/>
        </p:nvSpPr>
        <p:spPr>
          <a:xfrm>
            <a:off x="340962" y="2033746"/>
            <a:ext cx="11512987" cy="2790508"/>
          </a:xfrm>
          <a:prstGeom prst="rect">
            <a:avLst/>
          </a:prstGeom>
          <a:noFill/>
        </p:spPr>
        <p:txBody>
          <a:bodyPr wrap="square">
            <a:spAutoFit/>
          </a:bodyPr>
          <a:lstStyle/>
          <a:p>
            <a:pPr marL="457200" lvl="1" indent="-419100" algn="just">
              <a:spcBef>
                <a:spcPts val="600"/>
              </a:spcBef>
              <a:spcAft>
                <a:spcPts val="100"/>
              </a:spcAft>
              <a:buClr>
                <a:schemeClr val="dk2"/>
              </a:buClr>
              <a:buSzPts val="30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Para el cierre del ejercicio se debe considerar la información y documentación del cuarto Informe Trimestral.</a:t>
            </a:r>
          </a:p>
          <a:p>
            <a:pPr marL="457200" lvl="1" indent="-419100" algn="just">
              <a:spcBef>
                <a:spcPts val="600"/>
              </a:spcBef>
              <a:spcAft>
                <a:spcPts val="100"/>
              </a:spcAft>
              <a:buClr>
                <a:schemeClr val="dk2"/>
              </a:buClr>
              <a:buSzPts val="3000"/>
              <a:buFont typeface="Source Sans Pro"/>
              <a:buChar char="▹"/>
            </a:pPr>
            <a:endParaRPr lang="es-MX" sz="1900" dirty="0">
              <a:solidFill>
                <a:schemeClr val="dk1"/>
              </a:solidFill>
              <a:latin typeface="Montserrat" pitchFamily="2" charset="77"/>
              <a:ea typeface="Source Sans Pro"/>
              <a:cs typeface="Times New Roman" panose="02020603050405020304" pitchFamily="18" charset="0"/>
            </a:endParaRPr>
          </a:p>
          <a:p>
            <a:pPr marL="457200" lvl="1" indent="-419100" algn="just">
              <a:spcBef>
                <a:spcPts val="600"/>
              </a:spcBef>
              <a:spcAft>
                <a:spcPts val="100"/>
              </a:spcAft>
              <a:buClr>
                <a:schemeClr val="dk2"/>
              </a:buClr>
              <a:buSzPts val="30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El cuarto informe trimestral contiene la información del acumulado de los tres informes trimestrales anteriores.</a:t>
            </a:r>
          </a:p>
          <a:p>
            <a:pPr marL="457200" lvl="1" indent="-419100" algn="just">
              <a:spcBef>
                <a:spcPts val="600"/>
              </a:spcBef>
              <a:spcAft>
                <a:spcPts val="100"/>
              </a:spcAft>
              <a:buClr>
                <a:schemeClr val="dk2"/>
              </a:buClr>
              <a:buSzPts val="3000"/>
              <a:buFont typeface="Source Sans Pro"/>
              <a:buChar char="▹"/>
            </a:pPr>
            <a:endParaRPr lang="es-MX" sz="1900" dirty="0">
              <a:solidFill>
                <a:schemeClr val="dk1"/>
              </a:solidFill>
              <a:latin typeface="Montserrat" pitchFamily="2" charset="77"/>
              <a:ea typeface="Source Sans Pro"/>
              <a:cs typeface="Times New Roman" panose="02020603050405020304" pitchFamily="18" charset="0"/>
            </a:endParaRPr>
          </a:p>
          <a:p>
            <a:pPr marL="457200" lvl="1" indent="-419100" algn="just">
              <a:spcBef>
                <a:spcPts val="600"/>
              </a:spcBef>
              <a:spcAft>
                <a:spcPts val="100"/>
              </a:spcAft>
              <a:buClr>
                <a:schemeClr val="dk2"/>
              </a:buClr>
              <a:buSzPts val="30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Asimismo, contiene el avance o cumplimiento de los objetivos y metas académicas autorizadas.</a:t>
            </a:r>
          </a:p>
        </p:txBody>
      </p:sp>
    </p:spTree>
    <p:extLst>
      <p:ext uri="{BB962C8B-B14F-4D97-AF65-F5344CB8AC3E}">
        <p14:creationId xmlns:p14="http://schemas.microsoft.com/office/powerpoint/2010/main" val="581458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5" name="Marcador de contenido 2">
            <a:extLst>
              <a:ext uri="{FF2B5EF4-FFF2-40B4-BE49-F238E27FC236}">
                <a16:creationId xmlns:a16="http://schemas.microsoft.com/office/drawing/2014/main" id="{235958EA-974D-5F28-494F-5343BEF20C28}"/>
              </a:ext>
            </a:extLst>
          </p:cNvPr>
          <p:cNvSpPr txBox="1">
            <a:spLocks/>
          </p:cNvSpPr>
          <p:nvPr/>
        </p:nvSpPr>
        <p:spPr>
          <a:xfrm>
            <a:off x="340962" y="1586132"/>
            <a:ext cx="5186448" cy="3685735"/>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50000"/>
              </a:lnSpc>
            </a:pPr>
            <a:r>
              <a:rPr lang="es-MX" sz="1900" dirty="0">
                <a:solidFill>
                  <a:schemeClr val="dk1"/>
                </a:solidFill>
                <a:latin typeface="Montserrat" pitchFamily="2" charset="77"/>
                <a:ea typeface="Source Sans Pro"/>
                <a:cs typeface="Times New Roman" panose="02020603050405020304" pitchFamily="18" charset="0"/>
              </a:rPr>
              <a:t>Los gobiernos estatales (AEL y AEFCM)deberán proporcionar a la DGESuM en </a:t>
            </a:r>
            <a:r>
              <a:rPr lang="es-MX" sz="1900" b="1" dirty="0">
                <a:solidFill>
                  <a:srgbClr val="8E2F42"/>
                </a:solidFill>
                <a:latin typeface="Montserrat" pitchFamily="2" charset="77"/>
                <a:ea typeface="Source Sans Pro"/>
                <a:cs typeface="Times New Roman" panose="02020603050405020304" pitchFamily="18" charset="0"/>
              </a:rPr>
              <a:t>formato digital</a:t>
            </a:r>
            <a:r>
              <a:rPr lang="es-MX" sz="1900" dirty="0">
                <a:solidFill>
                  <a:schemeClr val="dk1"/>
                </a:solidFill>
                <a:latin typeface="Montserrat" pitchFamily="2" charset="77"/>
                <a:ea typeface="Source Sans Pro"/>
                <a:cs typeface="Times New Roman" panose="02020603050405020304" pitchFamily="18" charset="0"/>
              </a:rPr>
              <a:t> lo concerniente al cierre del ejercicio del programa dentro de los tres meses siguientes a su conclusión. Esta será en la “Relación de comprobantes del presupuesto ejercido…”y subida en la plataforma MEGA de la </a:t>
            </a:r>
            <a:r>
              <a:rPr lang="es-MX" sz="1900" dirty="0" err="1">
                <a:solidFill>
                  <a:schemeClr val="dk1"/>
                </a:solidFill>
                <a:latin typeface="Montserrat" pitchFamily="2" charset="77"/>
                <a:ea typeface="Source Sans Pro"/>
                <a:cs typeface="Times New Roman" panose="02020603050405020304" pitchFamily="18" charset="0"/>
              </a:rPr>
              <a:t>DGESuM</a:t>
            </a:r>
            <a:r>
              <a:rPr lang="es-MX" sz="1900" dirty="0">
                <a:solidFill>
                  <a:schemeClr val="dk1"/>
                </a:solidFill>
                <a:latin typeface="Montserrat" pitchFamily="2" charset="77"/>
                <a:ea typeface="Source Sans Pro"/>
                <a:cs typeface="Times New Roman" panose="02020603050405020304" pitchFamily="18" charset="0"/>
              </a:rPr>
              <a:t>.</a:t>
            </a:r>
          </a:p>
        </p:txBody>
      </p:sp>
      <p:graphicFrame>
        <p:nvGraphicFramePr>
          <p:cNvPr id="7" name="Tabla 6">
            <a:extLst>
              <a:ext uri="{FF2B5EF4-FFF2-40B4-BE49-F238E27FC236}">
                <a16:creationId xmlns:a16="http://schemas.microsoft.com/office/drawing/2014/main" id="{B12DDBBF-1A59-D0DC-EA99-4D073E533F21}"/>
              </a:ext>
            </a:extLst>
          </p:cNvPr>
          <p:cNvGraphicFramePr>
            <a:graphicFrameLocks noGrp="1"/>
          </p:cNvGraphicFramePr>
          <p:nvPr>
            <p:extLst>
              <p:ext uri="{D42A27DB-BD31-4B8C-83A1-F6EECF244321}">
                <p14:modId xmlns:p14="http://schemas.microsoft.com/office/powerpoint/2010/main" val="933805799"/>
              </p:ext>
            </p:extLst>
          </p:nvPr>
        </p:nvGraphicFramePr>
        <p:xfrm>
          <a:off x="5756172" y="670614"/>
          <a:ext cx="6094865" cy="5994514"/>
        </p:xfrm>
        <a:graphic>
          <a:graphicData uri="http://schemas.openxmlformats.org/drawingml/2006/table">
            <a:tbl>
              <a:tblPr/>
              <a:tblGrid>
                <a:gridCol w="604081">
                  <a:extLst>
                    <a:ext uri="{9D8B030D-6E8A-4147-A177-3AD203B41FA5}">
                      <a16:colId xmlns:a16="http://schemas.microsoft.com/office/drawing/2014/main" val="2656713098"/>
                    </a:ext>
                  </a:extLst>
                </a:gridCol>
                <a:gridCol w="2522592">
                  <a:extLst>
                    <a:ext uri="{9D8B030D-6E8A-4147-A177-3AD203B41FA5}">
                      <a16:colId xmlns:a16="http://schemas.microsoft.com/office/drawing/2014/main" val="2584825177"/>
                    </a:ext>
                  </a:extLst>
                </a:gridCol>
                <a:gridCol w="710352">
                  <a:extLst>
                    <a:ext uri="{9D8B030D-6E8A-4147-A177-3AD203B41FA5}">
                      <a16:colId xmlns:a16="http://schemas.microsoft.com/office/drawing/2014/main" val="4055006781"/>
                    </a:ext>
                  </a:extLst>
                </a:gridCol>
                <a:gridCol w="842726">
                  <a:extLst>
                    <a:ext uri="{9D8B030D-6E8A-4147-A177-3AD203B41FA5}">
                      <a16:colId xmlns:a16="http://schemas.microsoft.com/office/drawing/2014/main" val="2309910929"/>
                    </a:ext>
                  </a:extLst>
                </a:gridCol>
                <a:gridCol w="1415114">
                  <a:extLst>
                    <a:ext uri="{9D8B030D-6E8A-4147-A177-3AD203B41FA5}">
                      <a16:colId xmlns:a16="http://schemas.microsoft.com/office/drawing/2014/main" val="2054003030"/>
                    </a:ext>
                  </a:extLst>
                </a:gridCol>
              </a:tblGrid>
              <a:tr h="250897">
                <a:tc gridSpan="5">
                  <a:txBody>
                    <a:bodyPr/>
                    <a:lstStyle/>
                    <a:p>
                      <a:pPr algn="ctr" fontAlgn="b"/>
                      <a:r>
                        <a:rPr lang="es-ES"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RELACIÓN DE COMPROBANTES DEL PRESUPUESTO EJERCIDO EN EL ProGEN, EDINEN 2024, Y SON ENTREGADOS</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89992262"/>
                  </a:ext>
                </a:extLst>
              </a:tr>
              <a:tr h="125448">
                <a:tc gridSpan="5">
                  <a:txBody>
                    <a:bodyPr/>
                    <a:lstStyle/>
                    <a:p>
                      <a:pPr algn="ctr" fontAlgn="b"/>
                      <a:r>
                        <a:rPr lang="es-ES"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A LA DIRECCIÓN GENERAL DE EDUCACIÓN SUPERIOR PARA EL MAGISTERIO (DGESuM) DE LA SEP</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29956963"/>
                  </a:ext>
                </a:extLst>
              </a:tr>
              <a:tr h="125448">
                <a:tc>
                  <a:txBody>
                    <a:bodyPr/>
                    <a:lstStyle/>
                    <a:p>
                      <a:pPr algn="ctr" fontAlgn="b"/>
                      <a:endPar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s-MX" sz="600" b="1" i="0" u="sng" strike="noStrike">
                          <a:effectLst/>
                          <a:latin typeface="Calibri Light" panose="020F0302020204030204" pitchFamily="34" charset="0"/>
                          <a:ea typeface="Calibri Light" panose="020F0302020204030204" pitchFamily="34" charset="0"/>
                          <a:cs typeface="Calibri Light" panose="020F0302020204030204" pitchFamily="34" charset="0"/>
                        </a:rPr>
                        <a:t>ANEXO 1.</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867937"/>
                  </a:ext>
                </a:extLst>
              </a:tr>
              <a:tr h="125448">
                <a:tc gridSpan="5">
                  <a:txBody>
                    <a:bodyPr/>
                    <a:lstStyle/>
                    <a:p>
                      <a:pPr algn="l" fontAlgn="b"/>
                      <a:r>
                        <a:rPr lang="es-ES"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 Secretaría o Instituto de Educación en el Estado de: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593928411"/>
                  </a:ext>
                </a:extLst>
              </a:tr>
              <a:tr h="125448">
                <a:tc gridSpan="5">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2. Entidad/Plantel: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13821603"/>
                  </a:ext>
                </a:extLst>
              </a:tr>
              <a:tr h="125448">
                <a:tc gridSpan="5">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3. Nombre del Proyecto: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275626527"/>
                  </a:ext>
                </a:extLst>
              </a:tr>
              <a:tr h="125448">
                <a:tc gridSpan="2">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4. Número del Proyecto:             </a:t>
                      </a:r>
                    </a:p>
                  </a:txBody>
                  <a:tcPr marL="0" marR="0" marT="0" marB="0">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MX"/>
                    </a:p>
                  </a:txBody>
                  <a:tcPr/>
                </a:tc>
                <a:tc gridSpan="3">
                  <a:txBody>
                    <a:bodyPr/>
                    <a:lstStyle/>
                    <a:p>
                      <a:pPr algn="l" fontAlgn="b"/>
                      <a:r>
                        <a:rPr lang="es-ES"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5. Monto autorizado al Proyecto: $</a:t>
                      </a:r>
                      <a:r>
                        <a:rPr lang="es-ES" sz="600" b="0" i="0" u="sng" strike="noStrike">
                          <a:effectLst/>
                          <a:latin typeface="Calibri Light" panose="020F0302020204030204" pitchFamily="34" charset="0"/>
                          <a:ea typeface="Calibri Light" panose="020F0302020204030204" pitchFamily="34" charset="0"/>
                          <a:cs typeface="Calibri Light" panose="020F0302020204030204" pitchFamily="34" charset="0"/>
                        </a:rPr>
                        <a:t>                                                                                                    </a:t>
                      </a:r>
                      <a:endParaRPr lang="es-ES"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14774784"/>
                  </a:ext>
                </a:extLst>
              </a:tr>
              <a:tr h="125448">
                <a:tc gridSpan="5">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6. Responsable del Proyecto: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567838981"/>
                  </a:ext>
                </a:extLst>
              </a:tr>
              <a:tr h="125448">
                <a:tc gridSpan="5">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7. Vigencia del Proyecto: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710458643"/>
                  </a:ext>
                </a:extLst>
              </a:tr>
              <a:tr h="125448">
                <a:tc gridSpan="5">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8. Nombre del Objetivo: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232698535"/>
                  </a:ext>
                </a:extLst>
              </a:tr>
              <a:tr h="125448">
                <a:tc gridSpan="2">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9. Número del Objetivo:      </a:t>
                      </a:r>
                    </a:p>
                  </a:txBody>
                  <a:tcPr marL="0" marR="0" marT="0" marB="0">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MX"/>
                    </a:p>
                  </a:txBody>
                  <a:tcPr/>
                </a:tc>
                <a:tc gridSpan="3">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10. Monto autorizado al Objetivo: $</a:t>
                      </a:r>
                    </a:p>
                  </a:txBody>
                  <a:tcPr marL="0" marR="0" marT="0" marB="0">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717479741"/>
                  </a:ext>
                </a:extLst>
              </a:tr>
              <a:tr h="125448">
                <a:tc gridSpan="5">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11. Monto de los comprobantes que se presentan: $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227620197"/>
                  </a:ext>
                </a:extLst>
              </a:tr>
              <a:tr h="125448">
                <a:tc gridSpan="5">
                  <a:txBody>
                    <a:bodyPr/>
                    <a:lstStyle/>
                    <a:p>
                      <a:pPr algn="l" fontAlgn="b"/>
                      <a:r>
                        <a:rPr lang="pt-BR"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12. Número de copia(s) fotostática(s) anexa(s) a está carátula: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64413488"/>
                  </a:ext>
                </a:extLst>
              </a:tr>
              <a:tr h="125448">
                <a:tc gridSpan="5">
                  <a:txBody>
                    <a:bodyPr/>
                    <a:lstStyle/>
                    <a:p>
                      <a:pPr algn="l" fontAlgn="b"/>
                      <a:r>
                        <a:rPr lang="es-ES"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13. Fecha de envío de esta relación: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871557096"/>
                  </a:ext>
                </a:extLst>
              </a:tr>
              <a:tr h="125448">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195512"/>
                  </a:ext>
                </a:extLst>
              </a:tr>
              <a:tr h="125448">
                <a:tc gridSpan="5">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Comprobantes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36808717"/>
                  </a:ext>
                </a:extLst>
              </a:tr>
              <a:tr h="98452">
                <a:tc gridSpan="2">
                  <a:txBody>
                    <a:bodyPr/>
                    <a:lstStyle/>
                    <a:p>
                      <a:pPr algn="ctr" fontAlgn="b"/>
                      <a:r>
                        <a:rPr lang="es-ES"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14. No. y Concepto del gasto (Acción) realizado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15. Número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fontAlgn="b"/>
                      <a:r>
                        <a:rPr lang="es-ES"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16. Importe más I.V.A.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506504"/>
                  </a:ext>
                </a:extLst>
              </a:tr>
              <a:tr h="125448">
                <a:tc gridSpan="2">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SERVICIOS PERSONALES: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4221958"/>
                  </a:ext>
                </a:extLst>
              </a:tr>
              <a:tr h="250897">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No. de la Acción</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600" b="0" i="0" u="none" strike="noStrike" dirty="0">
                          <a:effectLst/>
                          <a:latin typeface="Calibri Light" panose="020F0302020204030204" pitchFamily="34" charset="0"/>
                          <a:ea typeface="Calibri Light" panose="020F0302020204030204" pitchFamily="34" charset="0"/>
                          <a:cs typeface="Calibri Light" panose="020F0302020204030204" pitchFamily="34" charset="0"/>
                        </a:rPr>
                        <a:t>Concepto de la Acción</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956157"/>
                  </a:ext>
                </a:extLst>
              </a:tr>
              <a:tr h="125448">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No. Acción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3641400"/>
                  </a:ext>
                </a:extLst>
              </a:tr>
              <a:tr h="125448">
                <a:tc gridSpan="2">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ACERVOS: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190152"/>
                  </a:ext>
                </a:extLst>
              </a:tr>
              <a:tr h="125448">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No. Acción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228625"/>
                  </a:ext>
                </a:extLst>
              </a:tr>
              <a:tr h="125448">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No. Acción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178759"/>
                  </a:ext>
                </a:extLst>
              </a:tr>
              <a:tr h="125448">
                <a:tc gridSpan="2">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MOBILIARIO Y EQUIPO: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62017"/>
                  </a:ext>
                </a:extLst>
              </a:tr>
              <a:tr h="125448">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No. Acción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2120158"/>
                  </a:ext>
                </a:extLst>
              </a:tr>
              <a:tr h="125448">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No. Acción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739393"/>
                  </a:ext>
                </a:extLst>
              </a:tr>
              <a:tr h="125448">
                <a:tc gridSpan="2">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INFRAESTRUCTURA: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64335"/>
                  </a:ext>
                </a:extLst>
              </a:tr>
              <a:tr h="125448">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No. Acción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9582215"/>
                  </a:ext>
                </a:extLst>
              </a:tr>
              <a:tr h="125448">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No. Acción</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176284"/>
                  </a:ext>
                </a:extLst>
              </a:tr>
              <a:tr h="125448">
                <a:tc gridSpan="4">
                  <a:txBody>
                    <a:bodyPr/>
                    <a:lstStyle/>
                    <a:p>
                      <a:pPr algn="r" fontAlgn="b"/>
                      <a:r>
                        <a:rPr lang="es-ES"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17. Suma del presupuesto ejercido</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3091727"/>
                  </a:ext>
                </a:extLst>
              </a:tr>
              <a:tr h="125448">
                <a:tc>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600" b="1" i="0" u="none" strike="noStrike" dirty="0">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0595661"/>
                  </a:ext>
                </a:extLst>
              </a:tr>
              <a:tr h="250897">
                <a:tc gridSpan="2">
                  <a:txBody>
                    <a:bodyPr/>
                    <a:lstStyle/>
                    <a:p>
                      <a:pPr algn="l" fontAlgn="b"/>
                      <a:r>
                        <a:rPr lang="es-ES"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18. Este informe es:       PARCIAL (   )                     FINAL (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s-MX"/>
                    </a:p>
                  </a:txBody>
                  <a:tcPr/>
                </a:tc>
                <a:tc>
                  <a:txBody>
                    <a:bodyPr/>
                    <a:lstStyle/>
                    <a:p>
                      <a:pPr algn="ctr" fontAlgn="ctr"/>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10669704"/>
                  </a:ext>
                </a:extLst>
              </a:tr>
              <a:tr h="125448">
                <a:tc gridSpan="2">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19. Observaciones:</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4237461"/>
                  </a:ext>
                </a:extLst>
              </a:tr>
              <a:tr h="125448">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86723267"/>
                  </a:ext>
                </a:extLst>
              </a:tr>
              <a:tr h="501795">
                <a:tc gridSpan="5">
                  <a:txBody>
                    <a:bodyPr/>
                    <a:lstStyle/>
                    <a:p>
                      <a:pPr algn="just" fontAlgn="t"/>
                      <a:r>
                        <a:rPr lang="es-ES" sz="600" b="0" i="0" u="none" strike="noStrike">
                          <a:effectLst/>
                          <a:latin typeface="Calibri Light" panose="020F0302020204030204" pitchFamily="34" charset="0"/>
                          <a:ea typeface="Calibri Light" panose="020F0302020204030204" pitchFamily="34" charset="0"/>
                          <a:cs typeface="Calibri Light" panose="020F0302020204030204" pitchFamily="34" charset="0"/>
                        </a:rPr>
                        <a:t>19.1 Certifico que los documentos originales que amparan esta relación, se encuentran en el archivo de la institución, fueron debidamente requisitados conforme a la normatividad vigente y que fueron aplicados al proyecto y objetivo arriba mencionados. Asimismo, acepto que las copias con importes no legibles, incompletas o enmendadas se considerarán no entregadas.</a:t>
                      </a:r>
                    </a:p>
                  </a:txBody>
                  <a:tcPr marL="0" marR="0" marT="0" marB="0">
                    <a:lnL>
                      <a:noFill/>
                    </a:lnL>
                    <a:lnR>
                      <a:noFill/>
                    </a:lnR>
                    <a:lnT>
                      <a:noFill/>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4805541"/>
                  </a:ext>
                </a:extLst>
              </a:tr>
              <a:tr h="125448">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91994035"/>
                  </a:ext>
                </a:extLst>
              </a:tr>
              <a:tr h="125448">
                <a:tc gridSpan="2">
                  <a:txBody>
                    <a:bodyPr/>
                    <a:lstStyle/>
                    <a:p>
                      <a:pPr algn="l"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           20. Responsable del Proyecto</a:t>
                      </a:r>
                    </a:p>
                  </a:txBody>
                  <a:tcPr marL="0" marR="0" marT="0" marB="0" anchor="b">
                    <a:lnL>
                      <a:noFill/>
                    </a:lnL>
                    <a:lnR>
                      <a:noFill/>
                    </a:lnR>
                    <a:lnT>
                      <a:noFill/>
                    </a:lnT>
                    <a:lnB>
                      <a:noFill/>
                    </a:lnB>
                  </a:tcPr>
                </a:tc>
                <a:tc hMerge="1">
                  <a:txBody>
                    <a:bodyPr/>
                    <a:lstStyle/>
                    <a:p>
                      <a:endParaRPr lang="es-MX"/>
                    </a:p>
                  </a:txBody>
                  <a:tcPr/>
                </a:tc>
                <a:tc gridSpan="3">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21. Vo.Bo.</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150036379"/>
                  </a:ext>
                </a:extLst>
              </a:tr>
              <a:tr h="125448">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gridSpan="2">
                  <a:txBody>
                    <a:bodyPr/>
                    <a:lstStyle/>
                    <a:p>
                      <a:pPr algn="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21.1 Sello  Dependencia</a:t>
                      </a:r>
                    </a:p>
                  </a:txBody>
                  <a:tcPr marL="0" marR="0" marT="0" marB="0" anchor="b">
                    <a:lnL>
                      <a:noFill/>
                    </a:lnL>
                    <a:lnR>
                      <a:noFill/>
                    </a:lnR>
                    <a:lnT>
                      <a:noFill/>
                    </a:lnT>
                    <a:lnB>
                      <a:noFill/>
                    </a:lnB>
                  </a:tcPr>
                </a:tc>
                <a:tc hMerge="1">
                  <a:txBody>
                    <a:bodyPr/>
                    <a:lstStyle/>
                    <a:p>
                      <a:endParaRPr lang="es-MX"/>
                    </a:p>
                  </a:txBody>
                  <a:tcPr/>
                </a:tc>
                <a:tc>
                  <a:txBody>
                    <a:bodyPr/>
                    <a:lstStyle/>
                    <a:p>
                      <a:pPr algn="l" fontAlgn="b"/>
                      <a:endPar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74682374"/>
                  </a:ext>
                </a:extLst>
              </a:tr>
              <a:tr h="125448">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84877367"/>
                  </a:ext>
                </a:extLst>
              </a:tr>
              <a:tr h="125448">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                                     20.1 Sello  Plantel</a:t>
                      </a: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001451202"/>
                  </a:ext>
                </a:extLst>
              </a:tr>
              <a:tr h="125448">
                <a:tc gridSpan="2">
                  <a:txBody>
                    <a:bodyPr/>
                    <a:lstStyle/>
                    <a:p>
                      <a:pPr algn="l"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                        Nombre y Firma</a:t>
                      </a:r>
                    </a:p>
                  </a:txBody>
                  <a:tcPr marL="0" marR="0" marT="0" marB="0" anchor="b">
                    <a:lnL>
                      <a:noFill/>
                    </a:lnL>
                    <a:lnR>
                      <a:noFill/>
                    </a:lnR>
                    <a:lnT>
                      <a:noFill/>
                    </a:lnT>
                    <a:lnB>
                      <a:noFill/>
                    </a:lnB>
                  </a:tcPr>
                </a:tc>
                <a:tc hMerge="1">
                  <a:txBody>
                    <a:bodyPr/>
                    <a:lstStyle/>
                    <a:p>
                      <a:endParaRPr lang="es-MX"/>
                    </a:p>
                  </a:txBody>
                  <a:tcPr/>
                </a:tc>
                <a:tc gridSpan="3">
                  <a:txBody>
                    <a:bodyPr/>
                    <a:lstStyle/>
                    <a:p>
                      <a:pPr algn="ctr" fontAlgn="b"/>
                      <a:r>
                        <a:rPr lang="es-MX" sz="600" b="1" i="0" u="none" strike="noStrike">
                          <a:effectLst/>
                          <a:latin typeface="Calibri Light" panose="020F0302020204030204" pitchFamily="34" charset="0"/>
                          <a:ea typeface="Calibri Light" panose="020F0302020204030204" pitchFamily="34" charset="0"/>
                          <a:cs typeface="Calibri Light" panose="020F0302020204030204" pitchFamily="34" charset="0"/>
                        </a:rPr>
                        <a:t>Titular de la Dependencia o</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334800941"/>
                  </a:ext>
                </a:extLst>
              </a:tr>
              <a:tr h="125448">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a:txBody>
                    <a:bodyPr/>
                    <a:lstStyle/>
                    <a:p>
                      <a:pPr algn="l" fontAlgn="b"/>
                      <a:endParaRPr lang="es-MX" sz="600" b="0" i="0" u="none" strike="noStrike">
                        <a:effectLst/>
                        <a:latin typeface="Calibri Light" panose="020F0302020204030204" pitchFamily="34" charset="0"/>
                        <a:ea typeface="Calibri Light" panose="020F0302020204030204" pitchFamily="34" charset="0"/>
                        <a:cs typeface="Calibri Light" panose="020F0302020204030204" pitchFamily="34" charset="0"/>
                      </a:endParaRPr>
                    </a:p>
                  </a:txBody>
                  <a:tcPr marL="0" marR="0" marT="0" marB="0" anchor="b">
                    <a:lnL>
                      <a:noFill/>
                    </a:lnL>
                    <a:lnR>
                      <a:noFill/>
                    </a:lnR>
                    <a:lnT>
                      <a:noFill/>
                    </a:lnT>
                    <a:lnB>
                      <a:noFill/>
                    </a:lnB>
                  </a:tcPr>
                </a:tc>
                <a:tc gridSpan="3">
                  <a:txBody>
                    <a:bodyPr/>
                    <a:lstStyle/>
                    <a:p>
                      <a:pPr algn="ctr" fontAlgn="b"/>
                      <a:r>
                        <a:rPr lang="es-MX" sz="600" b="1" i="0" u="none" strike="noStrike" dirty="0">
                          <a:effectLst/>
                          <a:latin typeface="Calibri Light" panose="020F0302020204030204" pitchFamily="34" charset="0"/>
                          <a:ea typeface="Calibri Light" panose="020F0302020204030204" pitchFamily="34" charset="0"/>
                          <a:cs typeface="Calibri Light" panose="020F0302020204030204" pitchFamily="34" charset="0"/>
                        </a:rPr>
                        <a:t>Instituto de Educación Estatal</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895710623"/>
                  </a:ext>
                </a:extLst>
              </a:tr>
            </a:tbl>
          </a:graphicData>
        </a:graphic>
      </p:graphicFrame>
    </p:spTree>
    <p:extLst>
      <p:ext uri="{BB962C8B-B14F-4D97-AF65-F5344CB8AC3E}">
        <p14:creationId xmlns:p14="http://schemas.microsoft.com/office/powerpoint/2010/main" val="1668860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6" name="CuadroTexto 5">
            <a:extLst>
              <a:ext uri="{FF2B5EF4-FFF2-40B4-BE49-F238E27FC236}">
                <a16:creationId xmlns:a16="http://schemas.microsoft.com/office/drawing/2014/main" id="{3FA0BCCC-8BAE-7F9A-87C9-8479CD37C73E}"/>
              </a:ext>
            </a:extLst>
          </p:cNvPr>
          <p:cNvSpPr txBox="1"/>
          <p:nvPr/>
        </p:nvSpPr>
        <p:spPr>
          <a:xfrm>
            <a:off x="340962" y="1834108"/>
            <a:ext cx="5755038" cy="3189784"/>
          </a:xfrm>
          <a:prstGeom prst="rect">
            <a:avLst/>
          </a:prstGeom>
          <a:noFill/>
        </p:spPr>
        <p:txBody>
          <a:bodyPr wrap="square">
            <a:spAutoFit/>
          </a:bodyPr>
          <a:lstStyle/>
          <a:p>
            <a:pPr marL="457200" lvl="1" indent="-419100">
              <a:lnSpc>
                <a:spcPct val="150000"/>
              </a:lnSpc>
              <a:spcBef>
                <a:spcPts val="600"/>
              </a:spcBef>
              <a:spcAft>
                <a:spcPts val="100"/>
              </a:spcAft>
              <a:buClr>
                <a:schemeClr val="dk2"/>
              </a:buClr>
              <a:buSzPts val="3000"/>
              <a:buFont typeface="Source Sans Pro"/>
              <a:buChar char="▹"/>
            </a:pPr>
            <a:r>
              <a:rPr lang="es-MX" sz="1900" dirty="0">
                <a:solidFill>
                  <a:srgbClr val="415665"/>
                </a:solidFill>
                <a:latin typeface="Montserrat" pitchFamily="2" charset="77"/>
                <a:ea typeface="Source Sans Pro"/>
                <a:cs typeface="Times New Roman" panose="02020603050405020304" pitchFamily="18" charset="0"/>
              </a:rPr>
              <a:t>Se formulará en formato digital la </a:t>
            </a:r>
            <a:r>
              <a:rPr lang="es-MX" sz="1900" b="1" dirty="0">
                <a:solidFill>
                  <a:srgbClr val="8E2F42"/>
                </a:solidFill>
                <a:latin typeface="Montserrat" pitchFamily="2" charset="77"/>
                <a:ea typeface="Source Sans Pro"/>
                <a:cs typeface="Times New Roman" panose="02020603050405020304" pitchFamily="18" charset="0"/>
              </a:rPr>
              <a:t>Relación de Comprobantes</a:t>
            </a:r>
            <a:r>
              <a:rPr lang="es-MX" sz="1900" b="1" dirty="0">
                <a:solidFill>
                  <a:srgbClr val="415665"/>
                </a:solidFill>
                <a:latin typeface="Montserrat" pitchFamily="2" charset="77"/>
                <a:ea typeface="Source Sans Pro"/>
                <a:cs typeface="Times New Roman" panose="02020603050405020304" pitchFamily="18" charset="0"/>
              </a:rPr>
              <a:t>, el</a:t>
            </a:r>
            <a:r>
              <a:rPr lang="es-MX" sz="1900" dirty="0">
                <a:solidFill>
                  <a:srgbClr val="415665"/>
                </a:solidFill>
                <a:latin typeface="Montserrat" pitchFamily="2" charset="77"/>
                <a:ea typeface="Source Sans Pro"/>
                <a:cs typeface="Times New Roman" panose="02020603050405020304" pitchFamily="18" charset="0"/>
              </a:rPr>
              <a:t> cual debe estar </a:t>
            </a:r>
            <a:r>
              <a:rPr kumimoji="0" lang="es-MX" sz="1900" b="0" i="0" u="none" strike="noStrike" kern="0" cap="none" spc="0" normalizeH="0" baseline="0" noProof="0" dirty="0">
                <a:ln>
                  <a:noFill/>
                </a:ln>
                <a:solidFill>
                  <a:srgbClr val="415665"/>
                </a:solidFill>
                <a:effectLst/>
                <a:uLnTx/>
                <a:uFillTx/>
                <a:latin typeface="Montserrat" pitchFamily="2" charset="77"/>
                <a:ea typeface="Source Sans Pro"/>
                <a:cs typeface="Times New Roman" panose="02020603050405020304" pitchFamily="18" charset="0"/>
                <a:sym typeface="Arial"/>
              </a:rPr>
              <a:t>actualizado.</a:t>
            </a:r>
            <a:endParaRPr lang="es-MX" sz="1900" dirty="0">
              <a:solidFill>
                <a:srgbClr val="415665"/>
              </a:solidFill>
              <a:latin typeface="Montserrat" pitchFamily="2" charset="77"/>
              <a:ea typeface="Source Sans Pro"/>
              <a:cs typeface="Times New Roman" panose="02020603050405020304" pitchFamily="18" charset="0"/>
            </a:endParaRPr>
          </a:p>
          <a:p>
            <a:pPr marL="457200" lvl="1" indent="-419100">
              <a:lnSpc>
                <a:spcPct val="150000"/>
              </a:lnSpc>
              <a:spcBef>
                <a:spcPts val="600"/>
              </a:spcBef>
              <a:spcAft>
                <a:spcPts val="100"/>
              </a:spcAft>
              <a:buClr>
                <a:schemeClr val="dk2"/>
              </a:buClr>
              <a:buSzPts val="3000"/>
              <a:buFont typeface="Source Sans Pro"/>
              <a:buChar char="▹"/>
            </a:pPr>
            <a:r>
              <a:rPr lang="es-MX" sz="1900" dirty="0">
                <a:solidFill>
                  <a:srgbClr val="415665"/>
                </a:solidFill>
                <a:latin typeface="Montserrat" pitchFamily="2" charset="77"/>
                <a:ea typeface="Source Sans Pro"/>
                <a:cs typeface="Times New Roman" panose="02020603050405020304" pitchFamily="18" charset="0"/>
              </a:rPr>
              <a:t> El archivo digital contendrá un formato para el ProGEN y otro para el ProFEN, para su formulación se considerará su </a:t>
            </a:r>
            <a:r>
              <a:rPr lang="es-MX" sz="1900" b="1" dirty="0">
                <a:solidFill>
                  <a:srgbClr val="415665"/>
                </a:solidFill>
                <a:latin typeface="Montserrat" pitchFamily="2" charset="77"/>
                <a:ea typeface="Source Sans Pro"/>
                <a:cs typeface="Times New Roman" panose="02020603050405020304" pitchFamily="18" charset="0"/>
              </a:rPr>
              <a:t>instructivo de llenado</a:t>
            </a:r>
            <a:r>
              <a:rPr lang="es-MX" sz="1900" dirty="0">
                <a:solidFill>
                  <a:srgbClr val="415665"/>
                </a:solidFill>
                <a:latin typeface="Montserrat" pitchFamily="2" charset="77"/>
                <a:ea typeface="Source Sans Pro"/>
                <a:cs typeface="Times New Roman" panose="02020603050405020304" pitchFamily="18" charset="0"/>
              </a:rPr>
              <a:t>.</a:t>
            </a:r>
            <a:endParaRPr lang="es-MX" sz="1900" dirty="0">
              <a:solidFill>
                <a:schemeClr val="dk1"/>
              </a:solidFill>
              <a:latin typeface="Montserrat" pitchFamily="2" charset="77"/>
              <a:ea typeface="Source Sans Pro"/>
              <a:cs typeface="Times New Roman" panose="02020603050405020304" pitchFamily="18" charset="0"/>
            </a:endParaRPr>
          </a:p>
        </p:txBody>
      </p:sp>
      <p:pic>
        <p:nvPicPr>
          <p:cNvPr id="9" name="Imagen 8">
            <a:extLst>
              <a:ext uri="{FF2B5EF4-FFF2-40B4-BE49-F238E27FC236}">
                <a16:creationId xmlns:a16="http://schemas.microsoft.com/office/drawing/2014/main" id="{EDBAFD25-3C59-703C-1962-C1E770F21795}"/>
              </a:ext>
            </a:extLst>
          </p:cNvPr>
          <p:cNvPicPr>
            <a:picLocks noChangeAspect="1"/>
          </p:cNvPicPr>
          <p:nvPr/>
        </p:nvPicPr>
        <p:blipFill>
          <a:blip r:embed="rId4"/>
          <a:stretch>
            <a:fillRect/>
          </a:stretch>
        </p:blipFill>
        <p:spPr>
          <a:xfrm>
            <a:off x="6661818" y="701345"/>
            <a:ext cx="4766433" cy="5963789"/>
          </a:xfrm>
          <a:prstGeom prst="rect">
            <a:avLst/>
          </a:prstGeom>
        </p:spPr>
      </p:pic>
    </p:spTree>
    <p:extLst>
      <p:ext uri="{BB962C8B-B14F-4D97-AF65-F5344CB8AC3E}">
        <p14:creationId xmlns:p14="http://schemas.microsoft.com/office/powerpoint/2010/main" val="21929889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7" name="CuadroTexto 6">
            <a:extLst>
              <a:ext uri="{FF2B5EF4-FFF2-40B4-BE49-F238E27FC236}">
                <a16:creationId xmlns:a16="http://schemas.microsoft.com/office/drawing/2014/main" id="{5599EC6A-8C94-14B3-56D4-8D52B47FB7B1}"/>
              </a:ext>
            </a:extLst>
          </p:cNvPr>
          <p:cNvSpPr txBox="1"/>
          <p:nvPr/>
        </p:nvSpPr>
        <p:spPr>
          <a:xfrm>
            <a:off x="340963" y="1275962"/>
            <a:ext cx="11512986" cy="1733808"/>
          </a:xfrm>
          <a:prstGeom prst="rect">
            <a:avLst/>
          </a:prstGeom>
          <a:noFill/>
        </p:spPr>
        <p:txBody>
          <a:bodyPr wrap="square">
            <a:spAutoFit/>
          </a:bodyPr>
          <a:lstStyle/>
          <a:p>
            <a:pPr marL="457200" lvl="1" indent="-419100" algn="just">
              <a:spcBef>
                <a:spcPts val="600"/>
              </a:spcBef>
              <a:spcAft>
                <a:spcPts val="100"/>
              </a:spcAft>
              <a:buClr>
                <a:schemeClr val="dk2"/>
              </a:buClr>
              <a:buSzPts val="3000"/>
              <a:buFont typeface="Source Sans Pro"/>
              <a:buChar char="▹"/>
            </a:pPr>
            <a:r>
              <a:rPr lang="es-MX" sz="1900" dirty="0">
                <a:latin typeface="Montserrat" pitchFamily="2" charset="77"/>
                <a:ea typeface="Source Sans Pro"/>
                <a:cs typeface="Times New Roman" panose="02020603050405020304" pitchFamily="18" charset="0"/>
              </a:rPr>
              <a:t>El llenado de los numerales 1 al 5 se obtienen del Convenio de Colaboración autorizado.</a:t>
            </a:r>
          </a:p>
          <a:p>
            <a:pPr marL="457200" lvl="1" indent="-419100" algn="just">
              <a:spcBef>
                <a:spcPts val="600"/>
              </a:spcBef>
              <a:spcAft>
                <a:spcPts val="100"/>
              </a:spcAft>
              <a:buClr>
                <a:schemeClr val="dk2"/>
              </a:buClr>
              <a:buSzPts val="3000"/>
              <a:buFont typeface="Source Sans Pro"/>
              <a:buChar char="▹"/>
            </a:pPr>
            <a:r>
              <a:rPr lang="es-MX" sz="1900" dirty="0">
                <a:latin typeface="Montserrat" pitchFamily="2" charset="77"/>
                <a:ea typeface="Source Sans Pro"/>
                <a:cs typeface="Times New Roman" panose="02020603050405020304" pitchFamily="18" charset="0"/>
              </a:rPr>
              <a:t>El llenado de los numerales 6 al 10 se obtienen de la Reprogramación autorizada a la AEL e IFDP.</a:t>
            </a:r>
          </a:p>
          <a:p>
            <a:pPr marL="457200" lvl="1" indent="-419100" algn="just">
              <a:spcBef>
                <a:spcPts val="600"/>
              </a:spcBef>
              <a:spcAft>
                <a:spcPts val="100"/>
              </a:spcAft>
              <a:buClr>
                <a:schemeClr val="dk2"/>
              </a:buClr>
              <a:buSzPts val="3000"/>
              <a:buFont typeface="Source Sans Pro"/>
              <a:buChar char="▹"/>
            </a:pPr>
            <a:r>
              <a:rPr lang="es-MX" sz="1900" dirty="0">
                <a:latin typeface="Montserrat" pitchFamily="2" charset="77"/>
                <a:ea typeface="Source Sans Pro"/>
                <a:cs typeface="Times New Roman" panose="02020603050405020304" pitchFamily="18" charset="0"/>
              </a:rPr>
              <a:t>El llenado de los numerales 11 al 13 se obtienen de la documentación comprobatoria de la AEL e IFDP</a:t>
            </a:r>
          </a:p>
        </p:txBody>
      </p:sp>
      <p:pic>
        <p:nvPicPr>
          <p:cNvPr id="10" name="Imagen 9">
            <a:extLst>
              <a:ext uri="{FF2B5EF4-FFF2-40B4-BE49-F238E27FC236}">
                <a16:creationId xmlns:a16="http://schemas.microsoft.com/office/drawing/2014/main" id="{6EDFCA2E-E582-E8B8-69F3-F67E29E82C40}"/>
              </a:ext>
            </a:extLst>
          </p:cNvPr>
          <p:cNvPicPr>
            <a:picLocks noChangeAspect="1"/>
          </p:cNvPicPr>
          <p:nvPr/>
        </p:nvPicPr>
        <p:blipFill>
          <a:blip r:embed="rId4"/>
          <a:stretch>
            <a:fillRect/>
          </a:stretch>
        </p:blipFill>
        <p:spPr>
          <a:xfrm>
            <a:off x="2691089" y="3224527"/>
            <a:ext cx="6809822" cy="3074793"/>
          </a:xfrm>
          <a:prstGeom prst="rect">
            <a:avLst/>
          </a:prstGeom>
        </p:spPr>
      </p:pic>
    </p:spTree>
    <p:extLst>
      <p:ext uri="{BB962C8B-B14F-4D97-AF65-F5344CB8AC3E}">
        <p14:creationId xmlns:p14="http://schemas.microsoft.com/office/powerpoint/2010/main" val="2963869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9" name="CuadroTexto 8">
            <a:extLst>
              <a:ext uri="{FF2B5EF4-FFF2-40B4-BE49-F238E27FC236}">
                <a16:creationId xmlns:a16="http://schemas.microsoft.com/office/drawing/2014/main" id="{895F04FE-0861-62A0-5FD8-4AD3DD90A931}"/>
              </a:ext>
            </a:extLst>
          </p:cNvPr>
          <p:cNvSpPr txBox="1"/>
          <p:nvPr/>
        </p:nvSpPr>
        <p:spPr>
          <a:xfrm>
            <a:off x="86962" y="1661764"/>
            <a:ext cx="4410960" cy="2066722"/>
          </a:xfrm>
          <a:prstGeom prst="rect">
            <a:avLst/>
          </a:prstGeom>
        </p:spPr>
        <p:txBody>
          <a:bodyPr vert="horz" lIns="51432" tIns="25716" rIns="51432" bIns="25716" rtlCol="0" anchor="b">
            <a:noAutofit/>
          </a:bodyPr>
          <a:lstStyle>
            <a:lvl1pPr>
              <a:lnSpc>
                <a:spcPct val="90000"/>
              </a:lnSpc>
              <a:spcBef>
                <a:spcPct val="0"/>
              </a:spcBef>
              <a:buNone/>
              <a:defRPr sz="2400" b="1">
                <a:solidFill>
                  <a:schemeClr val="tx1">
                    <a:lumMod val="75000"/>
                    <a:lumOff val="25000"/>
                  </a:schemeClr>
                </a:solidFill>
                <a:latin typeface="Montserrat" panose="00000500000000000000" pitchFamily="2" charset="0"/>
                <a:ea typeface="Calibri" panose="020F0502020204030204" pitchFamily="34" charset="0"/>
                <a:cs typeface="Arial" panose="020B0604020202020204" pitchFamily="34" charset="0"/>
              </a:defRPr>
            </a:lvl1pPr>
          </a:lstStyle>
          <a:p>
            <a:pPr>
              <a:lnSpc>
                <a:spcPct val="100000"/>
              </a:lnSpc>
            </a:pPr>
            <a:r>
              <a:rPr lang="es-MX" sz="1900" b="0" dirty="0">
                <a:solidFill>
                  <a:schemeClr val="tx1"/>
                </a:solidFill>
                <a:latin typeface="Montserrat" pitchFamily="2" charset="77"/>
                <a:cs typeface="Calibri Light" panose="020F0302020204030204" pitchFamily="34" charset="0"/>
              </a:rPr>
              <a:t>El llenado de los numerales 14 al 17 corresponden a la información de los comprobantes (facturas, recibos, etc.), del gasto realizado por la AEL e IFDP, de los recursos de la EDINEN, conforme a su Reprogramación autorizada.</a:t>
            </a:r>
          </a:p>
        </p:txBody>
      </p:sp>
      <p:sp>
        <p:nvSpPr>
          <p:cNvPr id="11" name="CuadroTexto 10">
            <a:extLst>
              <a:ext uri="{FF2B5EF4-FFF2-40B4-BE49-F238E27FC236}">
                <a16:creationId xmlns:a16="http://schemas.microsoft.com/office/drawing/2014/main" id="{23604096-00D3-D8E0-A039-1764F62C0291}"/>
              </a:ext>
            </a:extLst>
          </p:cNvPr>
          <p:cNvSpPr txBox="1"/>
          <p:nvPr/>
        </p:nvSpPr>
        <p:spPr>
          <a:xfrm>
            <a:off x="1714500" y="5080568"/>
            <a:ext cx="8699499" cy="1377766"/>
          </a:xfrm>
          <a:prstGeom prst="rect">
            <a:avLst/>
          </a:prstGeom>
        </p:spPr>
        <p:txBody>
          <a:bodyPr vert="horz" lIns="51432" tIns="25716" rIns="51432" bIns="25716" rtlCol="0" anchor="b">
            <a:noAutofit/>
          </a:bodyPr>
          <a:lstStyle>
            <a:defPPr>
              <a:defRPr lang="es-MX"/>
            </a:defPPr>
            <a:lvl1pPr>
              <a:lnSpc>
                <a:spcPct val="100000"/>
              </a:lnSpc>
              <a:spcBef>
                <a:spcPct val="0"/>
              </a:spcBef>
              <a:buNone/>
              <a:defRPr sz="1900" b="0">
                <a:latin typeface="Montserrat" pitchFamily="2" charset="77"/>
                <a:ea typeface="Calibri" panose="020F0502020204030204" pitchFamily="34" charset="0"/>
                <a:cs typeface="Calibri Light" panose="020F0302020204030204" pitchFamily="34" charset="0"/>
              </a:defRPr>
            </a:lvl1pPr>
          </a:lstStyle>
          <a:p>
            <a:r>
              <a:rPr lang="es-MX" dirty="0"/>
              <a:t>Las facturas por concepto de infraestructura (construcción, mantenimiento, instalación, remodelación, etc.) y los recibos de honorarios, deben considerar como gastos del Programa los montos indicados en el SUBTOTAL=(importe del servicio más IVA), antes de deducciones.</a:t>
            </a:r>
          </a:p>
        </p:txBody>
      </p:sp>
      <p:grpSp>
        <p:nvGrpSpPr>
          <p:cNvPr id="12" name="Grupo 11">
            <a:extLst>
              <a:ext uri="{FF2B5EF4-FFF2-40B4-BE49-F238E27FC236}">
                <a16:creationId xmlns:a16="http://schemas.microsoft.com/office/drawing/2014/main" id="{290ECAE8-1474-BD5A-0522-8E41E322F29C}"/>
              </a:ext>
            </a:extLst>
          </p:cNvPr>
          <p:cNvGrpSpPr/>
          <p:nvPr/>
        </p:nvGrpSpPr>
        <p:grpSpPr>
          <a:xfrm>
            <a:off x="4497921" y="863600"/>
            <a:ext cx="7607118" cy="5130800"/>
            <a:chOff x="343082" y="1061484"/>
            <a:chExt cx="6507133" cy="3971548"/>
          </a:xfrm>
        </p:grpSpPr>
        <p:pic>
          <p:nvPicPr>
            <p:cNvPr id="13" name="Imagen 12">
              <a:extLst>
                <a:ext uri="{FF2B5EF4-FFF2-40B4-BE49-F238E27FC236}">
                  <a16:creationId xmlns:a16="http://schemas.microsoft.com/office/drawing/2014/main" id="{435A4BB1-2F70-5361-99AA-6888082BADD5}"/>
                </a:ext>
              </a:extLst>
            </p:cNvPr>
            <p:cNvPicPr>
              <a:picLocks noChangeAspect="1"/>
            </p:cNvPicPr>
            <p:nvPr/>
          </p:nvPicPr>
          <p:blipFill rotWithShape="1">
            <a:blip r:embed="rId4"/>
            <a:srcRect l="1561" t="43245" r="60834" b="22325"/>
            <a:stretch/>
          </p:blipFill>
          <p:spPr>
            <a:xfrm>
              <a:off x="343082" y="1591286"/>
              <a:ext cx="4952818" cy="2598126"/>
            </a:xfrm>
            <a:prstGeom prst="rect">
              <a:avLst/>
            </a:prstGeom>
          </p:spPr>
        </p:pic>
        <p:pic>
          <p:nvPicPr>
            <p:cNvPr id="14" name="Imagen 13">
              <a:extLst>
                <a:ext uri="{FF2B5EF4-FFF2-40B4-BE49-F238E27FC236}">
                  <a16:creationId xmlns:a16="http://schemas.microsoft.com/office/drawing/2014/main" id="{47D58F0B-A11A-FDD8-66B4-8E4ECF2D1B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2906" y="3147008"/>
              <a:ext cx="1324652" cy="1886024"/>
            </a:xfrm>
            <a:prstGeom prst="rect">
              <a:avLst/>
            </a:prstGeom>
          </p:spPr>
        </p:pic>
        <p:pic>
          <p:nvPicPr>
            <p:cNvPr id="15" name="Imagen 14">
              <a:extLst>
                <a:ext uri="{FF2B5EF4-FFF2-40B4-BE49-F238E27FC236}">
                  <a16:creationId xmlns:a16="http://schemas.microsoft.com/office/drawing/2014/main" id="{C70B3881-4F5C-3EAA-5D3C-856FC952B4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5884" y="1061484"/>
              <a:ext cx="1284331" cy="1828616"/>
            </a:xfrm>
            <a:prstGeom prst="rect">
              <a:avLst/>
            </a:prstGeom>
          </p:spPr>
        </p:pic>
        <p:sp>
          <p:nvSpPr>
            <p:cNvPr id="16" name="Rectángulo 15">
              <a:extLst>
                <a:ext uri="{FF2B5EF4-FFF2-40B4-BE49-F238E27FC236}">
                  <a16:creationId xmlns:a16="http://schemas.microsoft.com/office/drawing/2014/main" id="{A6019523-BBB9-7A41-5A94-9B6254D231C5}"/>
                </a:ext>
              </a:extLst>
            </p:cNvPr>
            <p:cNvSpPr/>
            <p:nvPr/>
          </p:nvSpPr>
          <p:spPr>
            <a:xfrm>
              <a:off x="2195085" y="1838206"/>
              <a:ext cx="3055042" cy="21157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788" dirty="0"/>
            </a:p>
          </p:txBody>
        </p:sp>
        <p:cxnSp>
          <p:nvCxnSpPr>
            <p:cNvPr id="17" name="Conector recto de flecha 16">
              <a:extLst>
                <a:ext uri="{FF2B5EF4-FFF2-40B4-BE49-F238E27FC236}">
                  <a16:creationId xmlns:a16="http://schemas.microsoft.com/office/drawing/2014/main" id="{0D45DB78-67C3-B673-AC31-4F8B79C859D5}"/>
                </a:ext>
              </a:extLst>
            </p:cNvPr>
            <p:cNvCxnSpPr>
              <a:cxnSpLocks/>
            </p:cNvCxnSpPr>
            <p:nvPr/>
          </p:nvCxnSpPr>
          <p:spPr>
            <a:xfrm flipH="1">
              <a:off x="3620728" y="3476376"/>
              <a:ext cx="2817586" cy="181224"/>
            </a:xfrm>
            <a:prstGeom prst="straightConnector1">
              <a:avLst/>
            </a:prstGeom>
            <a:ln w="2222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767A1A01-F00C-11B6-B841-B0F1C8AA73B9}"/>
                </a:ext>
              </a:extLst>
            </p:cNvPr>
            <p:cNvCxnSpPr>
              <a:cxnSpLocks/>
            </p:cNvCxnSpPr>
            <p:nvPr/>
          </p:nvCxnSpPr>
          <p:spPr>
            <a:xfrm flipH="1">
              <a:off x="4953000" y="2303823"/>
              <a:ext cx="158145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164BFA65-9B34-5599-4EC8-2603F44D3E03}"/>
                </a:ext>
              </a:extLst>
            </p:cNvPr>
            <p:cNvCxnSpPr>
              <a:cxnSpLocks/>
            </p:cNvCxnSpPr>
            <p:nvPr/>
          </p:nvCxnSpPr>
          <p:spPr>
            <a:xfrm flipH="1">
              <a:off x="3429000" y="1217211"/>
              <a:ext cx="3200400" cy="10866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500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20" name="CuadroTexto 19">
            <a:extLst>
              <a:ext uri="{FF2B5EF4-FFF2-40B4-BE49-F238E27FC236}">
                <a16:creationId xmlns:a16="http://schemas.microsoft.com/office/drawing/2014/main" id="{306B20E7-7A7C-AA0B-5B2D-536E1F4786F1}"/>
              </a:ext>
            </a:extLst>
          </p:cNvPr>
          <p:cNvSpPr txBox="1"/>
          <p:nvPr/>
        </p:nvSpPr>
        <p:spPr>
          <a:xfrm>
            <a:off x="340962" y="1263650"/>
            <a:ext cx="6491638" cy="723898"/>
          </a:xfrm>
          <a:prstGeom prst="rect">
            <a:avLst/>
          </a:prstGeom>
        </p:spPr>
        <p:txBody>
          <a:bodyPr vert="horz" lIns="51432" tIns="25716" rIns="51432" bIns="25716" rtlCol="0" anchor="b">
            <a:noAutofit/>
          </a:bodyPr>
          <a:lstStyle>
            <a:lvl1pPr>
              <a:lnSpc>
                <a:spcPct val="90000"/>
              </a:lnSpc>
              <a:spcBef>
                <a:spcPct val="0"/>
              </a:spcBef>
              <a:buNone/>
              <a:defRPr sz="2400" b="1">
                <a:solidFill>
                  <a:schemeClr val="tx1">
                    <a:lumMod val="75000"/>
                    <a:lumOff val="25000"/>
                  </a:schemeClr>
                </a:solidFill>
                <a:latin typeface="Montserrat" panose="00000500000000000000" pitchFamily="2" charset="0"/>
                <a:ea typeface="Calibri" panose="020F0502020204030204" pitchFamily="34" charset="0"/>
                <a:cs typeface="Arial" panose="020B0604020202020204" pitchFamily="34" charset="0"/>
              </a:defRPr>
            </a:lvl1pPr>
          </a:lstStyle>
          <a:p>
            <a:pPr>
              <a:lnSpc>
                <a:spcPct val="100000"/>
              </a:lnSpc>
            </a:pPr>
            <a:r>
              <a:rPr lang="es-MX" sz="1900" dirty="0">
                <a:solidFill>
                  <a:srgbClr val="415665"/>
                </a:solidFill>
                <a:latin typeface="Montserrat" pitchFamily="2" charset="77"/>
                <a:cs typeface="Calibri Light" panose="020F0302020204030204" pitchFamily="34" charset="0"/>
              </a:rPr>
              <a:t>Ejemplo de facturas de honorarios y construcción.</a:t>
            </a:r>
          </a:p>
        </p:txBody>
      </p:sp>
      <p:pic>
        <p:nvPicPr>
          <p:cNvPr id="21" name="Imagen 20">
            <a:extLst>
              <a:ext uri="{FF2B5EF4-FFF2-40B4-BE49-F238E27FC236}">
                <a16:creationId xmlns:a16="http://schemas.microsoft.com/office/drawing/2014/main" id="{3D1F7B0F-4DE5-E683-04D6-13F3783515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26" t="2701" r="3826" b="2750"/>
          <a:stretch/>
        </p:blipFill>
        <p:spPr>
          <a:xfrm>
            <a:off x="7979940" y="1263650"/>
            <a:ext cx="3543300" cy="4759194"/>
          </a:xfrm>
          <a:prstGeom prst="rect">
            <a:avLst/>
          </a:prstGeom>
        </p:spPr>
      </p:pic>
      <p:pic>
        <p:nvPicPr>
          <p:cNvPr id="22" name="Imagen 21">
            <a:extLst>
              <a:ext uri="{FF2B5EF4-FFF2-40B4-BE49-F238E27FC236}">
                <a16:creationId xmlns:a16="http://schemas.microsoft.com/office/drawing/2014/main" id="{54C5B19F-F344-14A0-51DA-1E44789743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0410" y="1995834"/>
            <a:ext cx="4239790" cy="4721131"/>
          </a:xfrm>
          <a:prstGeom prst="rect">
            <a:avLst/>
          </a:prstGeom>
        </p:spPr>
      </p:pic>
    </p:spTree>
    <p:extLst>
      <p:ext uri="{BB962C8B-B14F-4D97-AF65-F5344CB8AC3E}">
        <p14:creationId xmlns:p14="http://schemas.microsoft.com/office/powerpoint/2010/main" val="3662776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7" name="Marcador de contenido 2">
            <a:extLst>
              <a:ext uri="{FF2B5EF4-FFF2-40B4-BE49-F238E27FC236}">
                <a16:creationId xmlns:a16="http://schemas.microsoft.com/office/drawing/2014/main" id="{6874EB77-CEC0-776C-36BC-31CA7E98C152}"/>
              </a:ext>
            </a:extLst>
          </p:cNvPr>
          <p:cNvSpPr txBox="1">
            <a:spLocks/>
          </p:cNvSpPr>
          <p:nvPr/>
        </p:nvSpPr>
        <p:spPr>
          <a:xfrm>
            <a:off x="339506" y="1478582"/>
            <a:ext cx="11512987" cy="3900836"/>
          </a:xfrm>
          <a:prstGeom prst="rect">
            <a:avLst/>
          </a:prstGeom>
          <a:noFill/>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indent="-419100" algn="just">
              <a:spcBef>
                <a:spcPts val="600"/>
              </a:spcBef>
              <a:spcAft>
                <a:spcPts val="100"/>
              </a:spcAft>
              <a:buClr>
                <a:schemeClr val="dk2"/>
              </a:buClr>
              <a:buSzPts val="3000"/>
              <a:buFont typeface="Source Sans Pro"/>
              <a:buChar char="▹"/>
            </a:pPr>
            <a:r>
              <a:rPr lang="es-MX" sz="1900" dirty="0">
                <a:latin typeface="Montserrat" pitchFamily="2" charset="77"/>
                <a:ea typeface="Source Sans Pro"/>
                <a:cs typeface="Times New Roman" panose="02020603050405020304" pitchFamily="18" charset="0"/>
              </a:rPr>
              <a:t>En el ejercicio fiscal 2022 surge el “Régimen Simplificado de Confianza” (RESICO) en el que se registran los contribuyentes que voluntariamente solicitan su cambio, actualmente la SHCP está invitando a los contribuyentes a regularizar su situación fiscal en dicho régimen.</a:t>
            </a:r>
          </a:p>
          <a:p>
            <a:pPr lvl="1" indent="-419100" algn="just">
              <a:spcBef>
                <a:spcPts val="600"/>
              </a:spcBef>
              <a:spcAft>
                <a:spcPts val="100"/>
              </a:spcAft>
              <a:buClr>
                <a:schemeClr val="dk2"/>
              </a:buClr>
              <a:buSzPts val="3000"/>
              <a:buFont typeface="Source Sans Pro"/>
              <a:buChar char="▹"/>
            </a:pPr>
            <a:endParaRPr lang="es-MX" sz="1900" dirty="0">
              <a:latin typeface="Montserrat" pitchFamily="2" charset="77"/>
              <a:ea typeface="Source Sans Pro"/>
              <a:cs typeface="Times New Roman" panose="02020603050405020304" pitchFamily="18" charset="0"/>
            </a:endParaRPr>
          </a:p>
          <a:p>
            <a:pPr lvl="1" indent="-419100" algn="just">
              <a:spcBef>
                <a:spcPts val="600"/>
              </a:spcBef>
              <a:spcAft>
                <a:spcPts val="100"/>
              </a:spcAft>
              <a:buClr>
                <a:schemeClr val="dk2"/>
              </a:buClr>
              <a:buSzPts val="3000"/>
              <a:buFont typeface="Source Sans Pro"/>
              <a:buChar char="▹"/>
            </a:pPr>
            <a:r>
              <a:rPr lang="es-MX" sz="1900" dirty="0">
                <a:latin typeface="Montserrat" pitchFamily="2" charset="77"/>
                <a:ea typeface="Source Sans Pro"/>
                <a:cs typeface="Times New Roman" panose="02020603050405020304" pitchFamily="18" charset="0"/>
              </a:rPr>
              <a:t>En las facturas y/o recibos de honorarios de contribuyentes registrados como RESICO, el gasto total a considerar en el Programa deberá ser el Subtotal antes de retenciones; y el ISR retenido deberá ser de 1.25% del importe del servicio.</a:t>
            </a:r>
          </a:p>
          <a:p>
            <a:pPr lvl="1" indent="-419100" algn="just">
              <a:spcBef>
                <a:spcPts val="600"/>
              </a:spcBef>
              <a:spcAft>
                <a:spcPts val="100"/>
              </a:spcAft>
              <a:buClr>
                <a:schemeClr val="dk2"/>
              </a:buClr>
              <a:buSzPts val="3000"/>
              <a:buFont typeface="Source Sans Pro"/>
              <a:buChar char="▹"/>
            </a:pPr>
            <a:endParaRPr lang="es-MX" sz="1900" dirty="0">
              <a:latin typeface="Montserrat" pitchFamily="2" charset="77"/>
              <a:ea typeface="Source Sans Pro"/>
              <a:cs typeface="Times New Roman" panose="02020603050405020304" pitchFamily="18" charset="0"/>
            </a:endParaRPr>
          </a:p>
          <a:p>
            <a:pPr lvl="1" indent="-419100" algn="just">
              <a:spcBef>
                <a:spcPts val="600"/>
              </a:spcBef>
              <a:spcAft>
                <a:spcPts val="100"/>
              </a:spcAft>
              <a:buClr>
                <a:schemeClr val="dk2"/>
              </a:buClr>
              <a:buSzPts val="3000"/>
              <a:buFont typeface="Source Sans Pro"/>
              <a:buChar char="▹"/>
            </a:pPr>
            <a:r>
              <a:rPr lang="es-MX" sz="1900" dirty="0">
                <a:latin typeface="Montserrat" pitchFamily="2" charset="77"/>
                <a:ea typeface="Source Sans Pro"/>
                <a:cs typeface="Times New Roman" panose="02020603050405020304" pitchFamily="18" charset="0"/>
              </a:rPr>
              <a:t>Para la comprobación en la “Relación de Comprobantes”, si la factura contiene 2 folios: uno fiscal y uno de la empresa; se debe optar por registrar el folio de la empresa y no el </a:t>
            </a:r>
            <a:r>
              <a:rPr lang="es-MX" sz="1900" b="1" dirty="0">
                <a:latin typeface="Montserrat" pitchFamily="2" charset="77"/>
                <a:ea typeface="Source Sans Pro"/>
                <a:cs typeface="Times New Roman" panose="02020603050405020304" pitchFamily="18" charset="0"/>
              </a:rPr>
              <a:t>Folio Fiscal</a:t>
            </a:r>
            <a:r>
              <a:rPr lang="es-MX" sz="1900" dirty="0">
                <a:latin typeface="Montserrat" pitchFamily="2" charset="77"/>
                <a:ea typeface="Source Sans Pro"/>
                <a:cs typeface="Times New Roman" panose="02020603050405020304" pitchFamily="18" charset="0"/>
              </a:rPr>
              <a:t>. Ejemplo: factura con 2 folios, se opta por registrar el folio de la empresa que es: </a:t>
            </a:r>
            <a:r>
              <a:rPr lang="es-MX" sz="1900" b="1" dirty="0">
                <a:latin typeface="Montserrat" pitchFamily="2" charset="77"/>
                <a:ea typeface="Source Sans Pro"/>
                <a:cs typeface="Times New Roman" panose="02020603050405020304" pitchFamily="18" charset="0"/>
              </a:rPr>
              <a:t>JAR 12</a:t>
            </a:r>
            <a:r>
              <a:rPr lang="es-MX" sz="1900" dirty="0">
                <a:latin typeface="Montserrat" pitchFamily="2" charset="77"/>
                <a:ea typeface="Source Sans Pro"/>
                <a:cs typeface="Times New Roman" panose="02020603050405020304" pitchFamily="18" charset="0"/>
              </a:rPr>
              <a:t>.</a:t>
            </a:r>
          </a:p>
        </p:txBody>
      </p:sp>
    </p:spTree>
    <p:extLst>
      <p:ext uri="{BB962C8B-B14F-4D97-AF65-F5344CB8AC3E}">
        <p14:creationId xmlns:p14="http://schemas.microsoft.com/office/powerpoint/2010/main" val="10664485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5" name="CuadroTexto 4">
            <a:extLst>
              <a:ext uri="{FF2B5EF4-FFF2-40B4-BE49-F238E27FC236}">
                <a16:creationId xmlns:a16="http://schemas.microsoft.com/office/drawing/2014/main" id="{04539377-8DB6-E590-1F91-44DF5E660639}"/>
              </a:ext>
            </a:extLst>
          </p:cNvPr>
          <p:cNvSpPr txBox="1"/>
          <p:nvPr/>
        </p:nvSpPr>
        <p:spPr>
          <a:xfrm>
            <a:off x="340962" y="2981453"/>
            <a:ext cx="4362887" cy="895094"/>
          </a:xfrm>
          <a:prstGeom prst="rect">
            <a:avLst/>
          </a:prstGeom>
        </p:spPr>
        <p:txBody>
          <a:bodyPr vert="horz" lIns="51432" tIns="25716" rIns="51432" bIns="25716" rtlCol="0" anchor="b">
            <a:noAutofit/>
          </a:bodyPr>
          <a:lstStyle>
            <a:lvl1pPr>
              <a:lnSpc>
                <a:spcPct val="90000"/>
              </a:lnSpc>
              <a:spcBef>
                <a:spcPct val="0"/>
              </a:spcBef>
              <a:buNone/>
              <a:defRPr sz="2400" b="1">
                <a:solidFill>
                  <a:schemeClr val="tx1">
                    <a:lumMod val="75000"/>
                    <a:lumOff val="25000"/>
                  </a:schemeClr>
                </a:solidFill>
                <a:latin typeface="Montserrat" panose="00000500000000000000" pitchFamily="2" charset="0"/>
                <a:ea typeface="Calibri" panose="020F0502020204030204" pitchFamily="34" charset="0"/>
                <a:cs typeface="Arial" panose="020B0604020202020204" pitchFamily="34" charset="0"/>
              </a:defRPr>
            </a:lvl1pPr>
          </a:lstStyle>
          <a:p>
            <a:pPr>
              <a:lnSpc>
                <a:spcPct val="100000"/>
              </a:lnSpc>
            </a:pPr>
            <a:r>
              <a:rPr lang="es-MX" sz="1900" b="0" dirty="0">
                <a:solidFill>
                  <a:srgbClr val="415665"/>
                </a:solidFill>
                <a:latin typeface="Montserrat" pitchFamily="2" charset="77"/>
                <a:cs typeface="Calibri Light" panose="020F0302020204030204" pitchFamily="34" charset="0"/>
              </a:rPr>
              <a:t>Ejemplo de facturas de régimen fiscal: </a:t>
            </a:r>
            <a:r>
              <a:rPr lang="es-MX" sz="1900" dirty="0">
                <a:solidFill>
                  <a:srgbClr val="8E2F42"/>
                </a:solidFill>
                <a:latin typeface="Montserrat" pitchFamily="2" charset="77"/>
                <a:cs typeface="Calibri Light" panose="020F0302020204030204" pitchFamily="34" charset="0"/>
              </a:rPr>
              <a:t>Personas Morales con Fines No Lucrativos.</a:t>
            </a:r>
          </a:p>
        </p:txBody>
      </p:sp>
      <p:pic>
        <p:nvPicPr>
          <p:cNvPr id="6" name="Imagen 5">
            <a:extLst>
              <a:ext uri="{FF2B5EF4-FFF2-40B4-BE49-F238E27FC236}">
                <a16:creationId xmlns:a16="http://schemas.microsoft.com/office/drawing/2014/main" id="{1416A946-BA14-FBE1-6822-237F547608EA}"/>
              </a:ext>
            </a:extLst>
          </p:cNvPr>
          <p:cNvPicPr>
            <a:picLocks noChangeAspect="1"/>
          </p:cNvPicPr>
          <p:nvPr/>
        </p:nvPicPr>
        <p:blipFill rotWithShape="1">
          <a:blip r:embed="rId4"/>
          <a:srcRect l="27615" t="35634" r="30124" b="4973"/>
          <a:stretch/>
        </p:blipFill>
        <p:spPr>
          <a:xfrm>
            <a:off x="5060949" y="1597836"/>
            <a:ext cx="7131051" cy="4557421"/>
          </a:xfrm>
          <a:prstGeom prst="rect">
            <a:avLst/>
          </a:prstGeom>
        </p:spPr>
      </p:pic>
    </p:spTree>
    <p:extLst>
      <p:ext uri="{BB962C8B-B14F-4D97-AF65-F5344CB8AC3E}">
        <p14:creationId xmlns:p14="http://schemas.microsoft.com/office/powerpoint/2010/main" val="1260248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3" name="CuadroTexto 2">
            <a:extLst>
              <a:ext uri="{FF2B5EF4-FFF2-40B4-BE49-F238E27FC236}">
                <a16:creationId xmlns:a16="http://schemas.microsoft.com/office/drawing/2014/main" id="{6EBDA4C7-C94F-3C34-4EA6-97B2F8135A55}"/>
              </a:ext>
            </a:extLst>
          </p:cNvPr>
          <p:cNvSpPr txBox="1"/>
          <p:nvPr/>
        </p:nvSpPr>
        <p:spPr>
          <a:xfrm>
            <a:off x="1797978" y="1255364"/>
            <a:ext cx="10055970" cy="5075748"/>
          </a:xfrm>
          <a:prstGeom prst="rect">
            <a:avLst/>
          </a:prstGeom>
          <a:noFill/>
        </p:spPr>
        <p:txBody>
          <a:bodyPr wrap="square" rtlCol="0">
            <a:spAutoFit/>
          </a:bodyPr>
          <a:lstStyle/>
          <a:p>
            <a:pPr marL="457200" lvl="1" indent="-419100" algn="just" eaLnBrk="1" hangingPunct="1">
              <a:spcBef>
                <a:spcPts val="600"/>
              </a:spcBef>
              <a:spcAft>
                <a:spcPts val="100"/>
              </a:spcAft>
              <a:buClr>
                <a:schemeClr val="dk2"/>
              </a:buClr>
              <a:buSzPts val="3000"/>
              <a:buFont typeface="Source Sans Pro"/>
              <a:buChar char="▹"/>
              <a:defRPr/>
            </a:pPr>
            <a:r>
              <a:rPr lang="es-ES" altLang="es-MX" sz="1900" b="1" dirty="0">
                <a:solidFill>
                  <a:srgbClr val="8E2F42"/>
                </a:solidFill>
                <a:latin typeface="Montserrat" panose="00000500000000000000" pitchFamily="2" charset="0"/>
                <a:ea typeface="Calibri Light" panose="020F0302020204030204" pitchFamily="34" charset="0"/>
                <a:cs typeface="Calibri Light" panose="020F0302020204030204" pitchFamily="34" charset="0"/>
              </a:rPr>
              <a:t>Definiciones:</a:t>
            </a:r>
          </a:p>
          <a:p>
            <a:pPr marL="342900" lvl="0" indent="-342900">
              <a:buSzPts val="1000"/>
              <a:buFont typeface="Symbol" panose="05050102010706020507" pitchFamily="18" charset="2"/>
              <a:buChar char=""/>
              <a:tabLst>
                <a:tab pos="457200" algn="l"/>
              </a:tabLst>
            </a:pPr>
            <a:r>
              <a:rPr kumimoji="0" lang="es-ES" altLang="es-MX" sz="1900" b="1" i="0" u="none" strike="noStrike" kern="0" cap="none" spc="0" normalizeH="0" baseline="0" noProof="0" dirty="0">
                <a:ln>
                  <a:noFill/>
                </a:ln>
                <a:solidFill>
                  <a:srgbClr val="8E2F42"/>
                </a:solidFill>
                <a:effectLst/>
                <a:uLnTx/>
                <a:uFillTx/>
                <a:latin typeface="Montserrat" panose="00000500000000000000" pitchFamily="2" charset="0"/>
                <a:ea typeface="Calibri Light" panose="020F0302020204030204" pitchFamily="34" charset="0"/>
                <a:cs typeface="Calibri Light" panose="020F0302020204030204" pitchFamily="34" charset="0"/>
                <a:sym typeface="Arial"/>
              </a:rPr>
              <a:t>Programa.</a:t>
            </a:r>
            <a:r>
              <a:rPr kumimoji="0" lang="es-ES" altLang="es-MX" sz="1900" b="0" i="0" u="none" strike="noStrike" kern="0" cap="none" spc="0" normalizeH="0" baseline="0" noProof="0" dirty="0">
                <a:ln>
                  <a:noFill/>
                </a:ln>
                <a:solidFill>
                  <a:srgbClr val="415665"/>
                </a:solidFill>
                <a:effectLst/>
                <a:uLnTx/>
                <a:uFillTx/>
                <a:latin typeface="Montserrat" panose="00000500000000000000" pitchFamily="2" charset="0"/>
                <a:ea typeface="Calibri Light" panose="020F0302020204030204" pitchFamily="34" charset="0"/>
                <a:cs typeface="Calibri Light" panose="020F0302020204030204" pitchFamily="34" charset="0"/>
                <a:sym typeface="Arial"/>
              </a:rPr>
              <a:t> Es u</a:t>
            </a:r>
            <a:r>
              <a:rPr kumimoji="0" lang="es-ES" sz="1900" b="0" i="0" u="none" strike="noStrike" kern="0" cap="none" spc="0" normalizeH="0" baseline="0" noProof="0" dirty="0">
                <a:ln>
                  <a:noFill/>
                </a:ln>
                <a:solidFill>
                  <a:srgbClr val="111111"/>
                </a:solidFill>
                <a:effectLst/>
                <a:highlight>
                  <a:srgbClr val="FFFFFF"/>
                </a:highlight>
                <a:uLnTx/>
                <a:uFillTx/>
                <a:latin typeface="Montserrat" panose="00000500000000000000" pitchFamily="2" charset="0"/>
                <a:ea typeface="Calibri Light" panose="020F0302020204030204" pitchFamily="34" charset="0"/>
                <a:cs typeface="Calibri Light" panose="020F0302020204030204" pitchFamily="34" charset="0"/>
                <a:sym typeface="Arial"/>
              </a:rPr>
              <a:t>n proyecto organizado de las distintas actividades que se van a realizar y de cómo hacerlas; </a:t>
            </a:r>
            <a:r>
              <a:rPr lang="es-ES" sz="1900" dirty="0">
                <a:solidFill>
                  <a:srgbClr val="111111"/>
                </a:solidFill>
                <a:highlight>
                  <a:srgbClr val="FFFFFF"/>
                </a:highlight>
                <a:latin typeface="Montserrat" panose="00000500000000000000" pitchFamily="2" charset="0"/>
                <a:ea typeface="Calibri Light" panose="020F0302020204030204" pitchFamily="34" charset="0"/>
                <a:cs typeface="Calibri Light" panose="020F0302020204030204" pitchFamily="34" charset="0"/>
              </a:rPr>
              <a:t>en este sentido</a:t>
            </a:r>
            <a:r>
              <a:rPr kumimoji="0" lang="es-ES" sz="1900" b="0" i="0" u="none" strike="noStrike" kern="0" cap="none" spc="0" normalizeH="0" baseline="0" noProof="0" dirty="0">
                <a:ln>
                  <a:noFill/>
                </a:ln>
                <a:solidFill>
                  <a:srgbClr val="111111"/>
                </a:solidFill>
                <a:effectLst/>
                <a:highlight>
                  <a:srgbClr val="FFFFFF"/>
                </a:highlight>
                <a:uLnTx/>
                <a:uFillTx/>
                <a:latin typeface="Montserrat" panose="00000500000000000000" pitchFamily="2" charset="0"/>
                <a:ea typeface="Calibri Light" panose="020F0302020204030204" pitchFamily="34" charset="0"/>
                <a:cs typeface="Calibri Light" panose="020F0302020204030204" pitchFamily="34" charset="0"/>
                <a:sym typeface="Arial"/>
              </a:rPr>
              <a:t>, es una agrupación</a:t>
            </a:r>
            <a:r>
              <a:rPr lang="es-ES" sz="1900" dirty="0">
                <a:solidFill>
                  <a:srgbClr val="111111"/>
                </a:solidFill>
                <a:effectLst/>
                <a:highlight>
                  <a:srgbClr val="FFFFFF"/>
                </a:highlight>
                <a:latin typeface="Montserrat" panose="00000500000000000000" pitchFamily="2" charset="0"/>
                <a:ea typeface="Calibri Light" panose="020F0302020204030204" pitchFamily="34" charset="0"/>
                <a:cs typeface="Calibri Light" panose="020F0302020204030204" pitchFamily="34" charset="0"/>
              </a:rPr>
              <a:t> de actividades por ejecutar por un equipo de individuos para cumplir un objetivo, ejemplo: el Programa Fortalecimiento a la Excelencia Educativa.</a:t>
            </a:r>
          </a:p>
          <a:p>
            <a:pPr marL="342900" lvl="0" indent="-342900" algn="just">
              <a:buSzPts val="1000"/>
              <a:buFont typeface="Symbol" panose="05050102010706020507" pitchFamily="18" charset="2"/>
              <a:buChar char=""/>
              <a:tabLst>
                <a:tab pos="457200" algn="l"/>
              </a:tabLst>
            </a:pPr>
            <a:endParaRPr lang="es-ES" altLang="es-MX" sz="1900" b="1" dirty="0">
              <a:solidFill>
                <a:srgbClr val="8E2F42"/>
              </a:solidFill>
              <a:latin typeface="Montserrat" panose="00000500000000000000" pitchFamily="2" charset="0"/>
              <a:ea typeface="Calibri Light" panose="020F0302020204030204" pitchFamily="34" charset="0"/>
              <a:cs typeface="Calibri Light" panose="020F0302020204030204" pitchFamily="34" charset="0"/>
            </a:endParaRPr>
          </a:p>
          <a:p>
            <a:pPr marL="342900" lvl="0" indent="-342900" algn="just">
              <a:buSzPts val="1000"/>
              <a:buFont typeface="Symbol" panose="05050102010706020507" pitchFamily="18" charset="2"/>
              <a:buChar char=""/>
              <a:tabLst>
                <a:tab pos="457200" algn="l"/>
              </a:tabLst>
            </a:pPr>
            <a:r>
              <a:rPr lang="es-ES" altLang="es-MX" sz="1900" b="1" dirty="0">
                <a:solidFill>
                  <a:srgbClr val="8E2F42"/>
                </a:solidFill>
                <a:latin typeface="Montserrat" panose="00000500000000000000" pitchFamily="2" charset="0"/>
                <a:ea typeface="Calibri Light" panose="020F0302020204030204" pitchFamily="34" charset="0"/>
                <a:cs typeface="Calibri Light" panose="020F0302020204030204" pitchFamily="34" charset="0"/>
              </a:rPr>
              <a:t>El marco normativo.</a:t>
            </a:r>
            <a:r>
              <a:rPr lang="es-ES" altLang="es-MX" sz="1900" dirty="0">
                <a:solidFill>
                  <a:schemeClr val="dk1"/>
                </a:solidFill>
                <a:latin typeface="Montserrat" panose="00000500000000000000" pitchFamily="2" charset="0"/>
                <a:ea typeface="Calibri Light" panose="020F0302020204030204" pitchFamily="34" charset="0"/>
                <a:cs typeface="Calibri Light" panose="020F0302020204030204" pitchFamily="34" charset="0"/>
              </a:rPr>
              <a:t> “es un conjunto de leyes, reglamentos y normas establecidas por una autoridad competente para regular y controlar determinadas actividades o sectores”.</a:t>
            </a:r>
          </a:p>
          <a:p>
            <a:pPr marL="342900" lvl="0" indent="-342900" algn="just">
              <a:buSzPts val="1000"/>
              <a:buFont typeface="Symbol" panose="05050102010706020507" pitchFamily="18" charset="2"/>
              <a:buChar char=""/>
              <a:tabLst>
                <a:tab pos="457200" algn="l"/>
              </a:tabLst>
            </a:pPr>
            <a:endParaRPr lang="es-ES" altLang="es-MX" sz="1900" b="1" dirty="0">
              <a:solidFill>
                <a:srgbClr val="8E2F42"/>
              </a:solidFill>
              <a:latin typeface="Montserrat" panose="00000500000000000000" pitchFamily="2" charset="0"/>
              <a:ea typeface="Calibri Light" panose="020F0302020204030204" pitchFamily="34" charset="0"/>
              <a:cs typeface="Calibri Light" panose="020F0302020204030204" pitchFamily="34" charset="0"/>
            </a:endParaRPr>
          </a:p>
          <a:p>
            <a:pPr marL="342900" lvl="0" indent="-342900" algn="just">
              <a:buSzPts val="1000"/>
              <a:buFont typeface="Symbol" panose="05050102010706020507" pitchFamily="18" charset="2"/>
              <a:buChar char=""/>
              <a:tabLst>
                <a:tab pos="457200" algn="l"/>
              </a:tabLst>
            </a:pPr>
            <a:r>
              <a:rPr lang="es-ES" altLang="es-MX" sz="1900" b="1" dirty="0">
                <a:solidFill>
                  <a:srgbClr val="8E2F42"/>
                </a:solidFill>
                <a:latin typeface="Montserrat" panose="00000500000000000000" pitchFamily="2" charset="0"/>
                <a:ea typeface="Calibri Light" panose="020F0302020204030204" pitchFamily="34" charset="0"/>
                <a:cs typeface="Calibri Light" panose="020F0302020204030204" pitchFamily="34" charset="0"/>
              </a:rPr>
              <a:t>Norma.</a:t>
            </a:r>
            <a:r>
              <a:rPr lang="es-ES" altLang="es-MX" sz="1900" dirty="0">
                <a:solidFill>
                  <a:schemeClr val="dk1"/>
                </a:solidFill>
                <a:latin typeface="Montserrat" panose="00000500000000000000" pitchFamily="2" charset="0"/>
                <a:ea typeface="Calibri Light" panose="020F0302020204030204" pitchFamily="34" charset="0"/>
                <a:cs typeface="Calibri Light" panose="020F0302020204030204" pitchFamily="34" charset="0"/>
              </a:rPr>
              <a:t> </a:t>
            </a:r>
            <a:r>
              <a:rPr lang="es-MX" sz="1900" b="0" i="0" dirty="0">
                <a:solidFill>
                  <a:srgbClr val="333333"/>
                </a:solidFill>
                <a:effectLst/>
                <a:highlight>
                  <a:srgbClr val="FFFFFF"/>
                </a:highlight>
                <a:latin typeface="Montserrat" panose="00000500000000000000" pitchFamily="2" charset="0"/>
                <a:ea typeface="Calibri Light" panose="020F0302020204030204" pitchFamily="34" charset="0"/>
                <a:cs typeface="Calibri Light" panose="020F0302020204030204" pitchFamily="34" charset="0"/>
              </a:rPr>
              <a:t>Se conoce como </a:t>
            </a:r>
            <a:r>
              <a:rPr lang="es-MX" sz="1900" b="1" i="0" dirty="0">
                <a:solidFill>
                  <a:srgbClr val="333333"/>
                </a:solidFill>
                <a:effectLst/>
                <a:highlight>
                  <a:srgbClr val="FFFFFF"/>
                </a:highlight>
                <a:latin typeface="Montserrat" panose="00000500000000000000" pitchFamily="2" charset="0"/>
                <a:ea typeface="Calibri Light" panose="020F0302020204030204" pitchFamily="34" charset="0"/>
                <a:cs typeface="Calibri Light" panose="020F0302020204030204" pitchFamily="34" charset="0"/>
              </a:rPr>
              <a:t>norma</a:t>
            </a:r>
            <a:r>
              <a:rPr lang="es-MX" sz="1900" b="0" i="0" dirty="0">
                <a:solidFill>
                  <a:srgbClr val="333333"/>
                </a:solidFill>
                <a:effectLst/>
                <a:highlight>
                  <a:srgbClr val="FFFFFF"/>
                </a:highlight>
                <a:latin typeface="Montserrat" panose="00000500000000000000" pitchFamily="2" charset="0"/>
                <a:ea typeface="Calibri Light" panose="020F0302020204030204" pitchFamily="34" charset="0"/>
                <a:cs typeface="Calibri Light" panose="020F0302020204030204" pitchFamily="34" charset="0"/>
              </a:rPr>
              <a:t> a la regla o un conjunto de estas, una ley, una pauta o un principio que se adopta y se debe seguir. Sirve para realizar correctamente una acción o también para guiar, dirigir o ajustar la conducta o el comportamiento de los individuos en determinadas actividades o sectores.</a:t>
            </a:r>
          </a:p>
          <a:p>
            <a:pPr marL="342900" lvl="0" indent="-342900" algn="just">
              <a:buSzPts val="1000"/>
              <a:buFont typeface="Symbol" panose="05050102010706020507" pitchFamily="18" charset="2"/>
              <a:buChar char=""/>
              <a:tabLst>
                <a:tab pos="457200" algn="l"/>
              </a:tabLst>
            </a:pPr>
            <a:endParaRPr lang="es-MX" altLang="es-MX" sz="1900" dirty="0">
              <a:solidFill>
                <a:srgbClr val="333333"/>
              </a:solidFill>
              <a:highlight>
                <a:srgbClr val="FFFFFF"/>
              </a:highlight>
              <a:latin typeface="Montserrat" panose="00000500000000000000" pitchFamily="2" charset="0"/>
              <a:ea typeface="Calibri Light" panose="020F0302020204030204" pitchFamily="34" charset="0"/>
              <a:cs typeface="Calibri Light" panose="020F0302020204030204" pitchFamily="34" charset="0"/>
            </a:endParaRPr>
          </a:p>
          <a:p>
            <a:pPr marL="342900" lvl="0" indent="-342900" algn="just">
              <a:buSzPts val="1000"/>
              <a:buFont typeface="Symbol" panose="05050102010706020507" pitchFamily="18" charset="2"/>
              <a:buChar char=""/>
              <a:tabLst>
                <a:tab pos="457200" algn="l"/>
              </a:tabLst>
            </a:pPr>
            <a:r>
              <a:rPr lang="es-ES" altLang="es-MX" sz="1900" b="1" dirty="0">
                <a:solidFill>
                  <a:srgbClr val="8E2F42"/>
                </a:solidFill>
                <a:latin typeface="Montserrat" panose="00000500000000000000" pitchFamily="2" charset="0"/>
                <a:ea typeface="Calibri Light" panose="020F0302020204030204" pitchFamily="34" charset="0"/>
                <a:cs typeface="Calibri Light" panose="020F0302020204030204" pitchFamily="34" charset="0"/>
              </a:rPr>
              <a:t>En el aspecto legal. </a:t>
            </a:r>
            <a:r>
              <a:rPr lang="es-ES" altLang="es-MX" sz="1900" dirty="0">
                <a:solidFill>
                  <a:schemeClr val="dk1"/>
                </a:solidFill>
                <a:latin typeface="Montserrat" panose="00000500000000000000" pitchFamily="2" charset="0"/>
                <a:ea typeface="Calibri Light" panose="020F0302020204030204" pitchFamily="34" charset="0"/>
                <a:cs typeface="Calibri Light" panose="020F0302020204030204" pitchFamily="34" charset="0"/>
              </a:rPr>
              <a:t>es un precepto jurídico, es el poder o derecho de hacer algo. Ejemplo: el Convenio de Colaboración.</a:t>
            </a:r>
          </a:p>
        </p:txBody>
      </p:sp>
    </p:spTree>
    <p:extLst>
      <p:ext uri="{BB962C8B-B14F-4D97-AF65-F5344CB8AC3E}">
        <p14:creationId xmlns:p14="http://schemas.microsoft.com/office/powerpoint/2010/main" val="280702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pic>
        <p:nvPicPr>
          <p:cNvPr id="7" name="Imagen 6">
            <a:extLst>
              <a:ext uri="{FF2B5EF4-FFF2-40B4-BE49-F238E27FC236}">
                <a16:creationId xmlns:a16="http://schemas.microsoft.com/office/drawing/2014/main" id="{94F28FB1-BE10-D057-526A-5D8D51BA44A3}"/>
              </a:ext>
            </a:extLst>
          </p:cNvPr>
          <p:cNvPicPr>
            <a:picLocks noChangeAspect="1"/>
          </p:cNvPicPr>
          <p:nvPr/>
        </p:nvPicPr>
        <p:blipFill rotWithShape="1">
          <a:blip r:embed="rId4"/>
          <a:srcRect l="59610" t="29542" r="10350" b="19249"/>
          <a:stretch/>
        </p:blipFill>
        <p:spPr>
          <a:xfrm>
            <a:off x="6096000" y="2076432"/>
            <a:ext cx="5791140" cy="3600229"/>
          </a:xfrm>
          <a:prstGeom prst="rect">
            <a:avLst/>
          </a:prstGeom>
        </p:spPr>
      </p:pic>
      <p:sp>
        <p:nvSpPr>
          <p:cNvPr id="3" name="CuadroTexto 2">
            <a:extLst>
              <a:ext uri="{FF2B5EF4-FFF2-40B4-BE49-F238E27FC236}">
                <a16:creationId xmlns:a16="http://schemas.microsoft.com/office/drawing/2014/main" id="{154B2621-B232-BE0A-1D6C-D67F284FD3C4}"/>
              </a:ext>
            </a:extLst>
          </p:cNvPr>
          <p:cNvSpPr txBox="1"/>
          <p:nvPr/>
        </p:nvSpPr>
        <p:spPr>
          <a:xfrm>
            <a:off x="340962" y="2981453"/>
            <a:ext cx="4362887" cy="895094"/>
          </a:xfrm>
          <a:prstGeom prst="rect">
            <a:avLst/>
          </a:prstGeom>
        </p:spPr>
        <p:txBody>
          <a:bodyPr vert="horz" lIns="51432" tIns="25716" rIns="51432" bIns="25716" rtlCol="0" anchor="b">
            <a:noAutofit/>
          </a:bodyPr>
          <a:lstStyle>
            <a:lvl1pPr>
              <a:lnSpc>
                <a:spcPct val="90000"/>
              </a:lnSpc>
              <a:spcBef>
                <a:spcPct val="0"/>
              </a:spcBef>
              <a:buNone/>
              <a:defRPr sz="2400" b="1">
                <a:solidFill>
                  <a:schemeClr val="tx1">
                    <a:lumMod val="75000"/>
                    <a:lumOff val="25000"/>
                  </a:schemeClr>
                </a:solidFill>
                <a:latin typeface="Montserrat" panose="00000500000000000000" pitchFamily="2" charset="0"/>
                <a:ea typeface="Calibri" panose="020F0502020204030204" pitchFamily="34" charset="0"/>
                <a:cs typeface="Arial" panose="020B0604020202020204" pitchFamily="34" charset="0"/>
              </a:defRPr>
            </a:lvl1pPr>
          </a:lstStyle>
          <a:p>
            <a:pPr>
              <a:lnSpc>
                <a:spcPct val="100000"/>
              </a:lnSpc>
            </a:pPr>
            <a:r>
              <a:rPr lang="es-MX" sz="1900" b="0" dirty="0">
                <a:solidFill>
                  <a:srgbClr val="415665"/>
                </a:solidFill>
                <a:latin typeface="Montserrat" pitchFamily="2" charset="77"/>
                <a:cs typeface="Calibri Light" panose="020F0302020204030204" pitchFamily="34" charset="0"/>
              </a:rPr>
              <a:t>Ejemplo de facturas de régimen fiscal: </a:t>
            </a:r>
            <a:r>
              <a:rPr lang="es-MX" sz="1900" dirty="0">
                <a:solidFill>
                  <a:srgbClr val="8E2F42"/>
                </a:solidFill>
                <a:latin typeface="Montserrat" pitchFamily="2" charset="77"/>
                <a:cs typeface="Calibri Light" panose="020F0302020204030204" pitchFamily="34" charset="0"/>
              </a:rPr>
              <a:t>Personas Morales con Fines No Lucrativos.</a:t>
            </a:r>
          </a:p>
        </p:txBody>
      </p:sp>
    </p:spTree>
    <p:extLst>
      <p:ext uri="{BB962C8B-B14F-4D97-AF65-F5344CB8AC3E}">
        <p14:creationId xmlns:p14="http://schemas.microsoft.com/office/powerpoint/2010/main" val="1813773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6" name="CuadroTexto 5">
            <a:extLst>
              <a:ext uri="{FF2B5EF4-FFF2-40B4-BE49-F238E27FC236}">
                <a16:creationId xmlns:a16="http://schemas.microsoft.com/office/drawing/2014/main" id="{CE06D700-92CF-9AAB-7295-8D5004847853}"/>
              </a:ext>
            </a:extLst>
          </p:cNvPr>
          <p:cNvSpPr txBox="1"/>
          <p:nvPr/>
        </p:nvSpPr>
        <p:spPr>
          <a:xfrm>
            <a:off x="338051" y="1255364"/>
            <a:ext cx="11512987" cy="2700739"/>
          </a:xfrm>
          <a:prstGeom prst="rect">
            <a:avLst/>
          </a:prstGeom>
          <a:noFill/>
        </p:spPr>
        <p:txBody>
          <a:bodyPr wrap="square">
            <a:spAutoFit/>
          </a:bodyPr>
          <a:lstStyle/>
          <a:p>
            <a:pPr marL="457200" lvl="1" indent="-419100" algn="just">
              <a:spcBef>
                <a:spcPts val="600"/>
              </a:spcBef>
              <a:spcAft>
                <a:spcPts val="100"/>
              </a:spcAft>
              <a:buSzPts val="3000"/>
              <a:buFont typeface="Source Sans Pro"/>
              <a:buChar char="▹"/>
            </a:pPr>
            <a:r>
              <a:rPr lang="es-MX" sz="1900" dirty="0">
                <a:latin typeface="Montserrat" pitchFamily="2" charset="77"/>
                <a:ea typeface="Source Sans Pro"/>
                <a:cs typeface="Times New Roman" panose="02020603050405020304" pitchFamily="18" charset="0"/>
              </a:rPr>
              <a:t>El llenado de los numerales 18 y 19 es información particular de la AEL e IFDP de la entidad, por lo que es importante indicar si el informe es parcial o final.</a:t>
            </a:r>
          </a:p>
          <a:p>
            <a:pPr marL="457200" marR="0" lvl="1" indent="-419100" algn="just" defTabSz="914400" rtl="0" eaLnBrk="1" fontAlgn="auto" latinLnBrk="0" hangingPunct="1">
              <a:lnSpc>
                <a:spcPct val="100000"/>
              </a:lnSpc>
              <a:spcBef>
                <a:spcPts val="600"/>
              </a:spcBef>
              <a:spcAft>
                <a:spcPts val="100"/>
              </a:spcAft>
              <a:buSzPts val="3000"/>
              <a:buFont typeface="Source Sans Pro"/>
              <a:buChar char="▹"/>
              <a:tabLst/>
              <a:defRPr/>
            </a:pPr>
            <a:r>
              <a:rPr kumimoji="0" lang="es-MX" sz="1900" b="0" i="0" u="none" strike="noStrike" kern="0" cap="none" spc="0" normalizeH="0" baseline="0" noProof="0" dirty="0">
                <a:ln>
                  <a:noFill/>
                </a:ln>
                <a:effectLst/>
                <a:uLnTx/>
                <a:uFillTx/>
                <a:latin typeface="Montserrat" pitchFamily="2" charset="77"/>
                <a:ea typeface="Source Sans Pro"/>
                <a:cs typeface="Times New Roman" panose="02020603050405020304" pitchFamily="18" charset="0"/>
                <a:sym typeface="Arial"/>
              </a:rPr>
              <a:t>En caso de presentar informes parciales, en el reporte final </a:t>
            </a:r>
            <a:r>
              <a:rPr kumimoji="0" lang="es-MX" sz="1900" b="1" i="0" u="none" strike="noStrike" kern="0" cap="none" spc="0" normalizeH="0" baseline="0" noProof="0" dirty="0">
                <a:ln>
                  <a:noFill/>
                </a:ln>
                <a:effectLst/>
                <a:uLnTx/>
                <a:uFillTx/>
                <a:latin typeface="Montserrat" pitchFamily="2" charset="77"/>
                <a:ea typeface="Source Sans Pro"/>
                <a:cs typeface="Times New Roman" panose="02020603050405020304" pitchFamily="18" charset="0"/>
                <a:sym typeface="Arial"/>
              </a:rPr>
              <a:t>NO</a:t>
            </a:r>
            <a:r>
              <a:rPr kumimoji="0" lang="es-MX" sz="1900" b="0" i="0" u="none" strike="noStrike" kern="0" cap="none" spc="0" normalizeH="0" baseline="0" noProof="0" dirty="0">
                <a:ln>
                  <a:noFill/>
                </a:ln>
                <a:effectLst/>
                <a:uLnTx/>
                <a:uFillTx/>
                <a:latin typeface="Montserrat" pitchFamily="2" charset="77"/>
                <a:ea typeface="Source Sans Pro"/>
                <a:cs typeface="Times New Roman" panose="02020603050405020304" pitchFamily="18" charset="0"/>
                <a:sym typeface="Arial"/>
              </a:rPr>
              <a:t> deberá incluir los informes parciales antes presentados.</a:t>
            </a:r>
            <a:endParaRPr lang="es-MX" sz="1900" dirty="0">
              <a:latin typeface="Montserrat" pitchFamily="2" charset="77"/>
              <a:ea typeface="Source Sans Pro"/>
              <a:cs typeface="Times New Roman" panose="02020603050405020304" pitchFamily="18" charset="0"/>
            </a:endParaRPr>
          </a:p>
          <a:p>
            <a:pPr marL="457200" lvl="1" indent="-419100" algn="just">
              <a:spcBef>
                <a:spcPts val="600"/>
              </a:spcBef>
              <a:spcAft>
                <a:spcPts val="100"/>
              </a:spcAft>
              <a:buSzPts val="3000"/>
              <a:buFont typeface="Source Sans Pro"/>
              <a:buChar char="▹"/>
            </a:pPr>
            <a:r>
              <a:rPr lang="es-MX" sz="1900" dirty="0">
                <a:latin typeface="Montserrat" pitchFamily="2" charset="77"/>
                <a:ea typeface="Source Sans Pro"/>
                <a:cs typeface="Times New Roman" panose="02020603050405020304" pitchFamily="18" charset="0"/>
              </a:rPr>
              <a:t>La certificación del numeral 19.1 y la Relación de Comprobación no debe ser alterado en ninguna de sus partes, ya que, será invalidado.</a:t>
            </a:r>
          </a:p>
          <a:p>
            <a:pPr marL="457200" lvl="1" indent="-419100" algn="just">
              <a:spcBef>
                <a:spcPts val="600"/>
              </a:spcBef>
              <a:spcAft>
                <a:spcPts val="100"/>
              </a:spcAft>
              <a:buSzPts val="3000"/>
              <a:buFont typeface="Source Sans Pro"/>
              <a:buChar char="▹"/>
            </a:pPr>
            <a:r>
              <a:rPr lang="es-MX" sz="1900" dirty="0">
                <a:latin typeface="Montserrat" pitchFamily="2" charset="77"/>
                <a:ea typeface="Source Sans Pro"/>
                <a:cs typeface="Times New Roman" panose="02020603050405020304" pitchFamily="18" charset="0"/>
              </a:rPr>
              <a:t>El llenado de los numerales 20, 20.1, 21 y 21.1 deben ser requisitados en todos y cada una de sus partes.</a:t>
            </a:r>
          </a:p>
        </p:txBody>
      </p:sp>
      <p:pic>
        <p:nvPicPr>
          <p:cNvPr id="9" name="Imagen 8">
            <a:extLst>
              <a:ext uri="{FF2B5EF4-FFF2-40B4-BE49-F238E27FC236}">
                <a16:creationId xmlns:a16="http://schemas.microsoft.com/office/drawing/2014/main" id="{7A76885D-8BD5-E428-FE7B-C97D01D632E8}"/>
              </a:ext>
            </a:extLst>
          </p:cNvPr>
          <p:cNvPicPr>
            <a:picLocks noChangeAspect="1"/>
          </p:cNvPicPr>
          <p:nvPr/>
        </p:nvPicPr>
        <p:blipFill rotWithShape="1">
          <a:blip r:embed="rId4"/>
          <a:srcRect l="1970" t="47992" r="32222" b="19218"/>
          <a:stretch/>
        </p:blipFill>
        <p:spPr>
          <a:xfrm>
            <a:off x="2344704" y="3859360"/>
            <a:ext cx="9507790" cy="2566840"/>
          </a:xfrm>
          <a:prstGeom prst="rect">
            <a:avLst/>
          </a:prstGeom>
          <a:solidFill>
            <a:srgbClr val="415665"/>
          </a:solidFill>
          <a:ln w="19050">
            <a:solidFill>
              <a:srgbClr val="415665"/>
            </a:solidFill>
          </a:ln>
        </p:spPr>
      </p:pic>
    </p:spTree>
    <p:extLst>
      <p:ext uri="{BB962C8B-B14F-4D97-AF65-F5344CB8AC3E}">
        <p14:creationId xmlns:p14="http://schemas.microsoft.com/office/powerpoint/2010/main" val="3357846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7" name="Marcador de contenido 2">
            <a:extLst>
              <a:ext uri="{FF2B5EF4-FFF2-40B4-BE49-F238E27FC236}">
                <a16:creationId xmlns:a16="http://schemas.microsoft.com/office/drawing/2014/main" id="{60303C84-91FE-1030-0CD9-6B42158D733A}"/>
              </a:ext>
            </a:extLst>
          </p:cNvPr>
          <p:cNvSpPr txBox="1">
            <a:spLocks/>
          </p:cNvSpPr>
          <p:nvPr/>
        </p:nvSpPr>
        <p:spPr>
          <a:xfrm>
            <a:off x="339506" y="2023925"/>
            <a:ext cx="11512988" cy="2810150"/>
          </a:xfrm>
          <a:prstGeom prst="rect">
            <a:avLst/>
          </a:prstGeom>
          <a:noFill/>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indent="-419100" algn="just">
              <a:spcBef>
                <a:spcPts val="600"/>
              </a:spcBef>
              <a:spcAft>
                <a:spcPts val="100"/>
              </a:spcAft>
              <a:buClr>
                <a:schemeClr val="dk2"/>
              </a:buClr>
              <a:buSzPts val="30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La información y documentación del gasto realizado por cada una de las AEL e IFDP con recursos del PROFEXCE deberán entregar, de manera electrónica a través de la plataforma MEGA, en carpetas compactadas; para tal efecto  a cada AEL e IFDP se les proporcionan las ligas correspondientes.</a:t>
            </a:r>
          </a:p>
          <a:p>
            <a:pPr lvl="1" indent="-419100" algn="just">
              <a:spcBef>
                <a:spcPts val="600"/>
              </a:spcBef>
              <a:spcAft>
                <a:spcPts val="100"/>
              </a:spcAft>
              <a:buClr>
                <a:schemeClr val="dk2"/>
              </a:buClr>
              <a:buSzPts val="3000"/>
              <a:buFont typeface="Source Sans Pro"/>
              <a:buChar char="▹"/>
            </a:pPr>
            <a:endParaRPr lang="es-MX" sz="1900" b="1" dirty="0">
              <a:solidFill>
                <a:srgbClr val="8E2F42"/>
              </a:solidFill>
              <a:latin typeface="Montserrat" pitchFamily="2" charset="77"/>
              <a:ea typeface="Source Sans Pro"/>
              <a:cs typeface="Times New Roman" panose="02020603050405020304" pitchFamily="18" charset="0"/>
            </a:endParaRPr>
          </a:p>
          <a:p>
            <a:pPr lvl="1" indent="-419100" algn="just">
              <a:spcBef>
                <a:spcPts val="600"/>
              </a:spcBef>
              <a:spcAft>
                <a:spcPts val="100"/>
              </a:spcAft>
              <a:buClr>
                <a:schemeClr val="dk2"/>
              </a:buClr>
              <a:buSzPts val="3000"/>
              <a:buFont typeface="Source Sans Pro"/>
              <a:buChar char="▹"/>
            </a:pPr>
            <a:r>
              <a:rPr lang="es-MX" sz="1900" b="1" dirty="0">
                <a:solidFill>
                  <a:srgbClr val="8E2F42"/>
                </a:solidFill>
                <a:latin typeface="Montserrat" pitchFamily="2" charset="77"/>
                <a:ea typeface="Source Sans Pro"/>
                <a:cs typeface="Times New Roman" panose="02020603050405020304" pitchFamily="18" charset="0"/>
              </a:rPr>
              <a:t>La “Relación de comprobantes” debe </a:t>
            </a:r>
            <a:r>
              <a:rPr kumimoji="0" lang="es-MX" sz="1900" b="1" i="0" u="none" strike="noStrike" kern="0" cap="none" spc="0" normalizeH="0" baseline="0" noProof="0" dirty="0">
                <a:ln>
                  <a:noFill/>
                </a:ln>
                <a:solidFill>
                  <a:srgbClr val="8E2F42"/>
                </a:solidFill>
                <a:effectLst/>
                <a:uLnTx/>
                <a:uFillTx/>
                <a:latin typeface="Montserrat" pitchFamily="2" charset="77"/>
                <a:ea typeface="Source Sans Pro"/>
                <a:cs typeface="Times New Roman" panose="02020603050405020304" pitchFamily="18" charset="0"/>
                <a:sym typeface="Arial"/>
              </a:rPr>
              <a:t>ser elaborada y  presentada una por cada una de los objetivos autorizados, la cual debe </a:t>
            </a:r>
            <a:r>
              <a:rPr lang="es-MX" sz="1900" b="1" dirty="0">
                <a:solidFill>
                  <a:srgbClr val="8E2F42"/>
                </a:solidFill>
                <a:latin typeface="Montserrat" pitchFamily="2" charset="77"/>
                <a:ea typeface="Source Sans Pro"/>
                <a:cs typeface="Times New Roman" panose="02020603050405020304" pitchFamily="18" charset="0"/>
              </a:rPr>
              <a:t>estar escaneada en formato .</a:t>
            </a:r>
            <a:r>
              <a:rPr lang="es-MX" sz="1900" b="1" dirty="0" err="1">
                <a:solidFill>
                  <a:srgbClr val="8E2F42"/>
                </a:solidFill>
                <a:latin typeface="Montserrat" pitchFamily="2" charset="77"/>
                <a:ea typeface="Source Sans Pro"/>
                <a:cs typeface="Times New Roman" panose="02020603050405020304" pitchFamily="18" charset="0"/>
              </a:rPr>
              <a:t>pdf</a:t>
            </a:r>
            <a:endParaRPr lang="es-MX" sz="1900" b="1" dirty="0">
              <a:solidFill>
                <a:srgbClr val="8E2F42"/>
              </a:solidFill>
              <a:latin typeface="Montserrat" pitchFamily="2" charset="77"/>
              <a:ea typeface="Source Sans Pro"/>
              <a:cs typeface="Times New Roman" panose="02020603050405020304" pitchFamily="18" charset="0"/>
            </a:endParaRPr>
          </a:p>
          <a:p>
            <a:pPr lvl="1" indent="-419100" algn="just">
              <a:spcBef>
                <a:spcPts val="600"/>
              </a:spcBef>
              <a:spcAft>
                <a:spcPts val="100"/>
              </a:spcAft>
              <a:buClr>
                <a:schemeClr val="dk2"/>
              </a:buClr>
              <a:buSzPts val="3000"/>
              <a:buFont typeface="Source Sans Pro"/>
              <a:buChar char="▹"/>
            </a:pPr>
            <a:endParaRPr lang="es-MX" sz="1900" dirty="0">
              <a:solidFill>
                <a:schemeClr val="dk1"/>
              </a:solidFill>
              <a:latin typeface="Montserrat" pitchFamily="2" charset="77"/>
              <a:ea typeface="Source Sans Pro"/>
              <a:cs typeface="Times New Roman" panose="02020603050405020304" pitchFamily="18" charset="0"/>
            </a:endParaRPr>
          </a:p>
          <a:p>
            <a:pPr lvl="1" indent="-419100" algn="just">
              <a:spcBef>
                <a:spcPts val="600"/>
              </a:spcBef>
              <a:spcAft>
                <a:spcPts val="100"/>
              </a:spcAft>
              <a:buClr>
                <a:schemeClr val="dk2"/>
              </a:buClr>
              <a:buSzPts val="30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Por lo anterior, se recomienda escanear primero la documentación que integra cada uno de los Objetivos, y posteriormente elaborar la </a:t>
            </a:r>
            <a:r>
              <a:rPr lang="es-MX" sz="1900" dirty="0">
                <a:solidFill>
                  <a:srgbClr val="8E2F42"/>
                </a:solidFill>
                <a:latin typeface="Montserrat" pitchFamily="2" charset="77"/>
                <a:ea typeface="Source Sans Pro"/>
                <a:cs typeface="Times New Roman" panose="02020603050405020304" pitchFamily="18" charset="0"/>
              </a:rPr>
              <a:t>“Relación de comprobantes” </a:t>
            </a:r>
            <a:r>
              <a:rPr lang="es-MX" sz="1900" dirty="0">
                <a:solidFill>
                  <a:schemeClr val="dk1"/>
                </a:solidFill>
                <a:latin typeface="Montserrat" pitchFamily="2" charset="77"/>
                <a:ea typeface="Source Sans Pro"/>
                <a:cs typeface="Times New Roman" panose="02020603050405020304" pitchFamily="18" charset="0"/>
              </a:rPr>
              <a:t>en el orden en que aparecen los documentos escaneados de  cada uno de los Objetivos.</a:t>
            </a:r>
          </a:p>
        </p:txBody>
      </p:sp>
    </p:spTree>
    <p:extLst>
      <p:ext uri="{BB962C8B-B14F-4D97-AF65-F5344CB8AC3E}">
        <p14:creationId xmlns:p14="http://schemas.microsoft.com/office/powerpoint/2010/main" val="26792703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5" name="Marcador de contenido 2">
            <a:extLst>
              <a:ext uri="{FF2B5EF4-FFF2-40B4-BE49-F238E27FC236}">
                <a16:creationId xmlns:a16="http://schemas.microsoft.com/office/drawing/2014/main" id="{DAC45EAD-533E-6AD5-4310-FFF45EDABCB7}"/>
              </a:ext>
            </a:extLst>
          </p:cNvPr>
          <p:cNvSpPr txBox="1">
            <a:spLocks/>
          </p:cNvSpPr>
          <p:nvPr/>
        </p:nvSpPr>
        <p:spPr>
          <a:xfrm>
            <a:off x="340962" y="1268275"/>
            <a:ext cx="11512987" cy="4321450"/>
          </a:xfrm>
          <a:prstGeom prst="rect">
            <a:avLst/>
          </a:prstGeom>
          <a:noFill/>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8100" lvl="1" algn="just">
              <a:spcBef>
                <a:spcPts val="600"/>
              </a:spcBef>
              <a:spcAft>
                <a:spcPts val="100"/>
              </a:spcAft>
              <a:buClr>
                <a:schemeClr val="dk2"/>
              </a:buClr>
              <a:buSzPts val="3000"/>
            </a:pPr>
            <a:r>
              <a:rPr lang="es-MX" sz="1900" dirty="0">
                <a:solidFill>
                  <a:schemeClr val="dk1"/>
                </a:solidFill>
                <a:latin typeface="Montserrat" pitchFamily="2" charset="77"/>
                <a:ea typeface="Source Sans Pro"/>
                <a:cs typeface="Times New Roman" panose="02020603050405020304" pitchFamily="18" charset="0"/>
              </a:rPr>
              <a:t>Para lo anterior, se requieren</a:t>
            </a:r>
            <a:r>
              <a:rPr lang="es-MX" sz="1900" dirty="0">
                <a:solidFill>
                  <a:srgbClr val="C00000"/>
                </a:solidFill>
                <a:latin typeface="Montserrat" pitchFamily="2" charset="77"/>
                <a:ea typeface="Source Sans Pro"/>
                <a:cs typeface="Times New Roman" panose="02020603050405020304" pitchFamily="18" charset="0"/>
              </a:rPr>
              <a:t> </a:t>
            </a:r>
            <a:r>
              <a:rPr lang="es-MX" sz="1900" dirty="0">
                <a:solidFill>
                  <a:srgbClr val="8E2F42"/>
                </a:solidFill>
                <a:latin typeface="Montserrat" pitchFamily="2" charset="77"/>
                <a:ea typeface="Source Sans Pro"/>
                <a:cs typeface="Times New Roman" panose="02020603050405020304" pitchFamily="18" charset="0"/>
              </a:rPr>
              <a:t>tres</a:t>
            </a:r>
            <a:r>
              <a:rPr lang="es-MX" sz="1900" dirty="0">
                <a:solidFill>
                  <a:srgbClr val="C00000"/>
                </a:solidFill>
                <a:latin typeface="Montserrat" pitchFamily="2" charset="77"/>
                <a:ea typeface="Source Sans Pro"/>
                <a:cs typeface="Times New Roman" panose="02020603050405020304" pitchFamily="18" charset="0"/>
              </a:rPr>
              <a:t> </a:t>
            </a:r>
            <a:r>
              <a:rPr lang="es-MX" sz="1900" dirty="0">
                <a:solidFill>
                  <a:schemeClr val="dk1"/>
                </a:solidFill>
                <a:latin typeface="Montserrat" pitchFamily="2" charset="77"/>
                <a:ea typeface="Source Sans Pro"/>
                <a:cs typeface="Times New Roman" panose="02020603050405020304" pitchFamily="18" charset="0"/>
              </a:rPr>
              <a:t>Archivos escaneados de la forma siguiente:</a:t>
            </a:r>
          </a:p>
          <a:p>
            <a:pPr marL="38100" lvl="1" algn="just">
              <a:spcBef>
                <a:spcPts val="600"/>
              </a:spcBef>
              <a:spcAft>
                <a:spcPts val="100"/>
              </a:spcAft>
              <a:buClr>
                <a:schemeClr val="dk2"/>
              </a:buClr>
              <a:buSzPts val="3000"/>
            </a:pPr>
            <a:endParaRPr lang="es-MX" sz="1900" dirty="0">
              <a:solidFill>
                <a:schemeClr val="dk1"/>
              </a:solidFill>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mj-lt"/>
              <a:buAutoNum type="arabicPeriod"/>
            </a:pPr>
            <a:r>
              <a:rPr lang="es-MX" sz="1900" dirty="0">
                <a:solidFill>
                  <a:schemeClr val="dk1"/>
                </a:solidFill>
                <a:latin typeface="Montserrat" pitchFamily="2" charset="77"/>
                <a:ea typeface="Source Sans Pro"/>
                <a:cs typeface="Times New Roman" panose="02020603050405020304" pitchFamily="18" charset="0"/>
              </a:rPr>
              <a:t>Documentos comprobatorios, como son: </a:t>
            </a:r>
            <a:r>
              <a:rPr lang="es-MX" sz="1900" dirty="0">
                <a:solidFill>
                  <a:schemeClr val="tx1"/>
                </a:solidFill>
                <a:latin typeface="Montserrat" pitchFamily="2" charset="77"/>
                <a:ea typeface="Source Sans Pro"/>
                <a:cs typeface="Times New Roman" panose="02020603050405020304" pitchFamily="18" charset="0"/>
              </a:rPr>
              <a:t>Facturas, recibos de honorarios, etc.,</a:t>
            </a:r>
            <a:r>
              <a:rPr lang="es-MX" sz="1900" dirty="0">
                <a:solidFill>
                  <a:schemeClr val="dk1"/>
                </a:solidFill>
                <a:latin typeface="Montserrat" pitchFamily="2" charset="77"/>
                <a:ea typeface="Source Sans Pro"/>
                <a:cs typeface="Times New Roman" panose="02020603050405020304" pitchFamily="18" charset="0"/>
              </a:rPr>
              <a:t> conforme a la normatividad hacendaria. De igual forma los documentos siguientes:</a:t>
            </a:r>
          </a:p>
          <a:p>
            <a:pPr marL="1371600" lvl="2" indent="-381000" algn="just">
              <a:buClr>
                <a:schemeClr val="dk2"/>
              </a:buClr>
              <a:buSzPts val="2400"/>
              <a:buFont typeface="Arial" panose="020B0604020202020204" pitchFamily="34" charset="0"/>
              <a:buChar char="•"/>
            </a:pPr>
            <a:r>
              <a:rPr lang="es-MX" sz="1900" dirty="0">
                <a:solidFill>
                  <a:srgbClr val="8E2F42"/>
                </a:solidFill>
                <a:latin typeface="Montserrat" pitchFamily="2" charset="77"/>
                <a:ea typeface="Source Sans Pro"/>
                <a:cs typeface="Times New Roman" panose="02020603050405020304" pitchFamily="18" charset="0"/>
              </a:rPr>
              <a:t>Las Actas de entrega-recepción </a:t>
            </a:r>
            <a:r>
              <a:rPr lang="es-MX" sz="1900" dirty="0">
                <a:solidFill>
                  <a:schemeClr val="dk1"/>
                </a:solidFill>
                <a:latin typeface="Montserrat" pitchFamily="2" charset="77"/>
                <a:ea typeface="Source Sans Pro"/>
                <a:cs typeface="Times New Roman" panose="02020603050405020304" pitchFamily="18" charset="0"/>
              </a:rPr>
              <a:t>de las obras públicas realizadas.</a:t>
            </a:r>
          </a:p>
          <a:p>
            <a:pPr marL="1371600" lvl="2" indent="-381000" algn="just">
              <a:buClr>
                <a:schemeClr val="dk2"/>
              </a:buClr>
              <a:buSzPts val="2400"/>
              <a:buFont typeface="Arial" panose="020B0604020202020204" pitchFamily="34" charset="0"/>
              <a:buChar char="•"/>
            </a:pPr>
            <a:r>
              <a:rPr lang="es-MX" sz="1900" dirty="0">
                <a:solidFill>
                  <a:srgbClr val="8E2F42"/>
                </a:solidFill>
                <a:latin typeface="Montserrat" pitchFamily="2" charset="77"/>
                <a:ea typeface="Source Sans Pro"/>
                <a:cs typeface="Times New Roman" panose="02020603050405020304" pitchFamily="18" charset="0"/>
              </a:rPr>
              <a:t>Los Acuses Originales de los Oficios de liberación </a:t>
            </a:r>
            <a:r>
              <a:rPr lang="es-MX" sz="1900" dirty="0">
                <a:solidFill>
                  <a:schemeClr val="dk1"/>
                </a:solidFill>
                <a:latin typeface="Montserrat" pitchFamily="2" charset="77"/>
                <a:ea typeface="Source Sans Pro"/>
                <a:cs typeface="Times New Roman" panose="02020603050405020304" pitchFamily="18" charset="0"/>
              </a:rPr>
              <a:t>expedidos por las AEL a cada una de las IFDP.</a:t>
            </a:r>
          </a:p>
          <a:p>
            <a:pPr marL="914400" lvl="1" indent="-381000" algn="just">
              <a:buClr>
                <a:schemeClr val="dk2"/>
              </a:buClr>
              <a:buSzPts val="2400"/>
              <a:buFont typeface="+mj-lt"/>
              <a:buAutoNum type="arabicPeriod"/>
            </a:pPr>
            <a:endParaRPr lang="es-MX" sz="1900" dirty="0">
              <a:solidFill>
                <a:schemeClr val="dk1"/>
              </a:solidFill>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mj-lt"/>
              <a:buAutoNum type="arabicPeriod"/>
            </a:pPr>
            <a:r>
              <a:rPr lang="es-MX" sz="1900" dirty="0">
                <a:solidFill>
                  <a:srgbClr val="8E2F42"/>
                </a:solidFill>
                <a:latin typeface="Montserrat" pitchFamily="2" charset="77"/>
                <a:ea typeface="Source Sans Pro"/>
                <a:cs typeface="Times New Roman" panose="02020603050405020304" pitchFamily="18" charset="0"/>
              </a:rPr>
              <a:t>Relación de comprobantes del presupuesto ejercido en el </a:t>
            </a:r>
            <a:r>
              <a:rPr lang="es-MX" sz="1900" dirty="0" err="1">
                <a:solidFill>
                  <a:srgbClr val="8E2F42"/>
                </a:solidFill>
                <a:latin typeface="Montserrat" pitchFamily="2" charset="77"/>
                <a:ea typeface="Source Sans Pro"/>
                <a:cs typeface="Times New Roman" panose="02020603050405020304" pitchFamily="18" charset="0"/>
              </a:rPr>
              <a:t>ProGEN</a:t>
            </a:r>
            <a:r>
              <a:rPr lang="es-MX" sz="1900" dirty="0">
                <a:solidFill>
                  <a:srgbClr val="8E2F42"/>
                </a:solidFill>
                <a:latin typeface="Montserrat" pitchFamily="2" charset="77"/>
                <a:ea typeface="Source Sans Pro"/>
                <a:cs typeface="Times New Roman" panose="02020603050405020304" pitchFamily="18" charset="0"/>
              </a:rPr>
              <a:t> y/o </a:t>
            </a:r>
            <a:r>
              <a:rPr lang="es-MX" sz="1900" dirty="0" err="1">
                <a:solidFill>
                  <a:srgbClr val="8E2F42"/>
                </a:solidFill>
                <a:latin typeface="Montserrat" pitchFamily="2" charset="77"/>
                <a:ea typeface="Source Sans Pro"/>
                <a:cs typeface="Times New Roman" panose="02020603050405020304" pitchFamily="18" charset="0"/>
              </a:rPr>
              <a:t>ProFEN</a:t>
            </a:r>
            <a:r>
              <a:rPr lang="es-MX" sz="1900" dirty="0">
                <a:solidFill>
                  <a:srgbClr val="8E2F42"/>
                </a:solidFill>
                <a:latin typeface="Montserrat" pitchFamily="2" charset="77"/>
                <a:ea typeface="Source Sans Pro"/>
                <a:cs typeface="Times New Roman" panose="02020603050405020304" pitchFamily="18" charset="0"/>
              </a:rPr>
              <a:t>, de la EDINEN 2024, que son entregados a la Dirección General de Educación Superior para el Magisterio (</a:t>
            </a:r>
            <a:r>
              <a:rPr lang="es-MX" sz="1900" dirty="0" err="1">
                <a:solidFill>
                  <a:srgbClr val="8E2F42"/>
                </a:solidFill>
                <a:latin typeface="Montserrat" pitchFamily="2" charset="77"/>
                <a:ea typeface="Source Sans Pro"/>
                <a:cs typeface="Times New Roman" panose="02020603050405020304" pitchFamily="18" charset="0"/>
              </a:rPr>
              <a:t>DGESuM</a:t>
            </a:r>
            <a:r>
              <a:rPr lang="es-MX" sz="1900" dirty="0">
                <a:solidFill>
                  <a:srgbClr val="8E2F42"/>
                </a:solidFill>
                <a:latin typeface="Montserrat" pitchFamily="2" charset="77"/>
                <a:ea typeface="Source Sans Pro"/>
                <a:cs typeface="Times New Roman" panose="02020603050405020304" pitchFamily="18" charset="0"/>
              </a:rPr>
              <a:t>).</a:t>
            </a:r>
          </a:p>
          <a:p>
            <a:pPr marL="914400" lvl="1" indent="-381000" algn="just">
              <a:buClr>
                <a:schemeClr val="dk2"/>
              </a:buClr>
              <a:buSzPts val="2400"/>
              <a:buFont typeface="+mj-lt"/>
              <a:buAutoNum type="arabicPeriod"/>
            </a:pPr>
            <a:endParaRPr lang="es-MX" sz="1900" dirty="0">
              <a:solidFill>
                <a:schemeClr val="dk1"/>
              </a:solidFill>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mj-lt"/>
              <a:buAutoNum type="arabicPeriod"/>
            </a:pPr>
            <a:r>
              <a:rPr lang="es-MX" sz="1900" dirty="0">
                <a:solidFill>
                  <a:srgbClr val="8E2F42"/>
                </a:solidFill>
                <a:latin typeface="Montserrat" pitchFamily="2" charset="77"/>
                <a:ea typeface="Source Sans Pro"/>
                <a:cs typeface="Times New Roman" panose="02020603050405020304" pitchFamily="18" charset="0"/>
              </a:rPr>
              <a:t>Ficha del reintegro realizado a la Tesorería de la Federación (TESOFE)</a:t>
            </a:r>
            <a:r>
              <a:rPr lang="es-MX" sz="1900" dirty="0">
                <a:solidFill>
                  <a:schemeClr val="dk1"/>
                </a:solidFill>
                <a:latin typeface="Montserrat" pitchFamily="2" charset="77"/>
                <a:ea typeface="Source Sans Pro"/>
                <a:cs typeface="Times New Roman" panose="02020603050405020304" pitchFamily="18" charset="0"/>
              </a:rPr>
              <a:t>, de los recursos del Programa no ejercidos en tiempo y forma por la AEL e IFDP.</a:t>
            </a:r>
          </a:p>
        </p:txBody>
      </p:sp>
    </p:spTree>
    <p:extLst>
      <p:ext uri="{BB962C8B-B14F-4D97-AF65-F5344CB8AC3E}">
        <p14:creationId xmlns:p14="http://schemas.microsoft.com/office/powerpoint/2010/main" val="3413348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6" name="Marcador de contenido 2">
            <a:extLst>
              <a:ext uri="{FF2B5EF4-FFF2-40B4-BE49-F238E27FC236}">
                <a16:creationId xmlns:a16="http://schemas.microsoft.com/office/drawing/2014/main" id="{629519A8-91D3-52FE-BA46-0B5E8E6A062F}"/>
              </a:ext>
            </a:extLst>
          </p:cNvPr>
          <p:cNvSpPr txBox="1">
            <a:spLocks/>
          </p:cNvSpPr>
          <p:nvPr/>
        </p:nvSpPr>
        <p:spPr>
          <a:xfrm>
            <a:off x="340962" y="2274957"/>
            <a:ext cx="11512987" cy="2308085"/>
          </a:xfrm>
          <a:prstGeom prst="rect">
            <a:avLst/>
          </a:prstGeom>
          <a:noFill/>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indent="-419100" algn="just">
              <a:spcBef>
                <a:spcPts val="600"/>
              </a:spcBef>
              <a:spcAft>
                <a:spcPts val="100"/>
              </a:spcAft>
              <a:buClr>
                <a:schemeClr val="dk2"/>
              </a:buClr>
              <a:buSzPts val="3000"/>
              <a:buFont typeface="Source Sans Pro"/>
              <a:buChar char="▹"/>
            </a:pPr>
            <a:r>
              <a:rPr lang="es-MX" sz="1900" dirty="0">
                <a:latin typeface="Montserrat" pitchFamily="2" charset="77"/>
                <a:ea typeface="Source Sans Pro"/>
                <a:cs typeface="Times New Roman" panose="02020603050405020304" pitchFamily="18" charset="0"/>
              </a:rPr>
              <a:t>Toda la información y los documentos originales del gasto realizado con recursos de la EDINEN estarán bajo resguardo en las IFDP participantes y/o en la Dirección de Normales según corresponda. Estos documentos podrán ser solicitados en cualquier momento, por las autoridades Estatales o Federales afines al programa.</a:t>
            </a:r>
          </a:p>
          <a:p>
            <a:pPr lvl="1" indent="-419100" algn="just">
              <a:spcBef>
                <a:spcPts val="600"/>
              </a:spcBef>
              <a:spcAft>
                <a:spcPts val="100"/>
              </a:spcAft>
              <a:buClr>
                <a:schemeClr val="dk2"/>
              </a:buClr>
              <a:buSzPts val="3000"/>
              <a:buFont typeface="Source Sans Pro"/>
              <a:buChar char="▹"/>
            </a:pPr>
            <a:endParaRPr lang="es-MX" sz="1900" dirty="0">
              <a:latin typeface="Montserrat" pitchFamily="2" charset="77"/>
              <a:ea typeface="Source Sans Pro"/>
              <a:cs typeface="Times New Roman" panose="02020603050405020304" pitchFamily="18" charset="0"/>
            </a:endParaRPr>
          </a:p>
          <a:p>
            <a:pPr lvl="1" indent="-419100" algn="just">
              <a:spcBef>
                <a:spcPts val="600"/>
              </a:spcBef>
              <a:spcAft>
                <a:spcPts val="100"/>
              </a:spcAft>
              <a:buClr>
                <a:schemeClr val="dk2"/>
              </a:buClr>
              <a:buSzPts val="3000"/>
              <a:buFont typeface="Source Sans Pro"/>
              <a:buChar char="▹"/>
            </a:pPr>
            <a:r>
              <a:rPr lang="es-MX" sz="1900" dirty="0">
                <a:latin typeface="Montserrat" pitchFamily="2" charset="77"/>
                <a:ea typeface="Source Sans Pro"/>
                <a:cs typeface="Times New Roman" panose="02020603050405020304" pitchFamily="18" charset="0"/>
              </a:rPr>
              <a:t>Todos los comprobantes originales (facturas, recibos de honorarios, etc.) que amparan los gastos realizados con recursos del Programa deberán estar cancelados con el siguiente sello:</a:t>
            </a:r>
          </a:p>
        </p:txBody>
      </p:sp>
      <p:sp>
        <p:nvSpPr>
          <p:cNvPr id="7" name="CuadroTexto 6">
            <a:extLst>
              <a:ext uri="{FF2B5EF4-FFF2-40B4-BE49-F238E27FC236}">
                <a16:creationId xmlns:a16="http://schemas.microsoft.com/office/drawing/2014/main" id="{425062EB-2158-2F52-3D68-292EFB3BDB3B}"/>
              </a:ext>
            </a:extLst>
          </p:cNvPr>
          <p:cNvSpPr txBox="1"/>
          <p:nvPr/>
        </p:nvSpPr>
        <p:spPr>
          <a:xfrm>
            <a:off x="4737100" y="4743390"/>
            <a:ext cx="6901182" cy="155427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MX" sz="1900" b="1" dirty="0">
                <a:solidFill>
                  <a:schemeClr val="tx1"/>
                </a:solidFill>
                <a:latin typeface="Montserrat" pitchFamily="2" charset="77"/>
                <a:ea typeface="Calibri Light" panose="020F0302020204030204" pitchFamily="34" charset="0"/>
                <a:cs typeface="Calibri Light" panose="020F0302020204030204" pitchFamily="34" charset="0"/>
              </a:rPr>
              <a:t> RECURSOS FEDERALES </a:t>
            </a:r>
            <a:r>
              <a:rPr lang="es-MX" sz="1900" b="1" dirty="0">
                <a:solidFill>
                  <a:schemeClr val="tx1"/>
                </a:solidFill>
                <a:latin typeface="Montserrat" pitchFamily="2" charset="77"/>
                <a:ea typeface="Source Sans Pro"/>
                <a:cs typeface="Times New Roman" panose="02020603050405020304" pitchFamily="18" charset="0"/>
              </a:rPr>
              <a:t>PROFEXCE-EDINEN</a:t>
            </a:r>
          </a:p>
          <a:p>
            <a:pPr algn="ctr"/>
            <a:r>
              <a:rPr lang="es-MX" sz="1900" b="1" dirty="0">
                <a:solidFill>
                  <a:schemeClr val="tx1"/>
                </a:solidFill>
                <a:latin typeface="Montserrat" pitchFamily="2" charset="77"/>
                <a:ea typeface="Source Sans Pro"/>
                <a:cs typeface="Times New Roman" panose="02020603050405020304" pitchFamily="18" charset="0"/>
              </a:rPr>
              <a:t>Ejercicio fiscal 2024</a:t>
            </a:r>
          </a:p>
          <a:p>
            <a:pPr algn="ctr"/>
            <a:r>
              <a:rPr lang="es-MX" sz="1900" b="1" dirty="0">
                <a:solidFill>
                  <a:schemeClr val="tx1"/>
                </a:solidFill>
                <a:latin typeface="Montserrat" pitchFamily="2" charset="77"/>
                <a:ea typeface="Source Sans Pro"/>
                <a:cs typeface="Times New Roman" panose="02020603050405020304" pitchFamily="18" charset="0"/>
              </a:rPr>
              <a:t>"Este programa es público ajeno a cualquier partido político. Queda prohibido el uso para fines distintos a los establecidos en el programa".</a:t>
            </a:r>
          </a:p>
        </p:txBody>
      </p:sp>
    </p:spTree>
    <p:extLst>
      <p:ext uri="{BB962C8B-B14F-4D97-AF65-F5344CB8AC3E}">
        <p14:creationId xmlns:p14="http://schemas.microsoft.com/office/powerpoint/2010/main" val="3538590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9" name="Marcador de contenido 2">
            <a:extLst>
              <a:ext uri="{FF2B5EF4-FFF2-40B4-BE49-F238E27FC236}">
                <a16:creationId xmlns:a16="http://schemas.microsoft.com/office/drawing/2014/main" id="{DDB9B154-0832-6382-86AA-3CA2DCC6B206}"/>
              </a:ext>
            </a:extLst>
          </p:cNvPr>
          <p:cNvSpPr txBox="1">
            <a:spLocks/>
          </p:cNvSpPr>
          <p:nvPr/>
        </p:nvSpPr>
        <p:spPr>
          <a:xfrm>
            <a:off x="0" y="1255364"/>
            <a:ext cx="12192000" cy="1842887"/>
          </a:xfrm>
          <a:prstGeom prst="rect">
            <a:avLst/>
          </a:prstGeom>
          <a:noFill/>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indent="-419100" algn="just">
              <a:spcBef>
                <a:spcPts val="600"/>
              </a:spcBef>
              <a:spcAft>
                <a:spcPts val="100"/>
              </a:spcAft>
              <a:buClr>
                <a:schemeClr val="dk2"/>
              </a:buClr>
              <a:buSzPts val="30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La forma de codificar el nombre de cada archivo es la siguiente:</a:t>
            </a:r>
          </a:p>
          <a:p>
            <a:pPr marL="914400" lvl="1" indent="-381000" algn="just">
              <a:buClr>
                <a:schemeClr val="dk2"/>
              </a:buClr>
              <a:buSzPts val="24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Año del ejercicio fiscal a reportar</a:t>
            </a:r>
          </a:p>
          <a:p>
            <a:pPr marL="914400" lvl="1" indent="-381000" algn="just">
              <a:buClr>
                <a:schemeClr val="dk2"/>
              </a:buClr>
              <a:buSzPts val="24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Abreviatura de la entidad federativa que le corresponde</a:t>
            </a:r>
          </a:p>
          <a:p>
            <a:pPr marL="914400" lvl="1" indent="-381000" algn="just">
              <a:buClr>
                <a:schemeClr val="dk2"/>
              </a:buClr>
              <a:buSzPts val="24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Número del Proyecto conforme al orden que aparece en el Anexo del Convenio autorizado.</a:t>
            </a:r>
          </a:p>
          <a:p>
            <a:pPr marL="914400" lvl="1" indent="-381000" algn="just">
              <a:buClr>
                <a:schemeClr val="dk2"/>
              </a:buClr>
              <a:buSzPts val="24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Número del Objetivo conforme al orden que se indica en la Reprogramación autorizada.</a:t>
            </a:r>
            <a:r>
              <a:rPr lang="es-MX" sz="1900" b="1" dirty="0">
                <a:solidFill>
                  <a:srgbClr val="C00000"/>
                </a:solidFill>
                <a:latin typeface="Montserrat" pitchFamily="2" charset="77"/>
                <a:ea typeface="Source Sans Pro"/>
                <a:cs typeface="Times New Roman" panose="02020603050405020304" pitchFamily="18" charset="0"/>
              </a:rPr>
              <a:t> </a:t>
            </a:r>
          </a:p>
        </p:txBody>
      </p:sp>
      <p:pic>
        <p:nvPicPr>
          <p:cNvPr id="3" name="Imagen 2">
            <a:extLst>
              <a:ext uri="{FF2B5EF4-FFF2-40B4-BE49-F238E27FC236}">
                <a16:creationId xmlns:a16="http://schemas.microsoft.com/office/drawing/2014/main" id="{751B9D68-5EA5-2E52-C631-9BA97AF1368B}"/>
              </a:ext>
            </a:extLst>
          </p:cNvPr>
          <p:cNvPicPr>
            <a:picLocks noChangeAspect="1"/>
          </p:cNvPicPr>
          <p:nvPr/>
        </p:nvPicPr>
        <p:blipFill>
          <a:blip r:embed="rId4"/>
          <a:stretch>
            <a:fillRect/>
          </a:stretch>
        </p:blipFill>
        <p:spPr>
          <a:xfrm>
            <a:off x="3264557" y="2859346"/>
            <a:ext cx="8851243" cy="3301529"/>
          </a:xfrm>
          <a:prstGeom prst="rect">
            <a:avLst/>
          </a:prstGeom>
        </p:spPr>
      </p:pic>
      <p:sp>
        <p:nvSpPr>
          <p:cNvPr id="4" name="CuadroTexto 3">
            <a:extLst>
              <a:ext uri="{FF2B5EF4-FFF2-40B4-BE49-F238E27FC236}">
                <a16:creationId xmlns:a16="http://schemas.microsoft.com/office/drawing/2014/main" id="{9B78304D-2836-BD93-8C49-8D6BF5334B29}"/>
              </a:ext>
            </a:extLst>
          </p:cNvPr>
          <p:cNvSpPr txBox="1"/>
          <p:nvPr/>
        </p:nvSpPr>
        <p:spPr>
          <a:xfrm>
            <a:off x="-1016001" y="3434380"/>
            <a:ext cx="4267858" cy="2308324"/>
          </a:xfrm>
          <a:prstGeom prst="rect">
            <a:avLst/>
          </a:prstGeom>
          <a:noFill/>
        </p:spPr>
        <p:txBody>
          <a:bodyPr wrap="square" rtlCol="0">
            <a:spAutoFit/>
          </a:bodyPr>
          <a:lstStyle/>
          <a:p>
            <a:pPr marL="990600" lvl="2">
              <a:buClr>
                <a:schemeClr val="dk2"/>
              </a:buClr>
              <a:buSzPts val="2400"/>
            </a:pPr>
            <a:r>
              <a:rPr lang="es-MX" b="1" dirty="0">
                <a:solidFill>
                  <a:srgbClr val="C00000"/>
                </a:solidFill>
                <a:latin typeface="Montserrat" pitchFamily="2" charset="77"/>
                <a:ea typeface="Source Sans Pro"/>
                <a:cs typeface="Times New Roman" panose="02020603050405020304" pitchFamily="18" charset="0"/>
              </a:rPr>
              <a:t>R=</a:t>
            </a:r>
            <a:r>
              <a:rPr lang="es-MX" dirty="0">
                <a:solidFill>
                  <a:schemeClr val="dk1"/>
                </a:solidFill>
                <a:latin typeface="Montserrat" pitchFamily="2" charset="77"/>
                <a:ea typeface="Source Sans Pro"/>
                <a:cs typeface="Times New Roman" panose="02020603050405020304" pitchFamily="18" charset="0"/>
              </a:rPr>
              <a:t> Formato de Relación de Comprobantes, </a:t>
            </a:r>
          </a:p>
          <a:p>
            <a:pPr marL="990600" lvl="2">
              <a:buClr>
                <a:schemeClr val="dk2"/>
              </a:buClr>
              <a:buSzPts val="2400"/>
            </a:pPr>
            <a:endParaRPr lang="es-MX" sz="1800" dirty="0">
              <a:solidFill>
                <a:schemeClr val="dk1"/>
              </a:solidFill>
              <a:latin typeface="Montserrat" pitchFamily="2" charset="77"/>
              <a:ea typeface="Source Sans Pro"/>
              <a:cs typeface="Times New Roman" panose="02020603050405020304" pitchFamily="18" charset="0"/>
            </a:endParaRPr>
          </a:p>
          <a:p>
            <a:pPr marL="990600" lvl="2">
              <a:buClr>
                <a:schemeClr val="dk2"/>
              </a:buClr>
              <a:buSzPts val="2400"/>
            </a:pPr>
            <a:r>
              <a:rPr lang="es-MX" sz="1800" b="1" dirty="0">
                <a:solidFill>
                  <a:srgbClr val="C00000"/>
                </a:solidFill>
                <a:latin typeface="Montserrat" pitchFamily="2" charset="77"/>
                <a:ea typeface="Source Sans Pro"/>
                <a:cs typeface="Times New Roman" panose="02020603050405020304" pitchFamily="18" charset="0"/>
              </a:rPr>
              <a:t>D= </a:t>
            </a:r>
            <a:r>
              <a:rPr lang="es-MX" sz="1800" dirty="0">
                <a:solidFill>
                  <a:schemeClr val="dk1"/>
                </a:solidFill>
                <a:latin typeface="Montserrat" pitchFamily="2" charset="77"/>
                <a:ea typeface="Source Sans Pro"/>
                <a:cs typeface="Times New Roman" panose="02020603050405020304" pitchFamily="18" charset="0"/>
              </a:rPr>
              <a:t>Documentación Comprobatoria, </a:t>
            </a:r>
          </a:p>
          <a:p>
            <a:pPr marL="990600" lvl="2">
              <a:buClr>
                <a:schemeClr val="dk2"/>
              </a:buClr>
              <a:buSzPts val="2400"/>
            </a:pPr>
            <a:endParaRPr lang="es-MX" sz="1800" b="1" dirty="0">
              <a:solidFill>
                <a:srgbClr val="C00000"/>
              </a:solidFill>
              <a:latin typeface="Montserrat" pitchFamily="2" charset="77"/>
              <a:ea typeface="Source Sans Pro"/>
              <a:cs typeface="Times New Roman" panose="02020603050405020304" pitchFamily="18" charset="0"/>
            </a:endParaRPr>
          </a:p>
          <a:p>
            <a:pPr marL="990600" lvl="2">
              <a:buClr>
                <a:schemeClr val="dk2"/>
              </a:buClr>
              <a:buSzPts val="2400"/>
            </a:pPr>
            <a:r>
              <a:rPr lang="es-MX" sz="1800" b="1" dirty="0">
                <a:solidFill>
                  <a:srgbClr val="C00000"/>
                </a:solidFill>
                <a:latin typeface="Montserrat" pitchFamily="2" charset="77"/>
                <a:ea typeface="Source Sans Pro"/>
                <a:cs typeface="Times New Roman" panose="02020603050405020304" pitchFamily="18" charset="0"/>
              </a:rPr>
              <a:t>TESOFE=</a:t>
            </a:r>
            <a:r>
              <a:rPr lang="es-MX" sz="1800" dirty="0">
                <a:solidFill>
                  <a:schemeClr val="dk1"/>
                </a:solidFill>
                <a:latin typeface="Montserrat" pitchFamily="2" charset="77"/>
                <a:ea typeface="Source Sans Pro"/>
                <a:cs typeface="Times New Roman" panose="02020603050405020304" pitchFamily="18" charset="0"/>
              </a:rPr>
              <a:t> Comprobante del Reintegro a TESOFE.</a:t>
            </a:r>
          </a:p>
        </p:txBody>
      </p:sp>
    </p:spTree>
    <p:extLst>
      <p:ext uri="{BB962C8B-B14F-4D97-AF65-F5344CB8AC3E}">
        <p14:creationId xmlns:p14="http://schemas.microsoft.com/office/powerpoint/2010/main" val="4027240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11" name="CuadroTexto 10">
            <a:extLst>
              <a:ext uri="{FF2B5EF4-FFF2-40B4-BE49-F238E27FC236}">
                <a16:creationId xmlns:a16="http://schemas.microsoft.com/office/drawing/2014/main" id="{E8C68170-17C7-9C95-4809-CEDD674834B3}"/>
              </a:ext>
            </a:extLst>
          </p:cNvPr>
          <p:cNvSpPr txBox="1"/>
          <p:nvPr/>
        </p:nvSpPr>
        <p:spPr>
          <a:xfrm>
            <a:off x="338051" y="1226378"/>
            <a:ext cx="11512987" cy="384721"/>
          </a:xfrm>
          <a:prstGeom prst="rect">
            <a:avLst/>
          </a:prstGeom>
          <a:noFill/>
        </p:spPr>
        <p:txBody>
          <a:bodyPr wrap="square">
            <a:spAutoFit/>
          </a:bodyPr>
          <a:lstStyle/>
          <a:p>
            <a:pPr algn="just"/>
            <a:r>
              <a:rPr lang="es-MX" sz="1900" dirty="0">
                <a:latin typeface="Montserrat" pitchFamily="2" charset="77"/>
              </a:rPr>
              <a:t>Comentarios a la documentación comprobatoria del ejercico del gasto, EDINEN 2024</a:t>
            </a:r>
            <a:endParaRPr lang="es-MX" sz="1900" dirty="0">
              <a:latin typeface="Montserrat" pitchFamily="2" charset="77"/>
              <a:sym typeface="Dosis"/>
            </a:endParaRPr>
          </a:p>
        </p:txBody>
      </p:sp>
      <p:graphicFrame>
        <p:nvGraphicFramePr>
          <p:cNvPr id="12" name="4 Marcador de contenido">
            <a:extLst>
              <a:ext uri="{FF2B5EF4-FFF2-40B4-BE49-F238E27FC236}">
                <a16:creationId xmlns:a16="http://schemas.microsoft.com/office/drawing/2014/main" id="{58C8BEDC-A728-0287-B57E-CA161E7FE61D}"/>
              </a:ext>
            </a:extLst>
          </p:cNvPr>
          <p:cNvGraphicFramePr>
            <a:graphicFrameLocks/>
          </p:cNvGraphicFramePr>
          <p:nvPr>
            <p:extLst>
              <p:ext uri="{D42A27DB-BD31-4B8C-83A1-F6EECF244321}">
                <p14:modId xmlns:p14="http://schemas.microsoft.com/office/powerpoint/2010/main" val="1644099016"/>
              </p:ext>
            </p:extLst>
          </p:nvPr>
        </p:nvGraphicFramePr>
        <p:xfrm>
          <a:off x="1739900" y="1696827"/>
          <a:ext cx="10261600" cy="4881967"/>
        </p:xfrm>
        <a:graphic>
          <a:graphicData uri="http://schemas.openxmlformats.org/drawingml/2006/table">
            <a:tbl>
              <a:tblPr firstRow="1" bandRow="1">
                <a:tableStyleId>{1FECB4D8-DB02-4DC6-A0A2-4F2EBAE1DC90}</a:tableStyleId>
              </a:tblPr>
              <a:tblGrid>
                <a:gridCol w="3746500">
                  <a:extLst>
                    <a:ext uri="{9D8B030D-6E8A-4147-A177-3AD203B41FA5}">
                      <a16:colId xmlns:a16="http://schemas.microsoft.com/office/drawing/2014/main" val="20000"/>
                    </a:ext>
                  </a:extLst>
                </a:gridCol>
                <a:gridCol w="6515100">
                  <a:extLst>
                    <a:ext uri="{9D8B030D-6E8A-4147-A177-3AD203B41FA5}">
                      <a16:colId xmlns:a16="http://schemas.microsoft.com/office/drawing/2014/main" val="20001"/>
                    </a:ext>
                  </a:extLst>
                </a:gridCol>
              </a:tblGrid>
              <a:tr h="848244">
                <a:tc>
                  <a:txBody>
                    <a:bodyPr/>
                    <a:lstStyle/>
                    <a:p>
                      <a:pPr algn="ctr"/>
                      <a:r>
                        <a:rPr lang="es-MX" sz="1800" dirty="0">
                          <a:solidFill>
                            <a:schemeClr val="tx1"/>
                          </a:solidFill>
                          <a:latin typeface="Montserrat" pitchFamily="2" charset="77"/>
                        </a:rPr>
                        <a:t>Rubros</a:t>
                      </a:r>
                      <a:r>
                        <a:rPr lang="es-MX" sz="1800" baseline="0" dirty="0">
                          <a:solidFill>
                            <a:schemeClr val="tx1"/>
                          </a:solidFill>
                          <a:latin typeface="Montserrat" pitchFamily="2" charset="77"/>
                        </a:rPr>
                        <a:t> de Gasto de </a:t>
                      </a:r>
                    </a:p>
                    <a:p>
                      <a:pPr algn="ctr"/>
                      <a:r>
                        <a:rPr lang="es-MX" sz="1800" baseline="0" dirty="0">
                          <a:solidFill>
                            <a:schemeClr val="tx1"/>
                          </a:solidFill>
                          <a:latin typeface="Montserrat" pitchFamily="2" charset="77"/>
                        </a:rPr>
                        <a:t>Servicios Personales</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algn="ctr"/>
                      <a:r>
                        <a:rPr lang="es-MX" sz="1800" dirty="0">
                          <a:solidFill>
                            <a:schemeClr val="tx1"/>
                          </a:solidFill>
                          <a:latin typeface="Montserrat" pitchFamily="2" charset="77"/>
                        </a:rPr>
                        <a:t>Recomendaciones</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542341">
                <a:tc>
                  <a:txBody>
                    <a:bodyPr/>
                    <a:lstStyle/>
                    <a:p>
                      <a:pPr algn="l"/>
                      <a:r>
                        <a:rPr lang="es-MX" sz="1800" dirty="0">
                          <a:solidFill>
                            <a:schemeClr val="tx1"/>
                          </a:solidFill>
                          <a:latin typeface="Montserrat" pitchFamily="2" charset="77"/>
                        </a:rPr>
                        <a:t>Talleres y capacitación</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r>
                        <a:rPr lang="es-MX" sz="1800" dirty="0">
                          <a:solidFill>
                            <a:schemeClr val="tx1"/>
                          </a:solidFill>
                          <a:latin typeface="Montserrat" pitchFamily="2" charset="77"/>
                        </a:rPr>
                        <a:t>Facturas con requisitos fiscales</a:t>
                      </a:r>
                      <a:r>
                        <a:rPr lang="es-MX" sz="1800" baseline="0" dirty="0">
                          <a:solidFill>
                            <a:schemeClr val="tx1"/>
                          </a:solidFill>
                          <a:latin typeface="Montserrat" pitchFamily="2" charset="77"/>
                        </a:rPr>
                        <a:t>, indicando el número de participantes y los días del taller realizado.</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1"/>
                  </a:ext>
                </a:extLst>
              </a:tr>
              <a:tr h="1027496">
                <a:tc>
                  <a:txBody>
                    <a:bodyPr/>
                    <a:lstStyle/>
                    <a:p>
                      <a:pPr algn="l"/>
                      <a:r>
                        <a:rPr lang="es-MX" sz="1800" dirty="0">
                          <a:solidFill>
                            <a:schemeClr val="tx1"/>
                          </a:solidFill>
                          <a:latin typeface="Montserrat" pitchFamily="2" charset="77"/>
                        </a:rPr>
                        <a:t>Inscripción a cursos, seminarios,                           talleres, posgrados y diplomados</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r>
                        <a:rPr lang="es-MX" sz="1800" dirty="0">
                          <a:solidFill>
                            <a:schemeClr val="tx1"/>
                          </a:solidFill>
                          <a:latin typeface="Montserrat" pitchFamily="2" charset="77"/>
                        </a:rPr>
                        <a:t>Facturas con requisitos fiscales</a:t>
                      </a:r>
                      <a:r>
                        <a:rPr lang="es-MX" sz="1800" baseline="0" dirty="0">
                          <a:solidFill>
                            <a:schemeClr val="tx1"/>
                          </a:solidFill>
                          <a:latin typeface="Montserrat" pitchFamily="2" charset="77"/>
                        </a:rPr>
                        <a:t>, indicando el número de participantes</a:t>
                      </a:r>
                      <a:endParaRPr lang="es-MX" sz="1800" dirty="0">
                        <a:solidFill>
                          <a:schemeClr val="tx1"/>
                        </a:solidFill>
                        <a:latin typeface="Montserrat" pitchFamily="2" charset="77"/>
                        <a:cs typeface="Arial" panose="020B0604020202020204" pitchFamily="34" charset="0"/>
                      </a:endParaRPr>
                    </a:p>
                    <a:p>
                      <a:r>
                        <a:rPr lang="es-MX" sz="1800" dirty="0">
                          <a:solidFill>
                            <a:schemeClr val="tx1"/>
                          </a:solidFill>
                          <a:latin typeface="Montserrat" pitchFamily="2" charset="77"/>
                        </a:rPr>
                        <a:t>En</a:t>
                      </a:r>
                      <a:r>
                        <a:rPr lang="es-MX" sz="1800" baseline="0" dirty="0">
                          <a:solidFill>
                            <a:schemeClr val="tx1"/>
                          </a:solidFill>
                          <a:latin typeface="Montserrat" pitchFamily="2" charset="77"/>
                        </a:rPr>
                        <a:t> el caso de recibo; debe estar firmado y sellado por el responsable de la Institución.</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872771">
                <a:tc>
                  <a:txBody>
                    <a:bodyPr/>
                    <a:lstStyle/>
                    <a:p>
                      <a:pPr algn="l"/>
                      <a:r>
                        <a:rPr lang="es-MX" sz="1800" dirty="0">
                          <a:solidFill>
                            <a:schemeClr val="tx1"/>
                          </a:solidFill>
                          <a:latin typeface="Montserrat" pitchFamily="2" charset="77"/>
                        </a:rPr>
                        <a:t>Hospedaje</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1800" dirty="0">
                          <a:solidFill>
                            <a:schemeClr val="tx1"/>
                          </a:solidFill>
                          <a:latin typeface="Montserrat" pitchFamily="2" charset="77"/>
                        </a:rPr>
                        <a:t>Facturas con requisitos fiscales e indicar número</a:t>
                      </a:r>
                      <a:r>
                        <a:rPr lang="es-MX" sz="1800" baseline="0" dirty="0">
                          <a:solidFill>
                            <a:schemeClr val="tx1"/>
                          </a:solidFill>
                          <a:latin typeface="Montserrat" pitchFamily="2" charset="77"/>
                        </a:rPr>
                        <a:t> de personas hospedadas y número de días y/o noches, y la acción a la que corresponde.</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717938">
                <a:tc>
                  <a:txBody>
                    <a:bodyPr/>
                    <a:lstStyle/>
                    <a:p>
                      <a:pPr algn="l"/>
                      <a:r>
                        <a:rPr lang="es-MX" sz="1800" dirty="0">
                          <a:solidFill>
                            <a:schemeClr val="tx1"/>
                          </a:solidFill>
                          <a:latin typeface="Montserrat" pitchFamily="2" charset="77"/>
                        </a:rPr>
                        <a:t>Alimentación</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MX" sz="1800" dirty="0">
                          <a:solidFill>
                            <a:schemeClr val="tx1"/>
                          </a:solidFill>
                          <a:latin typeface="Montserrat" pitchFamily="2" charset="77"/>
                        </a:rPr>
                        <a:t>Facturas con requisitos fiscales e indicar</a:t>
                      </a:r>
                      <a:r>
                        <a:rPr lang="es-MX" sz="1800" baseline="0" dirty="0">
                          <a:solidFill>
                            <a:schemeClr val="tx1"/>
                          </a:solidFill>
                          <a:latin typeface="Montserrat" pitchFamily="2" charset="77"/>
                        </a:rPr>
                        <a:t> número de comensales, en su caso número de días, y la acción a la que corresponde.</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536155">
                <a:tc>
                  <a:txBody>
                    <a:bodyPr/>
                    <a:lstStyle/>
                    <a:p>
                      <a:pPr algn="l"/>
                      <a:r>
                        <a:rPr lang="es-MX" sz="1800" dirty="0">
                          <a:solidFill>
                            <a:schemeClr val="tx1"/>
                          </a:solidFill>
                          <a:latin typeface="Montserrat" pitchFamily="2" charset="77"/>
                        </a:rPr>
                        <a:t>Boletos de autobús</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r>
                        <a:rPr lang="es-MX" sz="1800" dirty="0">
                          <a:solidFill>
                            <a:schemeClr val="tx1"/>
                          </a:solidFill>
                          <a:latin typeface="Montserrat" pitchFamily="2" charset="77"/>
                        </a:rPr>
                        <a:t>Facturas con requisitos fiscales</a:t>
                      </a:r>
                      <a:r>
                        <a:rPr lang="es-MX" sz="1800" baseline="0" dirty="0">
                          <a:solidFill>
                            <a:schemeClr val="tx1"/>
                          </a:solidFill>
                          <a:latin typeface="Montserrat" pitchFamily="2" charset="77"/>
                        </a:rPr>
                        <a:t> y boleto de autobús.</a:t>
                      </a:r>
                      <a:endParaRPr lang="es-MX" sz="1800" dirty="0">
                        <a:solidFill>
                          <a:schemeClr val="tx1"/>
                        </a:solidFill>
                        <a:latin typeface="Montserrat" pitchFamily="2" charset="77"/>
                        <a:cs typeface="Arial" panose="020B0604020202020204" pitchFamily="34" charset="0"/>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838219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11" name="CuadroTexto 10">
            <a:extLst>
              <a:ext uri="{FF2B5EF4-FFF2-40B4-BE49-F238E27FC236}">
                <a16:creationId xmlns:a16="http://schemas.microsoft.com/office/drawing/2014/main" id="{E8C68170-17C7-9C95-4809-CEDD674834B3}"/>
              </a:ext>
            </a:extLst>
          </p:cNvPr>
          <p:cNvSpPr txBox="1"/>
          <p:nvPr/>
        </p:nvSpPr>
        <p:spPr>
          <a:xfrm>
            <a:off x="338051" y="1226378"/>
            <a:ext cx="11512987" cy="384721"/>
          </a:xfrm>
          <a:prstGeom prst="rect">
            <a:avLst/>
          </a:prstGeom>
          <a:noFill/>
        </p:spPr>
        <p:txBody>
          <a:bodyPr wrap="square">
            <a:spAutoFit/>
          </a:bodyPr>
          <a:lstStyle/>
          <a:p>
            <a:pPr algn="just"/>
            <a:r>
              <a:rPr lang="es-MX" sz="1900" dirty="0">
                <a:latin typeface="Montserrat" pitchFamily="2" charset="77"/>
              </a:rPr>
              <a:t>Comentarios a la documentación comprobatoria del ejercico del gasto, EDINEN 2024</a:t>
            </a:r>
            <a:endParaRPr lang="es-MX" sz="1900" dirty="0">
              <a:latin typeface="Montserrat" pitchFamily="2" charset="77"/>
              <a:sym typeface="Dosis"/>
            </a:endParaRPr>
          </a:p>
        </p:txBody>
      </p:sp>
      <p:graphicFrame>
        <p:nvGraphicFramePr>
          <p:cNvPr id="6" name="4 Marcador de contenido">
            <a:extLst>
              <a:ext uri="{FF2B5EF4-FFF2-40B4-BE49-F238E27FC236}">
                <a16:creationId xmlns:a16="http://schemas.microsoft.com/office/drawing/2014/main" id="{B06B323C-1D73-3CEB-085C-3B48155B6F08}"/>
              </a:ext>
            </a:extLst>
          </p:cNvPr>
          <p:cNvGraphicFramePr>
            <a:graphicFrameLocks/>
          </p:cNvGraphicFramePr>
          <p:nvPr>
            <p:extLst>
              <p:ext uri="{D42A27DB-BD31-4B8C-83A1-F6EECF244321}">
                <p14:modId xmlns:p14="http://schemas.microsoft.com/office/powerpoint/2010/main" val="2861050718"/>
              </p:ext>
            </p:extLst>
          </p:nvPr>
        </p:nvGraphicFramePr>
        <p:xfrm>
          <a:off x="1936198" y="1621179"/>
          <a:ext cx="9914840" cy="5469208"/>
        </p:xfrm>
        <a:graphic>
          <a:graphicData uri="http://schemas.openxmlformats.org/drawingml/2006/table">
            <a:tbl>
              <a:tblPr firstRow="1" bandRow="1">
                <a:tableStyleId>{1FECB4D8-DB02-4DC6-A0A2-4F2EBAE1DC90}</a:tableStyleId>
              </a:tblPr>
              <a:tblGrid>
                <a:gridCol w="3258102">
                  <a:extLst>
                    <a:ext uri="{9D8B030D-6E8A-4147-A177-3AD203B41FA5}">
                      <a16:colId xmlns:a16="http://schemas.microsoft.com/office/drawing/2014/main" val="20000"/>
                    </a:ext>
                  </a:extLst>
                </a:gridCol>
                <a:gridCol w="6656738">
                  <a:extLst>
                    <a:ext uri="{9D8B030D-6E8A-4147-A177-3AD203B41FA5}">
                      <a16:colId xmlns:a16="http://schemas.microsoft.com/office/drawing/2014/main" val="20001"/>
                    </a:ext>
                  </a:extLst>
                </a:gridCol>
              </a:tblGrid>
              <a:tr h="720064">
                <a:tc>
                  <a:txBody>
                    <a:bodyPr/>
                    <a:lstStyle/>
                    <a:p>
                      <a:pPr marR="0" algn="ctr" rtl="0">
                        <a:lnSpc>
                          <a:spcPct val="100000"/>
                        </a:lnSpc>
                        <a:spcBef>
                          <a:spcPts val="0"/>
                        </a:spcBef>
                        <a:spcAft>
                          <a:spcPts val="0"/>
                        </a:spcAft>
                        <a:buClr>
                          <a:srgbClr val="000000"/>
                        </a:buClr>
                        <a:buFont typeface="Arial"/>
                      </a:pPr>
                      <a:r>
                        <a:rPr lang="es-MX" sz="1800" b="1" i="0" u="none" strike="noStrike" cap="none" dirty="0">
                          <a:solidFill>
                            <a:schemeClr val="tx1"/>
                          </a:solidFill>
                          <a:latin typeface="Montserrat" pitchFamily="2" charset="77"/>
                          <a:ea typeface="+mn-ea"/>
                          <a:cs typeface="+mn-cs"/>
                          <a:sym typeface="Arial"/>
                        </a:rPr>
                        <a:t>Rubros de Gasto de </a:t>
                      </a:r>
                    </a:p>
                    <a:p>
                      <a:pPr marR="0" algn="ctr" rtl="0">
                        <a:lnSpc>
                          <a:spcPct val="100000"/>
                        </a:lnSpc>
                        <a:spcBef>
                          <a:spcPts val="0"/>
                        </a:spcBef>
                        <a:spcAft>
                          <a:spcPts val="0"/>
                        </a:spcAft>
                        <a:buClr>
                          <a:srgbClr val="000000"/>
                        </a:buClr>
                        <a:buFont typeface="Arial"/>
                      </a:pPr>
                      <a:r>
                        <a:rPr lang="es-MX" sz="1800" b="1" i="0" u="none" strike="noStrike" cap="none" dirty="0">
                          <a:solidFill>
                            <a:schemeClr val="tx1"/>
                          </a:solidFill>
                          <a:latin typeface="Montserrat" pitchFamily="2" charset="77"/>
                          <a:ea typeface="+mn-ea"/>
                          <a:cs typeface="+mn-cs"/>
                          <a:sym typeface="Arial"/>
                        </a:rPr>
                        <a:t>Servicios Personales</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accent3">
                        <a:lumMod val="40000"/>
                        <a:lumOff val="60000"/>
                      </a:schemeClr>
                    </a:solidFill>
                  </a:tcPr>
                </a:tc>
                <a:tc>
                  <a:txBody>
                    <a:bodyPr/>
                    <a:lstStyle/>
                    <a:p>
                      <a:pPr marR="0" algn="ctr" rtl="0">
                        <a:lnSpc>
                          <a:spcPct val="100000"/>
                        </a:lnSpc>
                        <a:spcBef>
                          <a:spcPts val="0"/>
                        </a:spcBef>
                        <a:spcAft>
                          <a:spcPts val="0"/>
                        </a:spcAft>
                        <a:buClr>
                          <a:srgbClr val="000000"/>
                        </a:buClr>
                        <a:buFont typeface="Arial"/>
                      </a:pPr>
                      <a:r>
                        <a:rPr lang="es-MX" sz="1800" b="1" i="0" u="none" strike="noStrike" cap="none" dirty="0">
                          <a:solidFill>
                            <a:schemeClr val="tx1"/>
                          </a:solidFill>
                          <a:latin typeface="Montserrat" pitchFamily="2" charset="77"/>
                          <a:ea typeface="+mn-ea"/>
                          <a:cs typeface="+mn-cs"/>
                          <a:sym typeface="Arial"/>
                        </a:rPr>
                        <a:t>Recomendaciones</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0"/>
                  </a:ext>
                </a:extLst>
              </a:tr>
              <a:tr h="539653">
                <a:tc>
                  <a:txBody>
                    <a:bodyPr/>
                    <a:lstStyle/>
                    <a:p>
                      <a:pPr marR="0" algn="l" rtl="0">
                        <a:lnSpc>
                          <a:spcPct val="100000"/>
                        </a:lnSpc>
                        <a:spcBef>
                          <a:spcPts val="0"/>
                        </a:spcBef>
                        <a:spcAft>
                          <a:spcPts val="0"/>
                        </a:spcAft>
                        <a:buClr>
                          <a:srgbClr val="000000"/>
                        </a:buClr>
                        <a:buFont typeface="Arial"/>
                      </a:pPr>
                      <a:r>
                        <a:rPr lang="es-MX" sz="1800" b="0" i="0" u="none" strike="noStrike" cap="none" dirty="0">
                          <a:solidFill>
                            <a:schemeClr val="tx1"/>
                          </a:solidFill>
                          <a:latin typeface="Montserrat" pitchFamily="2" charset="77"/>
                          <a:ea typeface="+mn-ea"/>
                          <a:cs typeface="+mn-cs"/>
                          <a:sym typeface="Arial"/>
                        </a:rPr>
                        <a:t>Boletos de avión</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pPr marR="0" algn="just" rtl="0">
                        <a:lnSpc>
                          <a:spcPct val="100000"/>
                        </a:lnSpc>
                        <a:spcBef>
                          <a:spcPts val="0"/>
                        </a:spcBef>
                        <a:spcAft>
                          <a:spcPts val="0"/>
                        </a:spcAft>
                        <a:buClr>
                          <a:srgbClr val="000000"/>
                        </a:buClr>
                        <a:buFont typeface="Arial"/>
                      </a:pPr>
                      <a:r>
                        <a:rPr lang="es-MX" sz="1800" dirty="0">
                          <a:solidFill>
                            <a:schemeClr val="tx1"/>
                          </a:solidFill>
                          <a:latin typeface="Montserrat" pitchFamily="2" charset="77"/>
                        </a:rPr>
                        <a:t>Facturas con requisitos fiscales y b</a:t>
                      </a:r>
                      <a:r>
                        <a:rPr lang="es-MX" sz="1800" b="0" i="0" u="none" strike="noStrike" cap="none" dirty="0">
                          <a:solidFill>
                            <a:schemeClr val="tx1"/>
                          </a:solidFill>
                          <a:latin typeface="Montserrat" pitchFamily="2" charset="77"/>
                          <a:ea typeface="+mn-ea"/>
                          <a:cs typeface="+mn-cs"/>
                          <a:sym typeface="Arial"/>
                        </a:rPr>
                        <a:t>oleto electrónico y/o Pase de abordar</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1"/>
                  </a:ext>
                </a:extLst>
              </a:tr>
              <a:tr h="539653">
                <a:tc>
                  <a:txBody>
                    <a:bodyPr/>
                    <a:lstStyle/>
                    <a:p>
                      <a:pPr marR="0" algn="l" rtl="0">
                        <a:lnSpc>
                          <a:spcPct val="100000"/>
                        </a:lnSpc>
                        <a:spcBef>
                          <a:spcPts val="0"/>
                        </a:spcBef>
                        <a:spcAft>
                          <a:spcPts val="0"/>
                        </a:spcAft>
                        <a:buClr>
                          <a:srgbClr val="000000"/>
                        </a:buClr>
                        <a:buFont typeface="Arial"/>
                      </a:pPr>
                      <a:r>
                        <a:rPr lang="es-MX" sz="1800" b="0" i="0" u="none" strike="noStrike" cap="none" dirty="0">
                          <a:solidFill>
                            <a:schemeClr val="tx1"/>
                          </a:solidFill>
                          <a:latin typeface="Montserrat" pitchFamily="2" charset="77"/>
                          <a:ea typeface="+mn-ea"/>
                          <a:cs typeface="+mn-cs"/>
                          <a:sym typeface="Arial"/>
                        </a:rPr>
                        <a:t>Casetas</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pPr marR="0" algn="just" rtl="0">
                        <a:lnSpc>
                          <a:spcPct val="100000"/>
                        </a:lnSpc>
                        <a:spcBef>
                          <a:spcPts val="0"/>
                        </a:spcBef>
                        <a:spcAft>
                          <a:spcPts val="0"/>
                        </a:spcAft>
                        <a:buClr>
                          <a:srgbClr val="000000"/>
                        </a:buClr>
                        <a:buFont typeface="Arial"/>
                      </a:pPr>
                      <a:r>
                        <a:rPr lang="es-MX" sz="1800" dirty="0">
                          <a:solidFill>
                            <a:schemeClr val="tx1"/>
                          </a:solidFill>
                          <a:latin typeface="Montserrat" pitchFamily="2" charset="77"/>
                        </a:rPr>
                        <a:t>Facturas con requisitos fiscales y b</a:t>
                      </a:r>
                      <a:r>
                        <a:rPr lang="es-MX" sz="1800" b="0" i="0" u="none" strike="noStrike" cap="none" dirty="0">
                          <a:solidFill>
                            <a:schemeClr val="tx1"/>
                          </a:solidFill>
                          <a:latin typeface="Montserrat" pitchFamily="2" charset="77"/>
                          <a:ea typeface="+mn-ea"/>
                          <a:cs typeface="+mn-cs"/>
                          <a:sym typeface="Arial"/>
                        </a:rPr>
                        <a:t>oleto de caseta, indicar el número de Acción</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2"/>
                  </a:ext>
                </a:extLst>
              </a:tr>
              <a:tr h="539653">
                <a:tc>
                  <a:txBody>
                    <a:bodyPr/>
                    <a:lstStyle/>
                    <a:p>
                      <a:pPr marR="0" algn="l" rtl="0">
                        <a:lnSpc>
                          <a:spcPct val="100000"/>
                        </a:lnSpc>
                        <a:spcBef>
                          <a:spcPts val="0"/>
                        </a:spcBef>
                        <a:spcAft>
                          <a:spcPts val="0"/>
                        </a:spcAft>
                        <a:buClr>
                          <a:srgbClr val="000000"/>
                        </a:buClr>
                        <a:buFont typeface="Arial"/>
                      </a:pPr>
                      <a:r>
                        <a:rPr lang="es-MX" sz="1800" b="0" i="0" u="none" strike="noStrike" cap="none" dirty="0">
                          <a:solidFill>
                            <a:schemeClr val="tx1"/>
                          </a:solidFill>
                          <a:latin typeface="Montserrat" pitchFamily="2" charset="77"/>
                          <a:ea typeface="+mn-ea"/>
                          <a:cs typeface="+mn-cs"/>
                          <a:sym typeface="Arial"/>
                        </a:rPr>
                        <a:t>Gasolina</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pPr marR="0" algn="just" rtl="0">
                        <a:lnSpc>
                          <a:spcPct val="100000"/>
                        </a:lnSpc>
                        <a:spcBef>
                          <a:spcPts val="0"/>
                        </a:spcBef>
                        <a:spcAft>
                          <a:spcPts val="0"/>
                        </a:spcAft>
                        <a:buClr>
                          <a:srgbClr val="000000"/>
                        </a:buClr>
                        <a:buFont typeface="Arial"/>
                      </a:pPr>
                      <a:r>
                        <a:rPr lang="es-MX" sz="1800" dirty="0">
                          <a:solidFill>
                            <a:schemeClr val="tx1"/>
                          </a:solidFill>
                          <a:latin typeface="Montserrat" pitchFamily="2" charset="77"/>
                        </a:rPr>
                        <a:t>Facturas con requisitos fiscales  y bitácora del medio de transporte.</a:t>
                      </a:r>
                      <a:endParaRPr lang="es-MX" sz="1800" b="0" i="0" u="none" strike="noStrike" cap="none" dirty="0">
                        <a:solidFill>
                          <a:schemeClr val="tx1"/>
                        </a:solidFill>
                        <a:latin typeface="Montserrat" pitchFamily="2" charset="77"/>
                        <a:ea typeface="+mn-ea"/>
                        <a:cs typeface="+mn-cs"/>
                        <a:sym typeface="Arial"/>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3"/>
                  </a:ext>
                </a:extLst>
              </a:tr>
              <a:tr h="539653">
                <a:tc>
                  <a:txBody>
                    <a:bodyPr/>
                    <a:lstStyle/>
                    <a:p>
                      <a:pPr marR="0" algn="l" rtl="0">
                        <a:lnSpc>
                          <a:spcPct val="100000"/>
                        </a:lnSpc>
                        <a:spcBef>
                          <a:spcPts val="0"/>
                        </a:spcBef>
                        <a:spcAft>
                          <a:spcPts val="0"/>
                        </a:spcAft>
                        <a:buClr>
                          <a:srgbClr val="000000"/>
                        </a:buClr>
                        <a:buFont typeface="Arial"/>
                      </a:pPr>
                      <a:r>
                        <a:rPr lang="es-MX" sz="1800" b="0" i="0" u="none" strike="noStrike" cap="none" dirty="0">
                          <a:solidFill>
                            <a:schemeClr val="tx1"/>
                          </a:solidFill>
                          <a:latin typeface="Montserrat" pitchFamily="2" charset="77"/>
                          <a:ea typeface="+mn-ea"/>
                          <a:cs typeface="+mn-cs"/>
                          <a:sym typeface="Arial"/>
                        </a:rPr>
                        <a:t>Honorarios profesionales</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pPr marR="0" algn="just" rtl="0">
                        <a:lnSpc>
                          <a:spcPct val="100000"/>
                        </a:lnSpc>
                        <a:spcBef>
                          <a:spcPts val="0"/>
                        </a:spcBef>
                        <a:spcAft>
                          <a:spcPts val="0"/>
                        </a:spcAft>
                        <a:buClr>
                          <a:srgbClr val="000000"/>
                        </a:buClr>
                        <a:buFont typeface="Arial"/>
                      </a:pPr>
                      <a:r>
                        <a:rPr lang="es-MX" sz="1800" b="0" i="0" u="none" strike="noStrike" cap="none" dirty="0">
                          <a:solidFill>
                            <a:schemeClr val="tx1"/>
                          </a:solidFill>
                          <a:latin typeface="Montserrat" pitchFamily="2" charset="77"/>
                          <a:ea typeface="+mn-ea"/>
                          <a:cs typeface="+mn-cs"/>
                          <a:sym typeface="Arial"/>
                        </a:rPr>
                        <a:t>Recibo de honorarios y/o </a:t>
                      </a:r>
                      <a:r>
                        <a:rPr lang="es-MX" sz="1800" dirty="0">
                          <a:solidFill>
                            <a:schemeClr val="tx1"/>
                          </a:solidFill>
                          <a:latin typeface="Montserrat" pitchFamily="2" charset="77"/>
                        </a:rPr>
                        <a:t>Factura con requisitos fiscales, y retenciones de </a:t>
                      </a:r>
                      <a:r>
                        <a:rPr lang="es-MX" sz="1800" b="0" i="0" u="none" strike="noStrike" cap="none" dirty="0">
                          <a:solidFill>
                            <a:schemeClr val="tx1"/>
                          </a:solidFill>
                          <a:latin typeface="Montserrat" pitchFamily="2" charset="77"/>
                          <a:ea typeface="+mn-ea"/>
                          <a:cs typeface="+mn-cs"/>
                          <a:sym typeface="Arial"/>
                        </a:rPr>
                        <a:t>ISR e IVA</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4"/>
                  </a:ext>
                </a:extLst>
              </a:tr>
              <a:tr h="626230">
                <a:tc>
                  <a:txBody>
                    <a:bodyPr/>
                    <a:lstStyle/>
                    <a:p>
                      <a:pPr marR="0" algn="l" rtl="0">
                        <a:lnSpc>
                          <a:spcPct val="100000"/>
                        </a:lnSpc>
                        <a:spcBef>
                          <a:spcPts val="0"/>
                        </a:spcBef>
                        <a:spcAft>
                          <a:spcPts val="0"/>
                        </a:spcAft>
                        <a:buClr>
                          <a:srgbClr val="000000"/>
                        </a:buClr>
                        <a:buFont typeface="Arial"/>
                      </a:pPr>
                      <a:r>
                        <a:rPr lang="es-MX" sz="1800" b="0" i="0" u="none" strike="noStrike" cap="none" dirty="0">
                          <a:solidFill>
                            <a:schemeClr val="tx1"/>
                          </a:solidFill>
                          <a:latin typeface="Montserrat" pitchFamily="2" charset="77"/>
                          <a:ea typeface="+mn-ea"/>
                          <a:cs typeface="+mn-cs"/>
                          <a:sym typeface="Arial"/>
                        </a:rPr>
                        <a:t>Gastos de gestión para titulación</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pPr marR="0" algn="just" rtl="0">
                        <a:lnSpc>
                          <a:spcPct val="100000"/>
                        </a:lnSpc>
                        <a:spcBef>
                          <a:spcPts val="0"/>
                        </a:spcBef>
                        <a:spcAft>
                          <a:spcPts val="0"/>
                        </a:spcAft>
                        <a:buClr>
                          <a:srgbClr val="000000"/>
                        </a:buClr>
                        <a:buFont typeface="Arial"/>
                      </a:pPr>
                      <a:r>
                        <a:rPr lang="es-MX" sz="1800" dirty="0">
                          <a:solidFill>
                            <a:schemeClr val="tx1"/>
                          </a:solidFill>
                          <a:latin typeface="Montserrat" pitchFamily="2" charset="77"/>
                        </a:rPr>
                        <a:t>Facturas con requisitos fiscales</a:t>
                      </a:r>
                      <a:r>
                        <a:rPr lang="es-MX" sz="1800" b="0" i="0" u="none" strike="noStrike" cap="none" dirty="0">
                          <a:solidFill>
                            <a:schemeClr val="tx1"/>
                          </a:solidFill>
                          <a:latin typeface="Montserrat" pitchFamily="2" charset="77"/>
                          <a:ea typeface="+mn-ea"/>
                          <a:cs typeface="+mn-cs"/>
                          <a:sym typeface="Arial"/>
                        </a:rPr>
                        <a:t>, en caso de recibo, deberá estar firmado y sellado por el director de la  Institución.</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5"/>
                  </a:ext>
                </a:extLst>
              </a:tr>
              <a:tr h="539653">
                <a:tc>
                  <a:txBody>
                    <a:bodyPr/>
                    <a:lstStyle/>
                    <a:p>
                      <a:pPr marL="0" marR="0" algn="l" defTabSz="914400" rtl="0" eaLnBrk="1" latinLnBrk="0" hangingPunct="1">
                        <a:lnSpc>
                          <a:spcPct val="100000"/>
                        </a:lnSpc>
                        <a:spcBef>
                          <a:spcPts val="0"/>
                        </a:spcBef>
                        <a:spcAft>
                          <a:spcPts val="0"/>
                        </a:spcAft>
                        <a:buClr>
                          <a:srgbClr val="000000"/>
                        </a:buClr>
                        <a:buFont typeface="Arial"/>
                      </a:pPr>
                      <a:r>
                        <a:rPr lang="es-MX" sz="1800" b="0" i="0" u="none" strike="noStrike" cap="none" dirty="0">
                          <a:solidFill>
                            <a:schemeClr val="tx1"/>
                          </a:solidFill>
                          <a:latin typeface="Montserrat" pitchFamily="2" charset="77"/>
                          <a:ea typeface="+mn-ea"/>
                          <a:cs typeface="+mn-cs"/>
                          <a:sym typeface="Arial"/>
                        </a:rPr>
                        <a:t>Taxis con comprobante</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pPr marL="0" marR="0" algn="just" defTabSz="914400" rtl="0" eaLnBrk="1" latinLnBrk="0" hangingPunct="1">
                        <a:lnSpc>
                          <a:spcPct val="100000"/>
                        </a:lnSpc>
                        <a:spcBef>
                          <a:spcPts val="0"/>
                        </a:spcBef>
                        <a:spcAft>
                          <a:spcPts val="0"/>
                        </a:spcAft>
                        <a:buClr>
                          <a:srgbClr val="000000"/>
                        </a:buClr>
                        <a:buFont typeface="Arial"/>
                      </a:pPr>
                      <a:r>
                        <a:rPr lang="es-MX" sz="1800" dirty="0">
                          <a:solidFill>
                            <a:schemeClr val="tx1"/>
                          </a:solidFill>
                          <a:latin typeface="Montserrat" pitchFamily="2" charset="77"/>
                        </a:rPr>
                        <a:t>Facturas con requisitos fiscales, número de viajeros y motivo del viaje.</a:t>
                      </a:r>
                      <a:endParaRPr lang="es-MX" sz="1800" b="0" i="0" u="none" strike="noStrike" cap="none" dirty="0">
                        <a:solidFill>
                          <a:schemeClr val="tx1"/>
                        </a:solidFill>
                        <a:latin typeface="Montserrat" pitchFamily="2" charset="77"/>
                        <a:ea typeface="+mn-ea"/>
                        <a:cs typeface="+mn-cs"/>
                        <a:sym typeface="Arial"/>
                      </a:endParaRP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6"/>
                  </a:ext>
                </a:extLst>
              </a:tr>
              <a:tr h="773594">
                <a:tc>
                  <a:txBody>
                    <a:bodyPr/>
                    <a:lstStyle/>
                    <a:p>
                      <a:pPr marR="0" algn="l" rtl="0">
                        <a:lnSpc>
                          <a:spcPct val="100000"/>
                        </a:lnSpc>
                        <a:spcBef>
                          <a:spcPts val="0"/>
                        </a:spcBef>
                        <a:spcAft>
                          <a:spcPts val="0"/>
                        </a:spcAft>
                        <a:buClr>
                          <a:srgbClr val="000000"/>
                        </a:buClr>
                        <a:buFont typeface="Arial"/>
                      </a:pPr>
                      <a:r>
                        <a:rPr lang="es-MX" sz="1800" b="0" i="0" u="none" strike="noStrike" cap="none" dirty="0">
                          <a:solidFill>
                            <a:schemeClr val="tx1"/>
                          </a:solidFill>
                          <a:latin typeface="Montserrat" pitchFamily="2" charset="77"/>
                          <a:ea typeface="+mn-ea"/>
                          <a:cs typeface="+mn-cs"/>
                          <a:sym typeface="Arial"/>
                        </a:rPr>
                        <a:t>Gastos en el extranjero</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tc>
                  <a:txBody>
                    <a:bodyPr/>
                    <a:lstStyle/>
                    <a:p>
                      <a:pPr marR="0" algn="just" rtl="0">
                        <a:lnSpc>
                          <a:spcPct val="100000"/>
                        </a:lnSpc>
                        <a:spcBef>
                          <a:spcPts val="0"/>
                        </a:spcBef>
                        <a:spcAft>
                          <a:spcPts val="0"/>
                        </a:spcAft>
                        <a:buClr>
                          <a:srgbClr val="000000"/>
                        </a:buClr>
                        <a:buFont typeface="Arial"/>
                      </a:pPr>
                      <a:r>
                        <a:rPr lang="es-MX" sz="1800" dirty="0">
                          <a:solidFill>
                            <a:schemeClr val="tx1"/>
                          </a:solidFill>
                          <a:latin typeface="Montserrat" pitchFamily="2" charset="77"/>
                        </a:rPr>
                        <a:t>Facturas con requisitos fiscales </a:t>
                      </a:r>
                      <a:r>
                        <a:rPr lang="es-MX" sz="1800" b="0" i="0" u="none" strike="noStrike" cap="none" dirty="0">
                          <a:solidFill>
                            <a:schemeClr val="tx1"/>
                          </a:solidFill>
                          <a:latin typeface="Montserrat" pitchFamily="2" charset="77"/>
                          <a:ea typeface="+mn-ea"/>
                          <a:cs typeface="+mn-cs"/>
                          <a:sym typeface="Arial"/>
                        </a:rPr>
                        <a:t> y/o documentos que contengan los requisitos que conforme a la legislación del país a residir temporalmente tengan establecidas.</a:t>
                      </a:r>
                    </a:p>
                  </a:txBody>
                  <a:tcPr marL="51432" marR="51432" marT="25716" marB="25716" anchor="ctr">
                    <a:lnL w="28575" cap="flat" cmpd="sng" algn="ctr">
                      <a:solidFill>
                        <a:schemeClr val="accent3"/>
                      </a:solid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688499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7" name="Marcador de contenido 2">
            <a:extLst>
              <a:ext uri="{FF2B5EF4-FFF2-40B4-BE49-F238E27FC236}">
                <a16:creationId xmlns:a16="http://schemas.microsoft.com/office/drawing/2014/main" id="{78F05458-B102-3F89-DF72-2EA3A1722B69}"/>
              </a:ext>
            </a:extLst>
          </p:cNvPr>
          <p:cNvSpPr txBox="1">
            <a:spLocks/>
          </p:cNvSpPr>
          <p:nvPr/>
        </p:nvSpPr>
        <p:spPr>
          <a:xfrm>
            <a:off x="340962" y="1979604"/>
            <a:ext cx="11512987" cy="2898791"/>
          </a:xfrm>
          <a:prstGeom prst="rect">
            <a:avLst/>
          </a:prstGeom>
          <a:noFill/>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indent="-419100" algn="just">
              <a:spcBef>
                <a:spcPts val="600"/>
              </a:spcBef>
              <a:spcAft>
                <a:spcPts val="100"/>
              </a:spcAft>
              <a:buClr>
                <a:schemeClr val="dk2"/>
              </a:buClr>
              <a:buSzPts val="3000"/>
              <a:buFont typeface="Source Sans Pro"/>
              <a:buChar char="▹"/>
            </a:pPr>
            <a:r>
              <a:rPr lang="es-MX" sz="1900" b="1" dirty="0">
                <a:solidFill>
                  <a:srgbClr val="8E2F42"/>
                </a:solidFill>
                <a:latin typeface="Montserrat" pitchFamily="2" charset="77"/>
                <a:ea typeface="Source Sans Pro"/>
                <a:cs typeface="Times New Roman" panose="02020603050405020304" pitchFamily="18" charset="0"/>
              </a:rPr>
              <a:t>Acta de entrega recepción de obra pública.</a:t>
            </a:r>
          </a:p>
          <a:p>
            <a:pPr lvl="1" indent="-419100" algn="just">
              <a:spcBef>
                <a:spcPts val="600"/>
              </a:spcBef>
              <a:spcAft>
                <a:spcPts val="100"/>
              </a:spcAft>
              <a:buClr>
                <a:schemeClr val="dk2"/>
              </a:buClr>
              <a:buSzPts val="3000"/>
              <a:buFont typeface="Source Sans Pro"/>
              <a:buChar char="▹"/>
            </a:pPr>
            <a:endParaRPr lang="es-MX" sz="1900" b="1" dirty="0">
              <a:solidFill>
                <a:srgbClr val="8E2F42"/>
              </a:solidFill>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Para cada una de las obras terminadas, la AEL e IFDP elaborarán un acta de entrega-recepción, y formará parte del expediente de la obra, y constituye la prueba documental que certifica su existencia. </a:t>
            </a:r>
          </a:p>
          <a:p>
            <a:pPr marL="914400" lvl="1" indent="-381000" algn="just">
              <a:buClr>
                <a:schemeClr val="dk2"/>
              </a:buClr>
              <a:buSzPts val="2400"/>
              <a:buFont typeface="Source Sans Pro"/>
              <a:buChar char="▸"/>
            </a:pPr>
            <a:endParaRPr lang="es-MX" sz="1900" dirty="0">
              <a:solidFill>
                <a:schemeClr val="dk1"/>
              </a:solidFill>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r>
              <a:rPr lang="es-MX" sz="1900" dirty="0">
                <a:solidFill>
                  <a:schemeClr val="dk1"/>
                </a:solidFill>
                <a:latin typeface="Montserrat" pitchFamily="2" charset="77"/>
                <a:ea typeface="Source Sans Pro"/>
                <a:cs typeface="Times New Roman" panose="02020603050405020304" pitchFamily="18" charset="0"/>
              </a:rPr>
              <a:t>Es el documento que certifica los trabajos acordados y realizados de la obra pública y los montos de los recursos erogados y los trabajos realizados que corresponden al Programa, en su caso, se indican observaciones a la misma. </a:t>
            </a:r>
          </a:p>
          <a:p>
            <a:pPr marL="450056" lvl="1" indent="-192881">
              <a:buFont typeface="Arial" panose="020B0604020202020204" pitchFamily="34" charset="0"/>
              <a:buChar char="•"/>
            </a:pPr>
            <a:endParaRPr lang="es-MX" sz="1900" dirty="0">
              <a:solidFill>
                <a:srgbClr val="9D2449"/>
              </a:solidFill>
              <a:latin typeface="Montserrat" pitchFamily="2" charset="77"/>
              <a:cs typeface="Calibri Light" panose="020F0302020204030204" pitchFamily="34" charset="0"/>
            </a:endParaRPr>
          </a:p>
        </p:txBody>
      </p:sp>
    </p:spTree>
    <p:extLst>
      <p:ext uri="{BB962C8B-B14F-4D97-AF65-F5344CB8AC3E}">
        <p14:creationId xmlns:p14="http://schemas.microsoft.com/office/powerpoint/2010/main" val="119998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Cierre del Ejercicio.</a:t>
            </a:r>
          </a:p>
        </p:txBody>
      </p:sp>
      <p:sp>
        <p:nvSpPr>
          <p:cNvPr id="7" name="Marcador de contenido 2">
            <a:extLst>
              <a:ext uri="{FF2B5EF4-FFF2-40B4-BE49-F238E27FC236}">
                <a16:creationId xmlns:a16="http://schemas.microsoft.com/office/drawing/2014/main" id="{78F05458-B102-3F89-DF72-2EA3A1722B69}"/>
              </a:ext>
            </a:extLst>
          </p:cNvPr>
          <p:cNvSpPr txBox="1">
            <a:spLocks/>
          </p:cNvSpPr>
          <p:nvPr/>
        </p:nvSpPr>
        <p:spPr>
          <a:xfrm>
            <a:off x="339506" y="1552559"/>
            <a:ext cx="11512987" cy="3752881"/>
          </a:xfrm>
          <a:prstGeom prst="rect">
            <a:avLst/>
          </a:prstGeom>
          <a:noFill/>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indent="-419100" algn="just">
              <a:spcBef>
                <a:spcPts val="600"/>
              </a:spcBef>
              <a:spcAft>
                <a:spcPts val="100"/>
              </a:spcAft>
              <a:buClr>
                <a:schemeClr val="dk2"/>
              </a:buClr>
              <a:buSzPts val="3000"/>
              <a:buFont typeface="Source Sans Pro"/>
              <a:buChar char="▹"/>
            </a:pPr>
            <a:r>
              <a:rPr lang="es-MX" sz="1900" b="1" dirty="0">
                <a:solidFill>
                  <a:srgbClr val="8E2F42"/>
                </a:solidFill>
                <a:latin typeface="Montserrat" pitchFamily="2" charset="77"/>
                <a:ea typeface="Source Sans Pro"/>
                <a:cs typeface="Times New Roman" panose="02020603050405020304" pitchFamily="18" charset="0"/>
              </a:rPr>
              <a:t>Oficio de liberación a la AEL e IFDP.</a:t>
            </a:r>
          </a:p>
          <a:p>
            <a:pPr lvl="1" indent="-419100" algn="just">
              <a:spcBef>
                <a:spcPts val="600"/>
              </a:spcBef>
              <a:spcAft>
                <a:spcPts val="100"/>
              </a:spcAft>
              <a:buClr>
                <a:schemeClr val="dk2"/>
              </a:buClr>
              <a:buSzPts val="3000"/>
              <a:buFont typeface="Source Sans Pro"/>
              <a:buChar char="▹"/>
            </a:pPr>
            <a:endParaRPr lang="es-MX" sz="1900" b="1" dirty="0">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r>
              <a:rPr lang="es-MX" sz="1900" dirty="0">
                <a:latin typeface="Montserrat" pitchFamily="2" charset="77"/>
                <a:ea typeface="Source Sans Pro"/>
                <a:cs typeface="Times New Roman" panose="02020603050405020304" pitchFamily="18" charset="0"/>
              </a:rPr>
              <a:t>Es el</a:t>
            </a:r>
            <a:r>
              <a:rPr kumimoji="0" lang="es-MX" sz="1900" b="0" i="0" u="none" strike="noStrike" kern="0" cap="none" spc="0" normalizeH="0" baseline="0" noProof="0" dirty="0">
                <a:ln>
                  <a:noFill/>
                </a:ln>
                <a:effectLst/>
                <a:uLnTx/>
                <a:uFillTx/>
                <a:latin typeface="Montserrat" pitchFamily="2" charset="77"/>
                <a:ea typeface="Source Sans Pro"/>
                <a:cs typeface="Times New Roman" panose="02020603050405020304" pitchFamily="18" charset="0"/>
                <a:sym typeface="Arial"/>
              </a:rPr>
              <a:t> Documento que expide la AEL a la IFDP para dar concluidos los compromisos contraídos en el Convenio de Desempeño Institucional correspondiente, para el desarrollo del PROFEXCE.</a:t>
            </a:r>
            <a:endParaRPr lang="es-MX" sz="1900" dirty="0">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endParaRPr kumimoji="0" lang="es-MX" sz="1900" b="0" i="0" u="none" strike="noStrike" kern="0" cap="none" spc="0" normalizeH="0" baseline="0" noProof="0" dirty="0">
              <a:ln>
                <a:noFill/>
              </a:ln>
              <a:effectLst/>
              <a:uLnTx/>
              <a:uFillTx/>
              <a:latin typeface="Montserrat" pitchFamily="2" charset="77"/>
              <a:ea typeface="Source Sans Pro"/>
              <a:cs typeface="Times New Roman" panose="02020603050405020304" pitchFamily="18" charset="0"/>
              <a:sym typeface="Arial"/>
            </a:endParaRPr>
          </a:p>
          <a:p>
            <a:pPr marL="914400" lvl="1" indent="-381000" algn="just">
              <a:buClr>
                <a:schemeClr val="dk2"/>
              </a:buClr>
              <a:buSzPts val="2400"/>
              <a:buFont typeface="Source Sans Pro"/>
              <a:buChar char="▸"/>
            </a:pPr>
            <a:r>
              <a:rPr kumimoji="0" lang="es-MX" sz="1900" b="0" i="0" u="none" strike="noStrike" kern="0" cap="none" spc="0" normalizeH="0" baseline="0" noProof="0" dirty="0">
                <a:ln>
                  <a:noFill/>
                </a:ln>
                <a:effectLst/>
                <a:uLnTx/>
                <a:uFillTx/>
                <a:latin typeface="Montserrat" pitchFamily="2" charset="77"/>
                <a:ea typeface="Source Sans Pro"/>
                <a:cs typeface="Times New Roman" panose="02020603050405020304" pitchFamily="18" charset="0"/>
                <a:sym typeface="Arial"/>
              </a:rPr>
              <a:t>Es el documento que las AEL otorgan a las IFDP, donde legitiman que han recibido y validado los 4 Informes Trimestrales y comprobado el gasto del 100% del recurso.</a:t>
            </a:r>
            <a:endParaRPr lang="es-MX" sz="1900" dirty="0">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endParaRPr lang="es-MX" sz="1900" dirty="0">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r>
              <a:rPr lang="es-MX" sz="1900" dirty="0">
                <a:latin typeface="Montserrat" pitchFamily="2" charset="77"/>
                <a:ea typeface="Source Sans Pro"/>
                <a:cs typeface="Times New Roman" panose="02020603050405020304" pitchFamily="18" charset="0"/>
              </a:rPr>
              <a:t>Es requisito para liberar a las Autoridades Educativas Locales, previa solicitud vía oficio, en el que anexan el acuse de recibido de la liberación de toda Escuela Normal participante en el Programa.</a:t>
            </a:r>
          </a:p>
        </p:txBody>
      </p:sp>
    </p:spTree>
    <p:extLst>
      <p:ext uri="{BB962C8B-B14F-4D97-AF65-F5344CB8AC3E}">
        <p14:creationId xmlns:p14="http://schemas.microsoft.com/office/powerpoint/2010/main" val="102022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graphicFrame>
        <p:nvGraphicFramePr>
          <p:cNvPr id="6" name="Tabla 8">
            <a:extLst>
              <a:ext uri="{FF2B5EF4-FFF2-40B4-BE49-F238E27FC236}">
                <a16:creationId xmlns:a16="http://schemas.microsoft.com/office/drawing/2014/main" id="{7FA0C334-56D3-86B8-DC2D-9FE5A5D3AB1A}"/>
              </a:ext>
            </a:extLst>
          </p:cNvPr>
          <p:cNvGraphicFramePr>
            <a:graphicFrameLocks noGrp="1"/>
          </p:cNvGraphicFramePr>
          <p:nvPr>
            <p:extLst>
              <p:ext uri="{D42A27DB-BD31-4B8C-83A1-F6EECF244321}">
                <p14:modId xmlns:p14="http://schemas.microsoft.com/office/powerpoint/2010/main" val="4173902191"/>
              </p:ext>
            </p:extLst>
          </p:nvPr>
        </p:nvGraphicFramePr>
        <p:xfrm>
          <a:off x="0" y="831150"/>
          <a:ext cx="12192000" cy="5477468"/>
        </p:xfrm>
        <a:graphic>
          <a:graphicData uri="http://schemas.openxmlformats.org/drawingml/2006/table">
            <a:tbl>
              <a:tblPr firstRow="1" bandRow="1">
                <a:tableStyleId>{F5AB1C69-6EDB-4FF4-983F-18BD219EF322}</a:tableStyleId>
              </a:tblPr>
              <a:tblGrid>
                <a:gridCol w="6095999">
                  <a:extLst>
                    <a:ext uri="{9D8B030D-6E8A-4147-A177-3AD203B41FA5}">
                      <a16:colId xmlns:a16="http://schemas.microsoft.com/office/drawing/2014/main" val="20000"/>
                    </a:ext>
                  </a:extLst>
                </a:gridCol>
                <a:gridCol w="6096001">
                  <a:extLst>
                    <a:ext uri="{9D8B030D-6E8A-4147-A177-3AD203B41FA5}">
                      <a16:colId xmlns:a16="http://schemas.microsoft.com/office/drawing/2014/main" val="20001"/>
                    </a:ext>
                  </a:extLst>
                </a:gridCol>
              </a:tblGrid>
              <a:tr h="294894">
                <a:tc>
                  <a:txBody>
                    <a:bodyPr/>
                    <a:lstStyle/>
                    <a:p>
                      <a:pPr algn="ctr"/>
                      <a:r>
                        <a:rPr lang="es-ES" sz="1800" b="1" i="0" dirty="0">
                          <a:solidFill>
                            <a:srgbClr val="8E2F42"/>
                          </a:solidFill>
                          <a:latin typeface="Montserrat" panose="00000500000000000000" pitchFamily="2" charset="0"/>
                          <a:cs typeface="Calibri Light" panose="020F0302020204030204" pitchFamily="34" charset="0"/>
                        </a:rPr>
                        <a:t>MARCO FEDERAL DEL PROFEXCE </a:t>
                      </a:r>
                      <a:endParaRPr lang="es-MX" sz="1800" b="1" i="0" dirty="0">
                        <a:solidFill>
                          <a:srgbClr val="8E2F42"/>
                        </a:solidFill>
                        <a:latin typeface="Montserrat" panose="00000500000000000000" pitchFamily="2" charset="0"/>
                        <a:cs typeface="Calibri Light" panose="020F0302020204030204" pitchFamily="34" charset="0"/>
                      </a:endParaRPr>
                    </a:p>
                  </a:txBody>
                  <a:tcPr marL="51436" marR="51436" marT="25707" marB="25707">
                    <a:solidFill>
                      <a:srgbClr val="EFE1CA"/>
                    </a:solidFill>
                  </a:tcPr>
                </a:tc>
                <a:tc>
                  <a:txBody>
                    <a:bodyPr/>
                    <a:lstStyle/>
                    <a:p>
                      <a:pPr algn="ctr"/>
                      <a:r>
                        <a:rPr lang="es-ES" sz="1800" b="1" i="0" dirty="0">
                          <a:solidFill>
                            <a:srgbClr val="8E2F42"/>
                          </a:solidFill>
                          <a:latin typeface="Montserrat" panose="00000500000000000000" pitchFamily="2" charset="0"/>
                          <a:cs typeface="Calibri Light" panose="020F0302020204030204" pitchFamily="34" charset="0"/>
                        </a:rPr>
                        <a:t>NORMATIVA ESTATAL </a:t>
                      </a:r>
                      <a:endParaRPr lang="es-MX" sz="1800" b="1" i="0" dirty="0">
                        <a:solidFill>
                          <a:srgbClr val="8E2F42"/>
                        </a:solidFill>
                        <a:latin typeface="Montserrat" panose="00000500000000000000" pitchFamily="2" charset="0"/>
                        <a:cs typeface="Calibri Light" panose="020F0302020204030204" pitchFamily="34" charset="0"/>
                      </a:endParaRPr>
                    </a:p>
                  </a:txBody>
                  <a:tcPr marL="51436" marR="51436" marT="25707" marB="25707">
                    <a:solidFill>
                      <a:srgbClr val="EFE1CA"/>
                    </a:solidFill>
                  </a:tcPr>
                </a:tc>
                <a:extLst>
                  <a:ext uri="{0D108BD9-81ED-4DB2-BD59-A6C34878D82A}">
                    <a16:rowId xmlns:a16="http://schemas.microsoft.com/office/drawing/2014/main" val="10000"/>
                  </a:ext>
                </a:extLst>
              </a:tr>
              <a:tr h="2811760">
                <a:tc>
                  <a:txBody>
                    <a:bodyPr/>
                    <a:lstStyle/>
                    <a:p>
                      <a:pPr marL="457200" marR="0" lvl="1" indent="-419100" algn="just" rtl="0">
                        <a:lnSpc>
                          <a:spcPct val="100000"/>
                        </a:lnSpc>
                        <a:spcBef>
                          <a:spcPts val="600"/>
                        </a:spcBef>
                        <a:spcAft>
                          <a:spcPts val="100"/>
                        </a:spcAft>
                        <a:buClr>
                          <a:schemeClr val="dk2"/>
                        </a:buClr>
                        <a:buSzPts val="3000"/>
                        <a:buFont typeface="Source Sans Pro"/>
                        <a:buChar char="▹"/>
                      </a:pPr>
                      <a:endParaRPr lang="es-MX"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endParaRPr>
                    </a:p>
                    <a:p>
                      <a:pPr marL="457200" marR="0" lvl="1" indent="-419100" algn="just" rtl="0">
                        <a:lnSpc>
                          <a:spcPct val="100000"/>
                        </a:lnSpc>
                        <a:spcBef>
                          <a:spcPts val="600"/>
                        </a:spcBef>
                        <a:spcAft>
                          <a:spcPts val="100"/>
                        </a:spcAft>
                        <a:buClr>
                          <a:schemeClr val="dk2"/>
                        </a:buClr>
                        <a:buSzPts val="3000"/>
                        <a:buFont typeface="Source Sans Pro"/>
                        <a:buChar char="▹"/>
                      </a:pPr>
                      <a:r>
                        <a:rPr lang="es-MX"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Constitución Política de los Estados Unidos Mexicanos </a:t>
                      </a:r>
                    </a:p>
                    <a:p>
                      <a:pPr marL="457200" marR="0" lvl="1" indent="-419100" algn="just" rtl="0">
                        <a:lnSpc>
                          <a:spcPct val="100000"/>
                        </a:lnSpc>
                        <a:spcBef>
                          <a:spcPts val="600"/>
                        </a:spcBef>
                        <a:spcAft>
                          <a:spcPts val="100"/>
                        </a:spcAft>
                        <a:buClr>
                          <a:schemeClr val="dk2"/>
                        </a:buClr>
                        <a:buSzPts val="3000"/>
                        <a:buFont typeface="Source Sans Pro"/>
                        <a:buChar char="▹"/>
                      </a:pPr>
                      <a:r>
                        <a:rPr lang="es-MX"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Ley Orgánica de la Administración Pública Federal</a:t>
                      </a:r>
                    </a:p>
                    <a:p>
                      <a:pPr marL="457200" marR="0" lvl="1" indent="-419100" algn="just" rtl="0">
                        <a:lnSpc>
                          <a:spcPct val="100000"/>
                        </a:lnSpc>
                        <a:spcBef>
                          <a:spcPts val="600"/>
                        </a:spcBef>
                        <a:spcAft>
                          <a:spcPts val="100"/>
                        </a:spcAft>
                        <a:buClr>
                          <a:schemeClr val="dk2"/>
                        </a:buClr>
                        <a:buSzPts val="3000"/>
                        <a:buFont typeface="Source Sans Pro"/>
                        <a:buChar char="▹"/>
                      </a:pPr>
                      <a:r>
                        <a:rPr lang="es-MX"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Ley Federal de Presupuesto y Responsabilidad Hacendaria</a:t>
                      </a:r>
                    </a:p>
                    <a:p>
                      <a:pPr marL="457200" marR="0" lvl="1" indent="-419100" algn="just" rtl="0">
                        <a:lnSpc>
                          <a:spcPct val="100000"/>
                        </a:lnSpc>
                        <a:spcBef>
                          <a:spcPts val="600"/>
                        </a:spcBef>
                        <a:spcAft>
                          <a:spcPts val="100"/>
                        </a:spcAft>
                        <a:buClr>
                          <a:schemeClr val="dk2"/>
                        </a:buClr>
                        <a:buSzPts val="3000"/>
                        <a:buFont typeface="Source Sans Pro"/>
                        <a:buChar char="▹"/>
                      </a:pPr>
                      <a:r>
                        <a:rPr lang="es-MX"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Reglamento de la Ley Federal de Presupuesto y Responsabilidad Hacendaria</a:t>
                      </a:r>
                    </a:p>
                    <a:p>
                      <a:pPr marL="457200" marR="0" lvl="1" indent="-419100" algn="just" rtl="0">
                        <a:lnSpc>
                          <a:spcPct val="100000"/>
                        </a:lnSpc>
                        <a:spcBef>
                          <a:spcPts val="600"/>
                        </a:spcBef>
                        <a:spcAft>
                          <a:spcPts val="100"/>
                        </a:spcAft>
                        <a:buClr>
                          <a:schemeClr val="dk2"/>
                        </a:buClr>
                        <a:buSzPts val="3000"/>
                        <a:buFont typeface="Source Sans Pro"/>
                        <a:buChar char="▹"/>
                      </a:pPr>
                      <a:r>
                        <a:rPr lang="es-MX"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Presupuesto de Egresos de la Federación para el Ejercicio Fiscal 2024</a:t>
                      </a:r>
                      <a:endParaRPr kumimoji="0" lang="es-MX" sz="1800" b="0" i="0" u="none" strike="noStrike" kern="0" cap="none" spc="0" normalizeH="0" baseline="0" noProof="0" dirty="0">
                        <a:ln>
                          <a:noFill/>
                        </a:ln>
                        <a:solidFill>
                          <a:srgbClr val="415665"/>
                        </a:solidFill>
                        <a:effectLst/>
                        <a:uLnTx/>
                        <a:uFillTx/>
                        <a:latin typeface="Montserrat" panose="00000500000000000000" pitchFamily="2" charset="0"/>
                        <a:ea typeface="Source Sans Pro"/>
                        <a:cs typeface="Times New Roman" panose="02020603050405020304" pitchFamily="18" charset="0"/>
                        <a:sym typeface="Arial"/>
                      </a:endParaRPr>
                    </a:p>
                    <a:p>
                      <a:pPr marL="457200" marR="0" lvl="1" indent="-419100" algn="just" rtl="0">
                        <a:lnSpc>
                          <a:spcPct val="100000"/>
                        </a:lnSpc>
                        <a:spcBef>
                          <a:spcPts val="600"/>
                        </a:spcBef>
                        <a:spcAft>
                          <a:spcPts val="100"/>
                        </a:spcAft>
                        <a:buClr>
                          <a:schemeClr val="dk2"/>
                        </a:buClr>
                        <a:buSzPts val="3000"/>
                        <a:buFont typeface="Source Sans Pro"/>
                        <a:buChar char="▹"/>
                      </a:pPr>
                      <a:r>
                        <a:rPr lang="es-MX" sz="1800" b="0" i="0" u="none" strike="noStrike" kern="1200" cap="none" noProof="0" dirty="0">
                          <a:solidFill>
                            <a:schemeClr val="dk1"/>
                          </a:solidFill>
                          <a:latin typeface="Montserrat" panose="00000500000000000000" pitchFamily="2" charset="0"/>
                          <a:ea typeface="Source Sans Pro"/>
                          <a:cs typeface="Times New Roman" panose="02020603050405020304" pitchFamily="18" charset="0"/>
                          <a:sym typeface="Arial"/>
                        </a:rPr>
                        <a:t>Reglamento Interior de la Secretaría de Educación Pública</a:t>
                      </a:r>
                    </a:p>
                    <a:p>
                      <a:pPr marL="457200" marR="0" lvl="1" indent="-419100" algn="just" rtl="0">
                        <a:lnSpc>
                          <a:spcPct val="100000"/>
                        </a:lnSpc>
                        <a:spcBef>
                          <a:spcPts val="600"/>
                        </a:spcBef>
                        <a:spcAft>
                          <a:spcPts val="100"/>
                        </a:spcAft>
                        <a:buClr>
                          <a:schemeClr val="dk2"/>
                        </a:buClr>
                        <a:buSzPts val="3000"/>
                        <a:buFont typeface="Source Sans Pro"/>
                        <a:buChar char="▹"/>
                      </a:pPr>
                      <a:r>
                        <a:rPr lang="es-MX"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Reglas de Operación PROFEXCE</a:t>
                      </a:r>
                    </a:p>
                    <a:p>
                      <a:pPr marL="457200" marR="0" lvl="1" indent="-419100" algn="just" rtl="0">
                        <a:lnSpc>
                          <a:spcPct val="100000"/>
                        </a:lnSpc>
                        <a:spcBef>
                          <a:spcPts val="600"/>
                        </a:spcBef>
                        <a:spcAft>
                          <a:spcPts val="100"/>
                        </a:spcAft>
                        <a:buClr>
                          <a:schemeClr val="dk2"/>
                        </a:buClr>
                        <a:buSzPts val="3000"/>
                        <a:buFont typeface="Source Sans Pro"/>
                        <a:buChar char="▹"/>
                      </a:pPr>
                      <a:r>
                        <a:rPr lang="es-MX"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Orientaciones Generales para la Ministración, Ejercicio y Comprobación del Gasto 2024-2025</a:t>
                      </a:r>
                    </a:p>
                  </a:txBody>
                  <a:tcPr marL="51436" marR="51436" marT="25707" marB="25707">
                    <a:solidFill>
                      <a:srgbClr val="EFE1CA"/>
                    </a:solidFill>
                  </a:tcPr>
                </a:tc>
                <a:tc>
                  <a:txBody>
                    <a:bodyPr/>
                    <a:lstStyle/>
                    <a:p>
                      <a:pPr marL="457200" marR="0" lvl="1" indent="-419100" algn="just" rtl="0">
                        <a:lnSpc>
                          <a:spcPct val="100000"/>
                        </a:lnSpc>
                        <a:spcBef>
                          <a:spcPts val="600"/>
                        </a:spcBef>
                        <a:spcAft>
                          <a:spcPts val="100"/>
                        </a:spcAft>
                        <a:buClr>
                          <a:schemeClr val="dk2"/>
                        </a:buClr>
                        <a:buSzPts val="3000"/>
                        <a:buFont typeface="Source Sans Pro"/>
                        <a:buChar char="▹"/>
                      </a:pPr>
                      <a:endParaRPr lang="es-ES"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endParaRPr>
                    </a:p>
                    <a:p>
                      <a:pPr marL="457200" marR="0" lvl="1" indent="-419100" algn="just" rtl="0">
                        <a:lnSpc>
                          <a:spcPct val="100000"/>
                        </a:lnSpc>
                        <a:spcBef>
                          <a:spcPts val="600"/>
                        </a:spcBef>
                        <a:spcAft>
                          <a:spcPts val="100"/>
                        </a:spcAft>
                        <a:buClr>
                          <a:schemeClr val="dk2"/>
                        </a:buClr>
                        <a:buSzPts val="3000"/>
                        <a:buFont typeface="Source Sans Pro"/>
                        <a:buChar char="▹"/>
                      </a:pPr>
                      <a:r>
                        <a:rPr lang="es-ES"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Constitución Política Estatal.</a:t>
                      </a:r>
                    </a:p>
                    <a:p>
                      <a:pPr marL="457200" marR="0" lvl="1" indent="-419100" algn="just" rtl="0">
                        <a:lnSpc>
                          <a:spcPct val="100000"/>
                        </a:lnSpc>
                        <a:spcBef>
                          <a:spcPts val="600"/>
                        </a:spcBef>
                        <a:spcAft>
                          <a:spcPts val="100"/>
                        </a:spcAft>
                        <a:buClr>
                          <a:schemeClr val="dk2"/>
                        </a:buClr>
                        <a:buSzPts val="3000"/>
                        <a:buFont typeface="Source Sans Pro"/>
                        <a:buChar char="▹"/>
                      </a:pPr>
                      <a:r>
                        <a:rPr lang="es-ES"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Ley Orgánica de la Administración Estatal.</a:t>
                      </a:r>
                    </a:p>
                    <a:p>
                      <a:pPr marL="457200" marR="0" lvl="1" indent="-419100" algn="just" rtl="0">
                        <a:lnSpc>
                          <a:spcPct val="100000"/>
                        </a:lnSpc>
                        <a:spcBef>
                          <a:spcPts val="600"/>
                        </a:spcBef>
                        <a:spcAft>
                          <a:spcPts val="100"/>
                        </a:spcAft>
                        <a:buClr>
                          <a:schemeClr val="dk2"/>
                        </a:buClr>
                        <a:buSzPts val="3000"/>
                        <a:buFont typeface="Source Sans Pro"/>
                        <a:buChar char="▹"/>
                      </a:pPr>
                      <a:r>
                        <a:rPr lang="es-ES"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rPr>
                        <a:t>Ley Estatal de Presupuesto y Responsabilidad Hacendaria, </a:t>
                      </a:r>
                      <a:r>
                        <a:rPr lang="es-ES" sz="1800" b="0" i="0" u="none" strike="noStrike" cap="none">
                          <a:solidFill>
                            <a:schemeClr val="dk1"/>
                          </a:solidFill>
                          <a:latin typeface="Montserrat" panose="00000500000000000000" pitchFamily="2" charset="0"/>
                          <a:ea typeface="Source Sans Pro"/>
                          <a:cs typeface="Times New Roman" panose="02020603050405020304" pitchFamily="18" charset="0"/>
                          <a:sym typeface="Arial"/>
                        </a:rPr>
                        <a:t>etc.</a:t>
                      </a:r>
                      <a:endParaRPr lang="es-MX" sz="1800" b="0" i="0" u="none" strike="noStrike" cap="none" dirty="0">
                        <a:solidFill>
                          <a:schemeClr val="dk1"/>
                        </a:solidFill>
                        <a:latin typeface="Montserrat" panose="00000500000000000000" pitchFamily="2" charset="0"/>
                        <a:ea typeface="Source Sans Pro"/>
                        <a:cs typeface="Times New Roman" panose="02020603050405020304" pitchFamily="18" charset="0"/>
                        <a:sym typeface="Arial"/>
                      </a:endParaRPr>
                    </a:p>
                  </a:txBody>
                  <a:tcPr marL="51436" marR="51436" marT="25707" marB="25707">
                    <a:solidFill>
                      <a:srgbClr val="EFE1CA"/>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914077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C8A421-168F-284C-8C99-6D1B6BE08812}"/>
              </a:ext>
            </a:extLst>
          </p:cNvPr>
          <p:cNvSpPr>
            <a:spLocks noGrp="1"/>
          </p:cNvSpPr>
          <p:nvPr>
            <p:ph type="title"/>
          </p:nvPr>
        </p:nvSpPr>
        <p:spPr>
          <a:xfrm>
            <a:off x="5496560" y="1281158"/>
            <a:ext cx="5720080" cy="2066817"/>
          </a:xfrm>
        </p:spPr>
        <p:txBody>
          <a:bodyPr/>
          <a:lstStyle/>
          <a:p>
            <a:r>
              <a:rPr lang="es-MX" dirty="0"/>
              <a:t>Líneas de captura.</a:t>
            </a:r>
          </a:p>
        </p:txBody>
      </p:sp>
      <p:pic>
        <p:nvPicPr>
          <p:cNvPr id="11" name="Imagen 10">
            <a:extLst>
              <a:ext uri="{FF2B5EF4-FFF2-40B4-BE49-F238E27FC236}">
                <a16:creationId xmlns:a16="http://schemas.microsoft.com/office/drawing/2014/main" id="{2E6BEF71-ED80-FD73-16CA-482D1944B33B}"/>
              </a:ext>
            </a:extLst>
          </p:cNvPr>
          <p:cNvPicPr>
            <a:picLocks noChangeAspect="1"/>
          </p:cNvPicPr>
          <p:nvPr/>
        </p:nvPicPr>
        <p:blipFill>
          <a:blip r:embed="rId2"/>
          <a:stretch>
            <a:fillRect/>
          </a:stretch>
        </p:blipFill>
        <p:spPr>
          <a:xfrm>
            <a:off x="4806691" y="329428"/>
            <a:ext cx="4412018" cy="667152"/>
          </a:xfrm>
          <a:prstGeom prst="rect">
            <a:avLst/>
          </a:prstGeom>
        </p:spPr>
      </p:pic>
    </p:spTree>
    <p:extLst>
      <p:ext uri="{BB962C8B-B14F-4D97-AF65-F5344CB8AC3E}">
        <p14:creationId xmlns:p14="http://schemas.microsoft.com/office/powerpoint/2010/main" val="3992731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Líneas de captura.</a:t>
            </a:r>
          </a:p>
        </p:txBody>
      </p:sp>
      <p:sp>
        <p:nvSpPr>
          <p:cNvPr id="5" name="Marcador de contenido 3">
            <a:extLst>
              <a:ext uri="{FF2B5EF4-FFF2-40B4-BE49-F238E27FC236}">
                <a16:creationId xmlns:a16="http://schemas.microsoft.com/office/drawing/2014/main" id="{E9781FE6-79CA-A94E-D63A-E9170F9F49C9}"/>
              </a:ext>
            </a:extLst>
          </p:cNvPr>
          <p:cNvSpPr txBox="1">
            <a:spLocks/>
          </p:cNvSpPr>
          <p:nvPr/>
        </p:nvSpPr>
        <p:spPr>
          <a:xfrm>
            <a:off x="1155700" y="1255364"/>
            <a:ext cx="10861411" cy="5191675"/>
          </a:xfrm>
          <a:prstGeom prst="rect">
            <a:avLst/>
          </a:prstGeom>
          <a:noFill/>
        </p:spPr>
        <p:txBody>
          <a:bodyPr vert="horz" wrap="square" lIns="51432" tIns="25716" rIns="51432" bIns="25716"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19100" algn="just">
              <a:lnSpc>
                <a:spcPct val="150000"/>
              </a:lnSpc>
              <a:spcBef>
                <a:spcPts val="600"/>
              </a:spcBef>
              <a:spcAft>
                <a:spcPts val="100"/>
              </a:spcAft>
              <a:buClr>
                <a:schemeClr val="dk2"/>
              </a:buClr>
              <a:buSzPts val="3000"/>
              <a:buFont typeface="Source Sans Pro"/>
              <a:buChar char="▹"/>
            </a:pPr>
            <a:r>
              <a:rPr lang="es-MX" sz="1800" dirty="0">
                <a:solidFill>
                  <a:schemeClr val="dk1"/>
                </a:solidFill>
                <a:latin typeface="Montserrat" pitchFamily="2" charset="77"/>
                <a:ea typeface="Source Sans Pro"/>
                <a:cs typeface="Times New Roman" panose="02020603050405020304" pitchFamily="18" charset="0"/>
              </a:rPr>
              <a:t>Cuando la AEL e IFDP tienen recursos sin ejercer ni comprometidos contraídos al cierre del ejercicio, deben ser reintegrados a la Tesorería de la Federación (TESOFE).</a:t>
            </a:r>
          </a:p>
          <a:p>
            <a:pPr marL="457200" lvl="1" indent="-419100" algn="just">
              <a:lnSpc>
                <a:spcPct val="150000"/>
              </a:lnSpc>
              <a:spcBef>
                <a:spcPts val="600"/>
              </a:spcBef>
              <a:spcAft>
                <a:spcPts val="100"/>
              </a:spcAft>
              <a:buClr>
                <a:schemeClr val="dk2"/>
              </a:buClr>
              <a:buSzPts val="3000"/>
              <a:buFont typeface="Source Sans Pro"/>
              <a:buChar char="▹"/>
            </a:pPr>
            <a:r>
              <a:rPr lang="es-MX" sz="1800" dirty="0">
                <a:solidFill>
                  <a:schemeClr val="dk1"/>
                </a:solidFill>
                <a:latin typeface="Montserrat" pitchFamily="2" charset="77"/>
                <a:ea typeface="Source Sans Pro"/>
                <a:cs typeface="Times New Roman" panose="02020603050405020304" pitchFamily="18" charset="0"/>
              </a:rPr>
              <a:t>La AEL debe elaborar una solicitud de línea de captura dirigida al titular de la  DGESuM, con los siguientes requisitos:</a:t>
            </a:r>
          </a:p>
          <a:p>
            <a:pPr marL="914400" lvl="2" indent="-419100" algn="just">
              <a:lnSpc>
                <a:spcPct val="150000"/>
              </a:lnSpc>
              <a:spcBef>
                <a:spcPts val="600"/>
              </a:spcBef>
              <a:spcAft>
                <a:spcPts val="100"/>
              </a:spcAft>
              <a:buClr>
                <a:schemeClr val="dk2"/>
              </a:buClr>
              <a:buSzPts val="3000"/>
              <a:buFont typeface="Source Sans Pro"/>
              <a:buChar char="▹"/>
            </a:pPr>
            <a:r>
              <a:rPr lang="es-MX" sz="1800" dirty="0">
                <a:solidFill>
                  <a:srgbClr val="8E2F42"/>
                </a:solidFill>
                <a:latin typeface="Montserrat" pitchFamily="2" charset="77"/>
                <a:ea typeface="Source Sans Pro"/>
                <a:cs typeface="Times New Roman" panose="02020603050405020304" pitchFamily="18" charset="0"/>
              </a:rPr>
              <a:t>Año</a:t>
            </a:r>
            <a:r>
              <a:rPr lang="es-MX" sz="1800" dirty="0">
                <a:solidFill>
                  <a:schemeClr val="dk1"/>
                </a:solidFill>
                <a:latin typeface="Montserrat" pitchFamily="2" charset="77"/>
                <a:ea typeface="Source Sans Pro"/>
                <a:cs typeface="Times New Roman" panose="02020603050405020304" pitchFamily="18" charset="0"/>
              </a:rPr>
              <a:t>: 2024, en su caso, de años anteriores. </a:t>
            </a:r>
          </a:p>
          <a:p>
            <a:pPr marL="914400" lvl="2" indent="-419100" algn="just">
              <a:lnSpc>
                <a:spcPct val="150000"/>
              </a:lnSpc>
              <a:spcBef>
                <a:spcPts val="600"/>
              </a:spcBef>
              <a:spcAft>
                <a:spcPts val="100"/>
              </a:spcAft>
              <a:buClr>
                <a:schemeClr val="dk2"/>
              </a:buClr>
              <a:buSzPts val="3000"/>
              <a:buFont typeface="Source Sans Pro"/>
              <a:buChar char="▹"/>
            </a:pPr>
            <a:r>
              <a:rPr lang="es-MX" sz="1800" dirty="0">
                <a:solidFill>
                  <a:srgbClr val="8E2F42"/>
                </a:solidFill>
                <a:latin typeface="Montserrat" pitchFamily="2" charset="77"/>
                <a:ea typeface="Source Sans Pro"/>
                <a:cs typeface="Times New Roman" panose="02020603050405020304" pitchFamily="18" charset="0"/>
              </a:rPr>
              <a:t>Programa</a:t>
            </a:r>
            <a:r>
              <a:rPr lang="es-MX" sz="1800" dirty="0">
                <a:solidFill>
                  <a:schemeClr val="dk1"/>
                </a:solidFill>
                <a:latin typeface="Montserrat" pitchFamily="2" charset="77"/>
                <a:ea typeface="Source Sans Pro"/>
                <a:cs typeface="Times New Roman" panose="02020603050405020304" pitchFamily="18" charset="0"/>
              </a:rPr>
              <a:t>: “Programa Fortalecimiento a la Excelencia Educativa” </a:t>
            </a:r>
          </a:p>
          <a:p>
            <a:pPr marL="914400" lvl="2" indent="-419100" algn="just">
              <a:lnSpc>
                <a:spcPct val="150000"/>
              </a:lnSpc>
              <a:spcBef>
                <a:spcPts val="600"/>
              </a:spcBef>
              <a:spcAft>
                <a:spcPts val="100"/>
              </a:spcAft>
              <a:buClr>
                <a:schemeClr val="dk2"/>
              </a:buClr>
              <a:buSzPts val="3000"/>
              <a:buFont typeface="Source Sans Pro"/>
              <a:buChar char="▹"/>
            </a:pPr>
            <a:r>
              <a:rPr lang="es-MX" sz="1800" dirty="0">
                <a:solidFill>
                  <a:srgbClr val="8E2F42"/>
                </a:solidFill>
                <a:latin typeface="Montserrat" pitchFamily="2" charset="77"/>
                <a:ea typeface="Source Sans Pro"/>
                <a:cs typeface="Times New Roman" panose="02020603050405020304" pitchFamily="18" charset="0"/>
              </a:rPr>
              <a:t>Monto</a:t>
            </a:r>
            <a:r>
              <a:rPr lang="es-MX" sz="1800" dirty="0">
                <a:solidFill>
                  <a:schemeClr val="dk1"/>
                </a:solidFill>
                <a:latin typeface="Montserrat" pitchFamily="2" charset="77"/>
                <a:ea typeface="Source Sans Pro"/>
                <a:cs typeface="Times New Roman" panose="02020603050405020304" pitchFamily="18" charset="0"/>
              </a:rPr>
              <a:t>: ($ M.N.).</a:t>
            </a:r>
          </a:p>
          <a:p>
            <a:pPr marL="914400" lvl="2" indent="-419100" algn="just">
              <a:lnSpc>
                <a:spcPct val="150000"/>
              </a:lnSpc>
              <a:spcBef>
                <a:spcPts val="600"/>
              </a:spcBef>
              <a:spcAft>
                <a:spcPts val="100"/>
              </a:spcAft>
              <a:buClr>
                <a:schemeClr val="dk2"/>
              </a:buClr>
              <a:buSzPts val="3000"/>
              <a:buFont typeface="Source Sans Pro"/>
              <a:buChar char="▹"/>
            </a:pPr>
            <a:r>
              <a:rPr lang="es-MX" sz="1800" dirty="0">
                <a:solidFill>
                  <a:srgbClr val="8E2F42"/>
                </a:solidFill>
                <a:latin typeface="Montserrat" pitchFamily="2" charset="77"/>
                <a:ea typeface="Source Sans Pro"/>
                <a:cs typeface="Times New Roman" panose="02020603050405020304" pitchFamily="18" charset="0"/>
              </a:rPr>
              <a:t>Forma de pago</a:t>
            </a:r>
            <a:r>
              <a:rPr lang="es-MX" sz="1800" dirty="0">
                <a:solidFill>
                  <a:schemeClr val="dk1"/>
                </a:solidFill>
                <a:latin typeface="Montserrat" pitchFamily="2" charset="77"/>
                <a:ea typeface="Source Sans Pro"/>
                <a:cs typeface="Times New Roman" panose="02020603050405020304" pitchFamily="18" charset="0"/>
              </a:rPr>
              <a:t>: Electrónico (SPEI) o ventanilla (cheque o efectivo).</a:t>
            </a:r>
            <a:endParaRPr lang="es-MX" sz="1800" b="1" dirty="0">
              <a:solidFill>
                <a:srgbClr val="C00000"/>
              </a:solidFill>
              <a:latin typeface="Montserrat" pitchFamily="2" charset="77"/>
              <a:ea typeface="Source Sans Pro"/>
              <a:cs typeface="Times New Roman" panose="02020603050405020304" pitchFamily="18" charset="0"/>
            </a:endParaRPr>
          </a:p>
          <a:p>
            <a:pPr marL="914400" lvl="2" indent="-419100" algn="just">
              <a:lnSpc>
                <a:spcPct val="150000"/>
              </a:lnSpc>
              <a:spcBef>
                <a:spcPts val="600"/>
              </a:spcBef>
              <a:spcAft>
                <a:spcPts val="100"/>
              </a:spcAft>
              <a:buClr>
                <a:schemeClr val="dk2"/>
              </a:buClr>
              <a:buSzPts val="3000"/>
              <a:buFont typeface="Source Sans Pro"/>
              <a:buChar char="▹"/>
            </a:pPr>
            <a:r>
              <a:rPr lang="es-MX" sz="1800" dirty="0">
                <a:solidFill>
                  <a:srgbClr val="8E2F42"/>
                </a:solidFill>
                <a:latin typeface="Montserrat" pitchFamily="2" charset="77"/>
                <a:ea typeface="Source Sans Pro"/>
                <a:cs typeface="Times New Roman" panose="02020603050405020304" pitchFamily="18" charset="0"/>
              </a:rPr>
              <a:t>CLC No.</a:t>
            </a:r>
            <a:r>
              <a:rPr lang="es-MX" sz="1800" dirty="0">
                <a:solidFill>
                  <a:schemeClr val="dk1"/>
                </a:solidFill>
                <a:latin typeface="Montserrat" pitchFamily="2" charset="77"/>
                <a:ea typeface="Source Sans Pro"/>
                <a:cs typeface="Times New Roman" panose="02020603050405020304" pitchFamily="18" charset="0"/>
              </a:rPr>
              <a:t>: “Cuenta por Liquidar Certificada” con el cual se comprueba la transferencia de los recursos a la Entidad.</a:t>
            </a:r>
          </a:p>
          <a:p>
            <a:pPr marL="914400" lvl="2" indent="-419100" algn="just">
              <a:lnSpc>
                <a:spcPct val="150000"/>
              </a:lnSpc>
              <a:spcBef>
                <a:spcPts val="600"/>
              </a:spcBef>
              <a:spcAft>
                <a:spcPts val="100"/>
              </a:spcAft>
              <a:buClr>
                <a:schemeClr val="dk2"/>
              </a:buClr>
              <a:buSzPts val="3000"/>
              <a:buFont typeface="Source Sans Pro"/>
              <a:buChar char="▹"/>
            </a:pPr>
            <a:r>
              <a:rPr lang="es-MX" sz="1800" dirty="0">
                <a:solidFill>
                  <a:srgbClr val="8E2F42"/>
                </a:solidFill>
                <a:latin typeface="Montserrat" pitchFamily="2" charset="77"/>
                <a:ea typeface="Source Sans Pro"/>
                <a:cs typeface="Times New Roman" panose="02020603050405020304" pitchFamily="18" charset="0"/>
              </a:rPr>
              <a:t>Nombre, correo electrónico, teléfono y cargo del responsable del reintegro</a:t>
            </a:r>
            <a:r>
              <a:rPr lang="es-MX" sz="1800" dirty="0">
                <a:solidFill>
                  <a:schemeClr val="dk1"/>
                </a:solidFill>
                <a:latin typeface="Montserrat" pitchFamily="2" charset="77"/>
                <a:ea typeface="Source Sans Pro"/>
                <a:cs typeface="Times New Roman" panose="02020603050405020304" pitchFamily="18" charset="0"/>
              </a:rPr>
              <a:t>:</a:t>
            </a:r>
          </a:p>
        </p:txBody>
      </p:sp>
    </p:spTree>
    <p:extLst>
      <p:ext uri="{BB962C8B-B14F-4D97-AF65-F5344CB8AC3E}">
        <p14:creationId xmlns:p14="http://schemas.microsoft.com/office/powerpoint/2010/main" val="4133207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8941" y="2055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Líneas de captura.</a:t>
            </a:r>
          </a:p>
        </p:txBody>
      </p:sp>
      <p:sp>
        <p:nvSpPr>
          <p:cNvPr id="6" name="Marcador de contenido 2">
            <a:extLst>
              <a:ext uri="{FF2B5EF4-FFF2-40B4-BE49-F238E27FC236}">
                <a16:creationId xmlns:a16="http://schemas.microsoft.com/office/drawing/2014/main" id="{A51C3B19-B8FD-6883-4484-F1C2815766FF}"/>
              </a:ext>
            </a:extLst>
          </p:cNvPr>
          <p:cNvSpPr txBox="1">
            <a:spLocks/>
          </p:cNvSpPr>
          <p:nvPr/>
        </p:nvSpPr>
        <p:spPr>
          <a:xfrm>
            <a:off x="340962" y="1398494"/>
            <a:ext cx="11512987" cy="2957606"/>
          </a:xfrm>
          <a:prstGeom prst="rect">
            <a:avLst/>
          </a:prstGeom>
          <a:noFill/>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lvl="1" indent="-419100" algn="just">
              <a:spcBef>
                <a:spcPts val="600"/>
              </a:spcBef>
              <a:spcAft>
                <a:spcPts val="100"/>
              </a:spcAft>
              <a:buClr>
                <a:schemeClr val="dk2"/>
              </a:buClr>
              <a:buSzPts val="3000"/>
              <a:buFont typeface="Source Sans Pro"/>
              <a:buChar char="▹"/>
            </a:pPr>
            <a:r>
              <a:rPr lang="es-MX" sz="1900" dirty="0">
                <a:solidFill>
                  <a:srgbClr val="8E2F42"/>
                </a:solidFill>
                <a:latin typeface="Montserrat" pitchFamily="2" charset="77"/>
                <a:ea typeface="Source Sans Pro"/>
                <a:cs typeface="Times New Roman" panose="02020603050405020304" pitchFamily="18" charset="0"/>
              </a:rPr>
              <a:t>Comentario:</a:t>
            </a:r>
            <a:endParaRPr lang="es-MX" sz="1900" dirty="0">
              <a:solidFill>
                <a:schemeClr val="dk1"/>
              </a:solidFill>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endParaRPr lang="es-MX" sz="1900" dirty="0">
              <a:solidFill>
                <a:srgbClr val="415665"/>
              </a:solidFill>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r>
              <a:rPr lang="es-MX" sz="1900" dirty="0">
                <a:latin typeface="Montserrat" pitchFamily="2" charset="77"/>
                <a:ea typeface="Source Sans Pro"/>
                <a:cs typeface="Times New Roman" panose="02020603050405020304" pitchFamily="18" charset="0"/>
              </a:rPr>
              <a:t>El monto mínimo para realizar reintegros, de parte de las AEL e IFDP, a través de líneas de captura a la TESOFE, de </a:t>
            </a:r>
            <a:r>
              <a:rPr lang="es-MX" sz="1900" dirty="0">
                <a:solidFill>
                  <a:srgbClr val="8E2F42"/>
                </a:solidFill>
                <a:latin typeface="Montserrat" pitchFamily="2" charset="77"/>
                <a:ea typeface="Source Sans Pro"/>
                <a:cs typeface="Times New Roman" panose="02020603050405020304" pitchFamily="18" charset="0"/>
              </a:rPr>
              <a:t>recurso no ejercido en tiempo y forma del Programa</a:t>
            </a:r>
            <a:r>
              <a:rPr lang="es-MX" sz="1900" dirty="0">
                <a:latin typeface="Montserrat" pitchFamily="2" charset="77"/>
                <a:ea typeface="Source Sans Pro"/>
                <a:cs typeface="Times New Roman" panose="02020603050405020304" pitchFamily="18" charset="0"/>
              </a:rPr>
              <a:t>, será de $100.00.</a:t>
            </a:r>
          </a:p>
          <a:p>
            <a:pPr marL="914400" lvl="1" indent="-381000" algn="just">
              <a:buClr>
                <a:schemeClr val="dk2"/>
              </a:buClr>
              <a:buSzPts val="2400"/>
              <a:buFont typeface="Source Sans Pro"/>
              <a:buChar char="▸"/>
            </a:pPr>
            <a:endParaRPr lang="es-MX" sz="1900" dirty="0">
              <a:solidFill>
                <a:srgbClr val="415665"/>
              </a:solidFill>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r>
              <a:rPr lang="es-ES" sz="1900" dirty="0">
                <a:latin typeface="Montserrat" pitchFamily="2" charset="77"/>
                <a:ea typeface="Source Sans Pro"/>
                <a:cs typeface="Times New Roman" panose="02020603050405020304" pitchFamily="18" charset="0"/>
              </a:rPr>
              <a:t>Los reintegros a la TESOFE por concepto de rendimientos y/o intereses bancarios se pueden solicitar líneas de captura por montos menores a $100.00, en este caso, se requiere adjuntar los estados de cuenta bancarios de dichos rendimientos y/o intereses.</a:t>
            </a:r>
          </a:p>
          <a:p>
            <a:pPr marL="914400" lvl="1" indent="-381000" algn="just">
              <a:buClr>
                <a:schemeClr val="dk2"/>
              </a:buClr>
              <a:buSzPts val="2400"/>
              <a:buFont typeface="Source Sans Pro"/>
              <a:buChar char="▸"/>
            </a:pPr>
            <a:endParaRPr lang="es-MX" sz="1900" dirty="0">
              <a:solidFill>
                <a:srgbClr val="415665"/>
              </a:solidFill>
              <a:latin typeface="Montserrat" pitchFamily="2" charset="77"/>
              <a:ea typeface="Source Sans Pro"/>
              <a:cs typeface="Times New Roman" panose="02020603050405020304" pitchFamily="18" charset="0"/>
            </a:endParaRPr>
          </a:p>
          <a:p>
            <a:pPr marL="914400" lvl="1" indent="-381000" algn="just">
              <a:buClr>
                <a:schemeClr val="dk2"/>
              </a:buClr>
              <a:buSzPts val="2400"/>
              <a:buFont typeface="Source Sans Pro"/>
              <a:buChar char="▸"/>
            </a:pPr>
            <a:endParaRPr lang="es-MX" sz="1900" dirty="0">
              <a:solidFill>
                <a:srgbClr val="415665"/>
              </a:solidFill>
              <a:latin typeface="Montserrat" pitchFamily="2" charset="77"/>
              <a:ea typeface="Source Sans Pro"/>
              <a:cs typeface="Times New Roman" panose="02020603050405020304" pitchFamily="18" charset="0"/>
            </a:endParaRPr>
          </a:p>
        </p:txBody>
      </p:sp>
    </p:spTree>
    <p:extLst>
      <p:ext uri="{BB962C8B-B14F-4D97-AF65-F5344CB8AC3E}">
        <p14:creationId xmlns:p14="http://schemas.microsoft.com/office/powerpoint/2010/main" val="1096013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767028-C0E9-46F5-A1BE-ECFE9EA86590}"/>
              </a:ext>
            </a:extLst>
          </p:cNvPr>
          <p:cNvSpPr>
            <a:spLocks noGrp="1"/>
          </p:cNvSpPr>
          <p:nvPr>
            <p:ph type="ctrTitle"/>
          </p:nvPr>
        </p:nvSpPr>
        <p:spPr>
          <a:xfrm>
            <a:off x="203200" y="428174"/>
            <a:ext cx="11506200" cy="1066798"/>
          </a:xfrm>
        </p:spPr>
        <p:txBody>
          <a:bodyPr anchor="b">
            <a:normAutofit fontScale="90000"/>
          </a:bodyPr>
          <a:lstStyle/>
          <a:p>
            <a:pPr algn="l"/>
            <a:r>
              <a:rPr lang="es-ES" sz="3600" b="1" dirty="0">
                <a:solidFill>
                  <a:srgbClr val="6E152E"/>
                </a:solidFill>
                <a:latin typeface="Montserrat SemiBold" pitchFamily="2" charset="77"/>
              </a:rPr>
              <a:t>Comentarios a los formatos de la comprobación de la EDINEN,  ejercicios anteriores y cierre del ejercicio 2024 </a:t>
            </a:r>
            <a:endParaRPr lang="es-MX" sz="3600" b="1" dirty="0">
              <a:solidFill>
                <a:srgbClr val="6E152E"/>
              </a:solidFill>
              <a:latin typeface="Montserrat SemiBold" pitchFamily="2" charset="77"/>
            </a:endParaRPr>
          </a:p>
        </p:txBody>
      </p:sp>
      <p:sp>
        <p:nvSpPr>
          <p:cNvPr id="3" name="Subtítulo 2">
            <a:extLst>
              <a:ext uri="{FF2B5EF4-FFF2-40B4-BE49-F238E27FC236}">
                <a16:creationId xmlns:a16="http://schemas.microsoft.com/office/drawing/2014/main" id="{5590DC50-B076-4E28-9887-BAE3D7C11858}"/>
              </a:ext>
            </a:extLst>
          </p:cNvPr>
          <p:cNvSpPr>
            <a:spLocks noGrp="1"/>
          </p:cNvSpPr>
          <p:nvPr>
            <p:ph type="subTitle" idx="1"/>
          </p:nvPr>
        </p:nvSpPr>
        <p:spPr>
          <a:xfrm>
            <a:off x="203200" y="1403761"/>
            <a:ext cx="11785600" cy="4934854"/>
          </a:xfrm>
        </p:spPr>
        <p:txBody>
          <a:bodyPr>
            <a:noAutofit/>
          </a:bodyPr>
          <a:lstStyle/>
          <a:p>
            <a:r>
              <a:rPr lang="es-ES" sz="1800" b="1" dirty="0">
                <a:solidFill>
                  <a:srgbClr val="6E152E"/>
                </a:solidFill>
                <a:latin typeface="Montserrat" pitchFamily="2" charset="77"/>
              </a:rPr>
              <a:t>A. FORMATO: Solicitud de uso de Ahorros Presupuestales (EDINEN 2024)</a:t>
            </a:r>
          </a:p>
          <a:p>
            <a:pPr algn="l"/>
            <a:r>
              <a:rPr lang="es-ES" sz="1800" dirty="0">
                <a:latin typeface="Montserrat" pitchFamily="2" charset="77"/>
              </a:rPr>
              <a:t>1.- Se utiliza para uso de ahorros presupuestales (economías), cambio de rubro dentro de la misma Acción, ajustes a los rubros de gasto, a la cantidad, al precio unitario y al monto total.</a:t>
            </a:r>
          </a:p>
          <a:p>
            <a:pPr algn="l"/>
            <a:r>
              <a:rPr lang="es-ES" sz="1800" dirty="0">
                <a:latin typeface="Montserrat" pitchFamily="2" charset="77"/>
              </a:rPr>
              <a:t>2.-  El formato del ejercicio fiscal 2023, sigue vigente en el 2024, con el mismo uso del año anterior.</a:t>
            </a:r>
          </a:p>
          <a:p>
            <a:pPr algn="l"/>
            <a:r>
              <a:rPr lang="es-ES" sz="1800" dirty="0">
                <a:latin typeface="Montserrat" pitchFamily="2" charset="77"/>
              </a:rPr>
              <a:t>3.- El 50% de las AEL e IFDP elaboran incorrectamente la aplicación de las economías, </a:t>
            </a:r>
            <a:r>
              <a:rPr kumimoji="0" lang="es-ES" sz="1800" b="0" i="0" u="none" strike="noStrike" kern="1200" cap="none" spc="0" normalizeH="0" baseline="0" noProof="0" dirty="0">
                <a:ln>
                  <a:noFill/>
                </a:ln>
                <a:solidFill>
                  <a:prstClr val="black"/>
                </a:solidFill>
                <a:effectLst/>
                <a:uLnTx/>
                <a:uFillTx/>
                <a:latin typeface="Montserrat" pitchFamily="2" charset="77"/>
              </a:rPr>
              <a:t>cambio de rubro, ajustes a los rubros de gasto, a la cantidad, al precio unitario y al monto total en el formato.</a:t>
            </a:r>
            <a:endParaRPr lang="es-ES" sz="1800" dirty="0">
              <a:latin typeface="Montserrat" pitchFamily="2" charset="77"/>
            </a:endParaRPr>
          </a:p>
          <a:p>
            <a:pPr algn="l"/>
            <a:r>
              <a:rPr lang="es-ES" sz="1800" dirty="0">
                <a:latin typeface="Montserrat" pitchFamily="2" charset="77"/>
              </a:rPr>
              <a:t>4.- El 10% de AEL e IFDP no firman ni sellan los formatos debidamente.</a:t>
            </a:r>
          </a:p>
          <a:p>
            <a:pPr algn="l"/>
            <a:r>
              <a:rPr lang="es-ES" sz="1800" dirty="0">
                <a:latin typeface="Montserrat" pitchFamily="2" charset="77"/>
              </a:rPr>
              <a:t>5.- El 3% de las AEL e IFDP no llenan el formato con los datos que indica el formato. </a:t>
            </a:r>
          </a:p>
          <a:p>
            <a:pPr algn="l"/>
            <a:r>
              <a:rPr lang="es-ES" sz="1800" dirty="0">
                <a:latin typeface="Montserrat" pitchFamily="2" charset="77"/>
              </a:rPr>
              <a:t>6.- El 10% de las AEL e IFDP envían las solicitudes con el formato en fotocopias y no en original, como se tiene indicado.</a:t>
            </a:r>
          </a:p>
          <a:p>
            <a:pPr algn="l"/>
            <a:r>
              <a:rPr lang="es-ES" sz="1800" dirty="0">
                <a:latin typeface="Montserrat" pitchFamily="2" charset="77"/>
              </a:rPr>
              <a:t>7.- El 25% de las AEL e IFDP no actualizan el formato, utilizan formatos de ejercicios fiscales anteriores.</a:t>
            </a:r>
          </a:p>
          <a:p>
            <a:pPr algn="l"/>
            <a:r>
              <a:rPr lang="es-ES" sz="1800" dirty="0">
                <a:latin typeface="Montserrat" pitchFamily="2" charset="77"/>
              </a:rPr>
              <a:t>8.- El 5% de las AEL e IFDP envían las solicitudes de uso de economías o cambios de rubros sin el formato anexo. </a:t>
            </a:r>
          </a:p>
        </p:txBody>
      </p:sp>
    </p:spTree>
    <p:extLst>
      <p:ext uri="{BB962C8B-B14F-4D97-AF65-F5344CB8AC3E}">
        <p14:creationId xmlns:p14="http://schemas.microsoft.com/office/powerpoint/2010/main" val="1618320323"/>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0DA89C05-495B-46C3-9C87-3B28958A4CFA}"/>
              </a:ext>
            </a:extLst>
          </p:cNvPr>
          <p:cNvGraphicFramePr>
            <a:graphicFrameLocks noGrp="1"/>
          </p:cNvGraphicFramePr>
          <p:nvPr>
            <p:extLst>
              <p:ext uri="{D42A27DB-BD31-4B8C-83A1-F6EECF244321}">
                <p14:modId xmlns:p14="http://schemas.microsoft.com/office/powerpoint/2010/main" val="660663429"/>
              </p:ext>
            </p:extLst>
          </p:nvPr>
        </p:nvGraphicFramePr>
        <p:xfrm>
          <a:off x="72572" y="1698515"/>
          <a:ext cx="12046856" cy="4961568"/>
        </p:xfrm>
        <a:graphic>
          <a:graphicData uri="http://schemas.openxmlformats.org/drawingml/2006/table">
            <a:tbl>
              <a:tblPr/>
              <a:tblGrid>
                <a:gridCol w="1001243">
                  <a:extLst>
                    <a:ext uri="{9D8B030D-6E8A-4147-A177-3AD203B41FA5}">
                      <a16:colId xmlns:a16="http://schemas.microsoft.com/office/drawing/2014/main" val="2097298867"/>
                    </a:ext>
                  </a:extLst>
                </a:gridCol>
                <a:gridCol w="2471148">
                  <a:extLst>
                    <a:ext uri="{9D8B030D-6E8A-4147-A177-3AD203B41FA5}">
                      <a16:colId xmlns:a16="http://schemas.microsoft.com/office/drawing/2014/main" val="1802559977"/>
                    </a:ext>
                  </a:extLst>
                </a:gridCol>
                <a:gridCol w="894725">
                  <a:extLst>
                    <a:ext uri="{9D8B030D-6E8A-4147-A177-3AD203B41FA5}">
                      <a16:colId xmlns:a16="http://schemas.microsoft.com/office/drawing/2014/main" val="2721216731"/>
                    </a:ext>
                  </a:extLst>
                </a:gridCol>
                <a:gridCol w="1581748">
                  <a:extLst>
                    <a:ext uri="{9D8B030D-6E8A-4147-A177-3AD203B41FA5}">
                      <a16:colId xmlns:a16="http://schemas.microsoft.com/office/drawing/2014/main" val="1450006182"/>
                    </a:ext>
                  </a:extLst>
                </a:gridCol>
                <a:gridCol w="2087697">
                  <a:extLst>
                    <a:ext uri="{9D8B030D-6E8A-4147-A177-3AD203B41FA5}">
                      <a16:colId xmlns:a16="http://schemas.microsoft.com/office/drawing/2014/main" val="2164833167"/>
                    </a:ext>
                  </a:extLst>
                </a:gridCol>
                <a:gridCol w="1198293">
                  <a:extLst>
                    <a:ext uri="{9D8B030D-6E8A-4147-A177-3AD203B41FA5}">
                      <a16:colId xmlns:a16="http://schemas.microsoft.com/office/drawing/2014/main" val="84952770"/>
                    </a:ext>
                  </a:extLst>
                </a:gridCol>
                <a:gridCol w="1533819">
                  <a:extLst>
                    <a:ext uri="{9D8B030D-6E8A-4147-A177-3AD203B41FA5}">
                      <a16:colId xmlns:a16="http://schemas.microsoft.com/office/drawing/2014/main" val="2016584430"/>
                    </a:ext>
                  </a:extLst>
                </a:gridCol>
                <a:gridCol w="1278183">
                  <a:extLst>
                    <a:ext uri="{9D8B030D-6E8A-4147-A177-3AD203B41FA5}">
                      <a16:colId xmlns:a16="http://schemas.microsoft.com/office/drawing/2014/main" val="455974163"/>
                    </a:ext>
                  </a:extLst>
                </a:gridCol>
              </a:tblGrid>
              <a:tr h="168037">
                <a:tc>
                  <a:txBody>
                    <a:bodyPr/>
                    <a:lstStyle/>
                    <a:p>
                      <a:pPr algn="l"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MX" sz="800" b="1" i="0" u="none" strike="noStrike">
                          <a:solidFill>
                            <a:srgbClr val="39471D"/>
                          </a:solidFill>
                          <a:effectLst/>
                          <a:latin typeface="Arial" panose="020B0604020202020204" pitchFamily="34" charset="0"/>
                        </a:rPr>
                        <a:t>DICE:</a:t>
                      </a:r>
                    </a:p>
                  </a:txBody>
                  <a:tcPr marL="9227" marR="9227" marT="9227" marB="0" anchor="b">
                    <a:lnL>
                      <a:noFill/>
                    </a:lnL>
                    <a:lnR>
                      <a:noFill/>
                    </a:lnR>
                    <a:lnT>
                      <a:noFill/>
                    </a:lnT>
                    <a:lnB w="6350" cap="flat" cmpd="sng" algn="ctr">
                      <a:solidFill>
                        <a:srgbClr val="000000"/>
                      </a:solidFill>
                      <a:prstDash val="solid"/>
                      <a:round/>
                      <a:headEnd type="none" w="med" len="med"/>
                      <a:tailEnd type="none" w="med" len="med"/>
                    </a:lnB>
                  </a:tcPr>
                </a:tc>
                <a:tc gridSpan="6">
                  <a:txBody>
                    <a:bodyPr/>
                    <a:lstStyle/>
                    <a:p>
                      <a:pPr algn="ctr" fontAlgn="b"/>
                      <a:r>
                        <a:rPr lang="es-MX" sz="800" b="1" i="0" u="none" strike="noStrike">
                          <a:solidFill>
                            <a:srgbClr val="39471D"/>
                          </a:solidFill>
                          <a:effectLst/>
                          <a:latin typeface="Arial" panose="020B0604020202020204" pitchFamily="34" charset="0"/>
                        </a:rPr>
                        <a:t>GENERACIÓN DE AHORRO:</a:t>
                      </a:r>
                    </a:p>
                  </a:txBody>
                  <a:tcPr marL="9227" marR="9227" marT="922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2771940240"/>
                  </a:ext>
                </a:extLst>
              </a:tr>
              <a:tr h="703656">
                <a:tc gridSpan="2">
                  <a:txBody>
                    <a:bodyPr/>
                    <a:lstStyle/>
                    <a:p>
                      <a:pPr algn="ctr" fontAlgn="ctr"/>
                      <a:r>
                        <a:rPr lang="es-MX" sz="800" b="1" i="0" u="none" strike="noStrike">
                          <a:effectLst/>
                          <a:latin typeface="Arial" panose="020B0604020202020204" pitchFamily="34" charset="0"/>
                        </a:rPr>
                        <a:t>OBJETIVO</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es-MX"/>
                    </a:p>
                  </a:txBody>
                  <a:tcPr/>
                </a:tc>
                <a:tc gridSpan="6">
                  <a:txBody>
                    <a:bodyPr/>
                    <a:lstStyle/>
                    <a:p>
                      <a:pPr algn="ctr" fontAlgn="ctr"/>
                      <a:r>
                        <a:rPr lang="es-MX" sz="800" b="1" i="0" u="none" strike="noStrike" dirty="0">
                          <a:effectLst/>
                          <a:latin typeface="Arial" panose="020B0604020202020204" pitchFamily="34" charset="0"/>
                        </a:rPr>
                        <a:t>(5)</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182938014"/>
                  </a:ext>
                </a:extLst>
              </a:tr>
              <a:tr h="157534">
                <a:tc gridSpan="2">
                  <a:txBody>
                    <a:bodyPr/>
                    <a:lstStyle/>
                    <a:p>
                      <a:pPr algn="ctr" fontAlgn="ctr"/>
                      <a:r>
                        <a:rPr lang="es-MX" sz="800" b="1" i="0" u="none" strike="noStrike">
                          <a:effectLst/>
                          <a:latin typeface="Helvetica" panose="020B0604020202020204" pitchFamily="34" charset="0"/>
                        </a:rPr>
                        <a:t>META</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es-MX"/>
                    </a:p>
                  </a:txBody>
                  <a:tcPr/>
                </a:tc>
                <a:tc gridSpan="2">
                  <a:txBody>
                    <a:bodyPr/>
                    <a:lstStyle/>
                    <a:p>
                      <a:pPr algn="ctr" fontAlgn="ctr"/>
                      <a:r>
                        <a:rPr lang="es-MX" sz="800" b="1" i="0" u="none" strike="noStrike">
                          <a:effectLst/>
                          <a:latin typeface="Helvetica" panose="020B0604020202020204" pitchFamily="34" charset="0"/>
                        </a:rPr>
                        <a:t>ACCIÓN</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es-MX"/>
                    </a:p>
                  </a:txBody>
                  <a:tcPr/>
                </a:tc>
                <a:tc>
                  <a:txBody>
                    <a:bodyPr/>
                    <a:lstStyle/>
                    <a:p>
                      <a:pPr algn="ctr" fontAlgn="ctr"/>
                      <a:r>
                        <a:rPr lang="es-MX" sz="800" b="1" i="0" u="none" strike="noStrike">
                          <a:effectLst/>
                          <a:latin typeface="Helvetica" panose="020B0604020202020204" pitchFamily="34" charset="0"/>
                        </a:rPr>
                        <a:t>RUBRO GASTO</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800" b="1" i="0" u="none" strike="noStrike">
                          <a:effectLst/>
                          <a:latin typeface="Helvetica" panose="020B0604020202020204" pitchFamily="34" charset="0"/>
                        </a:rPr>
                        <a:t>CANTIDAD</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800" b="1" i="0" u="none" strike="noStrike">
                          <a:effectLst/>
                          <a:latin typeface="Helvetica" panose="020B0604020202020204" pitchFamily="34" charset="0"/>
                        </a:rPr>
                        <a:t>P/UNIDAD</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800" b="1" i="0" u="none" strike="noStrike">
                          <a:effectLst/>
                          <a:latin typeface="Helvetica" panose="020B0604020202020204" pitchFamily="34" charset="0"/>
                        </a:rPr>
                        <a:t>TOTAL</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673197580"/>
                  </a:ext>
                </a:extLst>
              </a:tr>
              <a:tr h="157534">
                <a:tc>
                  <a:txBody>
                    <a:bodyPr/>
                    <a:lstStyle/>
                    <a:p>
                      <a:pPr algn="ctr" fontAlgn="ctr"/>
                      <a:r>
                        <a:rPr lang="es-MX" sz="800" b="1" i="0" u="none" strike="noStrike">
                          <a:effectLst/>
                          <a:latin typeface="Arial" panose="020B0604020202020204" pitchFamily="34" charset="0"/>
                        </a:rPr>
                        <a:t>(7)</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(8)</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095033930"/>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(9)</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(10)</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(11)</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(12)</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(13)</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(14)</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217422205"/>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490978029"/>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448827"/>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l" fontAlgn="ctr"/>
                      <a:r>
                        <a:rPr lang="es-MX" sz="800" b="0" i="0" u="none" strike="noStrike">
                          <a:effectLst/>
                          <a:latin typeface="Arial"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l" fontAlgn="ctr"/>
                      <a:r>
                        <a:rPr lang="es-MX" sz="800" b="0" i="0" u="none" strike="noStrike">
                          <a:effectLst/>
                          <a:latin typeface="Helvetica"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800" b="1" i="0" u="none" strike="noStrike">
                          <a:effectLst/>
                          <a:latin typeface="Helvetica" panose="020B0604020202020204" pitchFamily="34" charset="0"/>
                        </a:rPr>
                        <a:t>(24)</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800" b="1" i="0" u="none" strike="noStrike">
                          <a:effectLst/>
                          <a:latin typeface="Helvetica" panose="020B0604020202020204" pitchFamily="34" charset="0"/>
                        </a:rPr>
                        <a:t>Total:</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800" b="1" i="0" u="none" strike="noStrike">
                          <a:effectLst/>
                          <a:latin typeface="Helvetica" panose="020B0604020202020204" pitchFamily="34" charset="0"/>
                        </a:rPr>
                        <a:t> </a:t>
                      </a:r>
                    </a:p>
                  </a:txBody>
                  <a:tcPr marL="9227" marR="9227" marT="922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2071235885"/>
                  </a:ext>
                </a:extLst>
              </a:tr>
              <a:tr h="157534">
                <a:tc>
                  <a:txBody>
                    <a:bodyPr/>
                    <a:lstStyle/>
                    <a:p>
                      <a:pPr algn="ctr" fontAlgn="ctr"/>
                      <a:r>
                        <a:rPr lang="es-MX" sz="800" b="1" i="0" u="none" strike="noStrike">
                          <a:effectLst/>
                          <a:latin typeface="Arial" panose="020B0604020202020204" pitchFamily="34" charset="0"/>
                        </a:rPr>
                        <a:t>(7)</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(8)</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dirty="0">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887556311"/>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(9)</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(10)</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(11)</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(12)</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(13)</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(14)</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798460630"/>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9597966"/>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2279077"/>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l" fontAlgn="ctr"/>
                      <a:r>
                        <a:rPr lang="es-MX" sz="800" b="0" i="0" u="none" strike="noStrike">
                          <a:effectLst/>
                          <a:latin typeface="Arial"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800" b="0" i="0" u="none" strike="noStrike" dirty="0">
                          <a:effectLst/>
                          <a:latin typeface="Helvetica"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l" fontAlgn="ctr"/>
                      <a:r>
                        <a:rPr lang="es-MX" sz="800" b="0" i="0" u="none" strike="noStrike">
                          <a:effectLst/>
                          <a:latin typeface="Helvetica"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800" b="1" i="0" u="none" strike="noStrike">
                          <a:effectLst/>
                          <a:latin typeface="Helvetica" panose="020B0604020202020204" pitchFamily="34" charset="0"/>
                        </a:rPr>
                        <a:t>(24)</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800" b="1" i="0" u="none" strike="noStrike">
                          <a:effectLst/>
                          <a:latin typeface="Helvetica" panose="020B0604020202020204" pitchFamily="34" charset="0"/>
                        </a:rPr>
                        <a:t>Total:</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800" b="1" i="0" u="none" strike="noStrike">
                          <a:effectLst/>
                          <a:latin typeface="Helvetica" panose="020B0604020202020204" pitchFamily="34" charset="0"/>
                        </a:rPr>
                        <a:t> </a:t>
                      </a:r>
                    </a:p>
                  </a:txBody>
                  <a:tcPr marL="9227" marR="9227" marT="922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66509702"/>
                  </a:ext>
                </a:extLst>
              </a:tr>
              <a:tr h="157534">
                <a:tc>
                  <a:txBody>
                    <a:bodyPr/>
                    <a:lstStyle/>
                    <a:p>
                      <a:pPr algn="ctr" fontAlgn="ctr"/>
                      <a:r>
                        <a:rPr lang="es-MX" sz="800" b="1" i="0" u="none" strike="noStrike">
                          <a:effectLst/>
                          <a:latin typeface="Arial" panose="020B0604020202020204" pitchFamily="34" charset="0"/>
                        </a:rPr>
                        <a:t>(7)</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(8)</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945623594"/>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(9)</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(10)</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(11)</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(12)</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(13)</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1" i="0" u="none" strike="noStrike">
                          <a:effectLst/>
                          <a:latin typeface="Helvetica" panose="020B0604020202020204" pitchFamily="34" charset="0"/>
                        </a:rPr>
                        <a:t>(14)</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702609172"/>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037640899"/>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MX" sz="800" b="0" i="0" u="none" strike="noStrike">
                          <a:effectLst/>
                          <a:latin typeface="Helvetica" panose="020B0604020202020204" pitchFamily="34" charset="0"/>
                        </a:rPr>
                        <a:t> </a:t>
                      </a:r>
                    </a:p>
                  </a:txBody>
                  <a:tcPr marL="9227" marR="9227" marT="9227"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1442103"/>
                  </a:ext>
                </a:extLst>
              </a:tr>
              <a:tr h="157534">
                <a:tc>
                  <a:txBody>
                    <a:bodyPr/>
                    <a:lstStyle/>
                    <a:p>
                      <a:pPr algn="ctr" fontAlgn="ctr"/>
                      <a:r>
                        <a:rPr lang="es-MX" sz="800" b="0" i="0" u="none" strike="noStrike">
                          <a:effectLst/>
                          <a:latin typeface="Arial" panose="020B0604020202020204" pitchFamily="34" charset="0"/>
                        </a:rPr>
                        <a:t> </a:t>
                      </a:r>
                    </a:p>
                  </a:txBody>
                  <a:tcPr marL="9227" marR="9227" marT="922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l" fontAlgn="ctr"/>
                      <a:r>
                        <a:rPr lang="es-MX" sz="800" b="0" i="0" u="none" strike="noStrike">
                          <a:effectLst/>
                          <a:latin typeface="Arial"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800" b="0" i="0" u="none" strike="noStrike">
                          <a:effectLst/>
                          <a:latin typeface="Helvetica"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l" fontAlgn="ctr"/>
                      <a:r>
                        <a:rPr lang="es-MX" sz="800" b="0" i="0" u="none" strike="noStrike">
                          <a:effectLst/>
                          <a:latin typeface="Helvetica" panose="020B0604020202020204" pitchFamily="34" charset="0"/>
                        </a:rPr>
                        <a:t> </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800" b="1" i="0" u="none" strike="noStrike">
                          <a:effectLst/>
                          <a:latin typeface="Helvetica" panose="020B0604020202020204" pitchFamily="34" charset="0"/>
                        </a:rPr>
                        <a:t>(24)</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800" b="1" i="0" u="none" strike="noStrike">
                          <a:effectLst/>
                          <a:latin typeface="Helvetica" panose="020B0604020202020204" pitchFamily="34" charset="0"/>
                        </a:rPr>
                        <a:t>Total:</a:t>
                      </a:r>
                    </a:p>
                  </a:txBody>
                  <a:tcPr marL="9227" marR="9227" marT="9227"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800" b="1" i="0" u="none" strike="noStrike">
                          <a:effectLst/>
                          <a:latin typeface="Helvetica" panose="020B0604020202020204" pitchFamily="34" charset="0"/>
                        </a:rPr>
                        <a:t> </a:t>
                      </a:r>
                    </a:p>
                  </a:txBody>
                  <a:tcPr marL="9227" marR="9227" marT="9227"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048625137"/>
                  </a:ext>
                </a:extLst>
              </a:tr>
              <a:tr h="157534">
                <a:tc>
                  <a:txBody>
                    <a:bodyPr/>
                    <a:lstStyle/>
                    <a:p>
                      <a:pPr algn="ctr" fontAlgn="ctr"/>
                      <a:endParaRPr lang="es-MX" sz="800" b="0" i="0" u="none" strike="noStrike">
                        <a:effectLst/>
                        <a:latin typeface="Arial" panose="020B0604020202020204" pitchFamily="34" charset="0"/>
                      </a:endParaRPr>
                    </a:p>
                  </a:txBody>
                  <a:tcPr marL="9227" marR="9227" marT="922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s-MX" sz="800" b="0" i="0" u="none" strike="noStrike">
                        <a:effectLst/>
                        <a:latin typeface="Arial" panose="020B0604020202020204" pitchFamily="34" charset="0"/>
                      </a:endParaRPr>
                    </a:p>
                  </a:txBody>
                  <a:tcPr marL="9227" marR="9227" marT="922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800" b="0" i="0" u="none" strike="noStrike">
                        <a:effectLst/>
                        <a:latin typeface="Helvetica" panose="020B0604020202020204" pitchFamily="34" charset="0"/>
                      </a:endParaRPr>
                    </a:p>
                  </a:txBody>
                  <a:tcPr marL="9227" marR="9227" marT="922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800" b="0" i="0" u="none" strike="noStrike">
                        <a:effectLst/>
                        <a:latin typeface="Helvetica" panose="020B0604020202020204" pitchFamily="34" charset="0"/>
                      </a:endParaRPr>
                    </a:p>
                  </a:txBody>
                  <a:tcPr marL="9227" marR="9227" marT="922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800" b="0" i="0" u="none" strike="noStrike">
                        <a:effectLst/>
                        <a:latin typeface="Helvetica" panose="020B0604020202020204" pitchFamily="34" charset="0"/>
                      </a:endParaRPr>
                    </a:p>
                  </a:txBody>
                  <a:tcPr marL="9227" marR="9227" marT="922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18878571"/>
                  </a:ext>
                </a:extLst>
              </a:tr>
              <a:tr h="168037">
                <a:tc>
                  <a:txBody>
                    <a:bodyPr/>
                    <a:lstStyle/>
                    <a:p>
                      <a:pPr algn="ctr"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ctr"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tc>
                  <a:txBody>
                    <a:bodyPr/>
                    <a:lstStyle/>
                    <a:p>
                      <a:pPr algn="ctr"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tc>
                  <a:txBody>
                    <a:bodyPr/>
                    <a:lstStyle/>
                    <a:p>
                      <a:pPr algn="r" fontAlgn="ctr"/>
                      <a:endParaRPr lang="es-MX" sz="800" b="1" i="0" u="none" strike="noStrike">
                        <a:effectLst/>
                        <a:latin typeface="Helvetica" panose="020B0604020202020204" pitchFamily="34" charset="0"/>
                      </a:endParaRPr>
                    </a:p>
                  </a:txBody>
                  <a:tcPr marL="9227" marR="9227" marT="9227" marB="0" anchor="ctr">
                    <a:lnL>
                      <a:noFill/>
                    </a:lnL>
                    <a:lnR>
                      <a:noFill/>
                    </a:lnR>
                    <a:lnT>
                      <a:noFill/>
                    </a:lnT>
                    <a:lnB>
                      <a:noFill/>
                    </a:lnB>
                  </a:tcPr>
                </a:tc>
                <a:tc>
                  <a:txBody>
                    <a:bodyPr/>
                    <a:lstStyle/>
                    <a:p>
                      <a:pPr algn="r" fontAlgn="ctr"/>
                      <a:r>
                        <a:rPr lang="es-MX" sz="800" b="1" i="0" u="none" strike="noStrike">
                          <a:effectLst/>
                          <a:latin typeface="Helvetica" panose="020B0604020202020204" pitchFamily="34" charset="0"/>
                        </a:rPr>
                        <a:t>(26)</a:t>
                      </a:r>
                    </a:p>
                  </a:txBody>
                  <a:tcPr marL="9227" marR="9227" marT="9227" marB="0" anchor="ctr">
                    <a:lnL>
                      <a:noFill/>
                    </a:lnL>
                    <a:lnR>
                      <a:noFill/>
                    </a:lnR>
                    <a:lnT>
                      <a:noFill/>
                    </a:lnT>
                    <a:lnB>
                      <a:noFill/>
                    </a:lnB>
                  </a:tcPr>
                </a:tc>
                <a:tc>
                  <a:txBody>
                    <a:bodyPr/>
                    <a:lstStyle/>
                    <a:p>
                      <a:pPr algn="r" fontAlgn="ctr"/>
                      <a:r>
                        <a:rPr lang="es-MX" sz="800" b="1" i="0" u="none" strike="noStrike">
                          <a:effectLst/>
                          <a:latin typeface="Helvetica" panose="020B0604020202020204" pitchFamily="34" charset="0"/>
                        </a:rPr>
                        <a:t>Gran Total:</a:t>
                      </a:r>
                    </a:p>
                  </a:txBody>
                  <a:tcPr marL="9227" marR="9227" marT="9227" marB="0" anchor="ctr">
                    <a:lnL>
                      <a:noFill/>
                    </a:lnL>
                    <a:lnR>
                      <a:noFill/>
                    </a:lnR>
                    <a:lnT>
                      <a:noFill/>
                    </a:lnT>
                    <a:lnB>
                      <a:noFill/>
                    </a:lnB>
                  </a:tcPr>
                </a:tc>
                <a:tc>
                  <a:txBody>
                    <a:bodyPr/>
                    <a:lstStyle/>
                    <a:p>
                      <a:pPr algn="r" fontAlgn="ctr"/>
                      <a:r>
                        <a:rPr lang="es-MX" sz="800" b="1" i="0" u="none" strike="noStrike">
                          <a:effectLst/>
                          <a:latin typeface="Helvetica" panose="020B0604020202020204" pitchFamily="34" charset="0"/>
                        </a:rPr>
                        <a:t> </a:t>
                      </a:r>
                    </a:p>
                  </a:txBody>
                  <a:tcPr marL="9227" marR="9227" marT="9227" marB="0" anchor="ctr">
                    <a:lnL>
                      <a:noFill/>
                    </a:lnL>
                    <a:lnR>
                      <a:noFill/>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810035611"/>
                  </a:ext>
                </a:extLst>
              </a:tr>
              <a:tr h="168037">
                <a:tc>
                  <a:txBody>
                    <a:bodyPr/>
                    <a:lstStyle/>
                    <a:p>
                      <a:pPr algn="ctr"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tc rowSpan="6" gridSpan="4">
                  <a:txBody>
                    <a:bodyPr/>
                    <a:lstStyle/>
                    <a:p>
                      <a:pPr algn="ctr" fontAlgn="b"/>
                      <a:r>
                        <a:rPr lang="es-ES" sz="800" b="1" i="0" u="none" strike="noStrike" dirty="0">
                          <a:solidFill>
                            <a:srgbClr val="000000"/>
                          </a:solidFill>
                          <a:effectLst/>
                          <a:latin typeface="Arial" panose="020B0604020202020204" pitchFamily="34" charset="0"/>
                        </a:rPr>
                        <a:t>(28)</a:t>
                      </a:r>
                      <a:br>
                        <a:rPr lang="es-ES" sz="800" b="0" i="0" u="none" strike="noStrike" dirty="0">
                          <a:solidFill>
                            <a:srgbClr val="000000"/>
                          </a:solidFill>
                          <a:effectLst/>
                          <a:latin typeface="Arial" panose="020B0604020202020204" pitchFamily="34" charset="0"/>
                        </a:rPr>
                      </a:br>
                      <a:r>
                        <a:rPr lang="es-ES" sz="800" b="0" i="0" u="none" strike="noStrike" dirty="0">
                          <a:solidFill>
                            <a:srgbClr val="000000"/>
                          </a:solidFill>
                          <a:effectLst/>
                          <a:latin typeface="Arial" panose="020B0604020202020204" pitchFamily="34" charset="0"/>
                        </a:rPr>
                        <a:t>Nombre completo y firma del responsable de la Escuela</a:t>
                      </a:r>
                    </a:p>
                  </a:txBody>
                  <a:tcPr marL="9227" marR="9227" marT="9227" marB="0" anchor="b">
                    <a:lnL>
                      <a:noFill/>
                    </a:lnL>
                    <a:lnR>
                      <a:noFill/>
                    </a:lnR>
                    <a:lnT>
                      <a:noFill/>
                    </a:lnT>
                    <a:lnB w="6350" cap="flat" cmpd="sng" algn="ctr">
                      <a:solidFill>
                        <a:srgbClr val="000000"/>
                      </a:solidFill>
                      <a:prstDash val="solid"/>
                      <a:round/>
                      <a:headEnd type="none" w="med" len="med"/>
                      <a:tailEnd type="none" w="med" len="med"/>
                    </a:lnB>
                  </a:tcPr>
                </a:tc>
                <a:tc rowSpan="6" hMerge="1">
                  <a:txBody>
                    <a:bodyPr/>
                    <a:lstStyle/>
                    <a:p>
                      <a:endParaRPr lang="es-MX"/>
                    </a:p>
                  </a:txBody>
                  <a:tcPr/>
                </a:tc>
                <a:tc rowSpan="6" hMerge="1">
                  <a:txBody>
                    <a:bodyPr/>
                    <a:lstStyle/>
                    <a:p>
                      <a:endParaRPr lang="es-MX"/>
                    </a:p>
                  </a:txBody>
                  <a:tcPr/>
                </a:tc>
                <a:tc rowSpan="6" hMerge="1">
                  <a:txBody>
                    <a:bodyPr/>
                    <a:lstStyle/>
                    <a:p>
                      <a:endParaRPr lang="es-MX"/>
                    </a:p>
                  </a:txBody>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36622407"/>
                  </a:ext>
                </a:extLst>
              </a:tr>
              <a:tr h="157534">
                <a:tc>
                  <a:txBody>
                    <a:bodyPr/>
                    <a:lstStyle/>
                    <a:p>
                      <a:pPr algn="ctr"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extLst>
                  <a:ext uri="{0D108BD9-81ED-4DB2-BD59-A6C34878D82A}">
                    <a16:rowId xmlns:a16="http://schemas.microsoft.com/office/drawing/2014/main" val="4004496341"/>
                  </a:ext>
                </a:extLst>
              </a:tr>
              <a:tr h="157534">
                <a:tc>
                  <a:txBody>
                    <a:bodyPr/>
                    <a:lstStyle/>
                    <a:p>
                      <a:pPr algn="ctr"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dirty="0">
                        <a:effectLst/>
                        <a:latin typeface="Helvetica" panose="020B0604020202020204" pitchFamily="34" charset="0"/>
                      </a:endParaRPr>
                    </a:p>
                  </a:txBody>
                  <a:tcPr marL="9227" marR="9227" marT="9227"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extLst>
                  <a:ext uri="{0D108BD9-81ED-4DB2-BD59-A6C34878D82A}">
                    <a16:rowId xmlns:a16="http://schemas.microsoft.com/office/drawing/2014/main" val="3873209664"/>
                  </a:ext>
                </a:extLst>
              </a:tr>
              <a:tr h="157534">
                <a:tc>
                  <a:txBody>
                    <a:bodyPr/>
                    <a:lstStyle/>
                    <a:p>
                      <a:pPr algn="ctr"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extLst>
                  <a:ext uri="{0D108BD9-81ED-4DB2-BD59-A6C34878D82A}">
                    <a16:rowId xmlns:a16="http://schemas.microsoft.com/office/drawing/2014/main" val="298642690"/>
                  </a:ext>
                </a:extLst>
              </a:tr>
              <a:tr h="157534">
                <a:tc>
                  <a:txBody>
                    <a:bodyPr/>
                    <a:lstStyle/>
                    <a:p>
                      <a:pPr algn="ctr"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extLst>
                  <a:ext uri="{0D108BD9-81ED-4DB2-BD59-A6C34878D82A}">
                    <a16:rowId xmlns:a16="http://schemas.microsoft.com/office/drawing/2014/main" val="607466082"/>
                  </a:ext>
                </a:extLst>
              </a:tr>
              <a:tr h="157534">
                <a:tc>
                  <a:txBody>
                    <a:bodyPr/>
                    <a:lstStyle/>
                    <a:p>
                      <a:pPr algn="ctr"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extLst>
                  <a:ext uri="{0D108BD9-81ED-4DB2-BD59-A6C34878D82A}">
                    <a16:rowId xmlns:a16="http://schemas.microsoft.com/office/drawing/2014/main" val="2477733936"/>
                  </a:ext>
                </a:extLst>
              </a:tr>
              <a:tr h="288053">
                <a:tc>
                  <a:txBody>
                    <a:bodyPr/>
                    <a:lstStyle/>
                    <a:p>
                      <a:pPr algn="ctr" fontAlgn="ctr"/>
                      <a:endParaRPr lang="es-MX" sz="800" b="0" i="0" u="none" strike="noStrike">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dirty="0">
                        <a:effectLst/>
                        <a:latin typeface="Arial" panose="020B0604020202020204" pitchFamily="34" charset="0"/>
                      </a:endParaRPr>
                    </a:p>
                  </a:txBody>
                  <a:tcPr marL="9227" marR="9227" marT="9227" marB="0" anchor="ctr">
                    <a:lnL>
                      <a:noFill/>
                    </a:lnL>
                    <a:lnR>
                      <a:noFill/>
                    </a:lnR>
                    <a:lnT>
                      <a:noFill/>
                    </a:lnT>
                    <a:lnB>
                      <a:noFill/>
                    </a:lnB>
                  </a:tcPr>
                </a:tc>
                <a:tc>
                  <a:txBody>
                    <a:bodyPr/>
                    <a:lstStyle/>
                    <a:p>
                      <a:pPr algn="l" fontAlgn="ctr"/>
                      <a:endParaRPr lang="es-MX" sz="800" b="0" i="0" u="none" strike="noStrike">
                        <a:effectLst/>
                        <a:latin typeface="Helvetica" panose="020B0604020202020204" pitchFamily="34" charset="0"/>
                      </a:endParaRPr>
                    </a:p>
                  </a:txBody>
                  <a:tcPr marL="9227" marR="9227" marT="9227" marB="0" anchor="ctr">
                    <a:lnL>
                      <a:noFill/>
                    </a:lnL>
                    <a:lnR>
                      <a:noFill/>
                    </a:lnR>
                    <a:lnT>
                      <a:noFill/>
                    </a:lnT>
                    <a:lnB>
                      <a:noFill/>
                    </a:lnB>
                  </a:tcPr>
                </a:tc>
                <a:tc gridSpan="4">
                  <a:txBody>
                    <a:bodyPr/>
                    <a:lstStyle/>
                    <a:p>
                      <a:pPr algn="ctr" fontAlgn="t"/>
                      <a:r>
                        <a:rPr lang="es-ES" sz="800" b="1" i="0" u="none" strike="noStrike" dirty="0">
                          <a:solidFill>
                            <a:srgbClr val="000000"/>
                          </a:solidFill>
                          <a:effectLst/>
                          <a:latin typeface="Arial" panose="020B0604020202020204" pitchFamily="34" charset="0"/>
                        </a:rPr>
                        <a:t>(29)</a:t>
                      </a:r>
                      <a:br>
                        <a:rPr lang="es-ES" sz="800" b="0" i="0" u="none" strike="noStrike" dirty="0">
                          <a:solidFill>
                            <a:srgbClr val="000000"/>
                          </a:solidFill>
                          <a:effectLst/>
                          <a:latin typeface="Arial" panose="020B0604020202020204" pitchFamily="34" charset="0"/>
                        </a:rPr>
                      </a:br>
                      <a:r>
                        <a:rPr lang="es-ES" sz="800" b="0" i="0" u="none" strike="noStrike" dirty="0">
                          <a:solidFill>
                            <a:srgbClr val="000000"/>
                          </a:solidFill>
                          <a:effectLst/>
                          <a:latin typeface="Arial" panose="020B0604020202020204" pitchFamily="34" charset="0"/>
                        </a:rPr>
                        <a:t>Cargo completo del responsable de la Escuela y sello respectivo</a:t>
                      </a:r>
                    </a:p>
                  </a:txBody>
                  <a:tcPr marL="9227" marR="9227" marT="9227"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800" b="0" i="0" u="none" strike="noStrike" dirty="0">
                        <a:effectLst/>
                        <a:latin typeface="Helvetica" panose="020B0604020202020204" pitchFamily="34" charset="0"/>
                      </a:endParaRPr>
                    </a:p>
                  </a:txBody>
                  <a:tcPr marL="9227" marR="9227" marT="9227" marB="0" anchor="ctr">
                    <a:lnL>
                      <a:noFill/>
                    </a:lnL>
                    <a:lnR>
                      <a:noFill/>
                    </a:lnR>
                    <a:lnT>
                      <a:noFill/>
                    </a:lnT>
                    <a:lnB>
                      <a:noFill/>
                    </a:lnB>
                  </a:tcPr>
                </a:tc>
                <a:extLst>
                  <a:ext uri="{0D108BD9-81ED-4DB2-BD59-A6C34878D82A}">
                    <a16:rowId xmlns:a16="http://schemas.microsoft.com/office/drawing/2014/main" val="2251504856"/>
                  </a:ext>
                </a:extLst>
              </a:tr>
            </a:tbl>
          </a:graphicData>
        </a:graphic>
      </p:graphicFrame>
      <p:sp>
        <p:nvSpPr>
          <p:cNvPr id="11" name="CuadroTexto 10">
            <a:extLst>
              <a:ext uri="{FF2B5EF4-FFF2-40B4-BE49-F238E27FC236}">
                <a16:creationId xmlns:a16="http://schemas.microsoft.com/office/drawing/2014/main" id="{E6250651-55A9-4C4E-83AD-A85889809575}"/>
              </a:ext>
            </a:extLst>
          </p:cNvPr>
          <p:cNvSpPr txBox="1"/>
          <p:nvPr/>
        </p:nvSpPr>
        <p:spPr>
          <a:xfrm>
            <a:off x="1761279" y="971746"/>
            <a:ext cx="8669441" cy="384721"/>
          </a:xfrm>
          <a:prstGeom prst="rect">
            <a:avLst/>
          </a:prstGeom>
          <a:noFill/>
        </p:spPr>
        <p:txBody>
          <a:bodyPr wrap="square">
            <a:spAutoFit/>
          </a:bodyPr>
          <a:lstStyle/>
          <a:p>
            <a:r>
              <a:rPr lang="es-ES" sz="1900" b="1" i="0" u="none" strike="noStrike" dirty="0">
                <a:solidFill>
                  <a:srgbClr val="6E152E"/>
                </a:solidFill>
                <a:effectLst/>
                <a:latin typeface="Montserrat" pitchFamily="2" charset="77"/>
              </a:rPr>
              <a:t>SOLICITUD DE USO DE AHORROS PRESUPUESTALES (EDINEN 2024)</a:t>
            </a:r>
            <a:r>
              <a:rPr lang="es-ES" sz="1900" dirty="0">
                <a:solidFill>
                  <a:srgbClr val="6E152E"/>
                </a:solidFill>
                <a:latin typeface="Montserrat" pitchFamily="2" charset="77"/>
              </a:rPr>
              <a:t> </a:t>
            </a:r>
            <a:endParaRPr lang="es-MX" sz="1900" dirty="0">
              <a:solidFill>
                <a:srgbClr val="6E152E"/>
              </a:solidFill>
              <a:latin typeface="Montserrat" pitchFamily="2" charset="77"/>
            </a:endParaRPr>
          </a:p>
        </p:txBody>
      </p:sp>
      <p:graphicFrame>
        <p:nvGraphicFramePr>
          <p:cNvPr id="12" name="Tabla 11">
            <a:extLst>
              <a:ext uri="{FF2B5EF4-FFF2-40B4-BE49-F238E27FC236}">
                <a16:creationId xmlns:a16="http://schemas.microsoft.com/office/drawing/2014/main" id="{3DAB61EE-A611-4411-BAC2-99637513191D}"/>
              </a:ext>
            </a:extLst>
          </p:cNvPr>
          <p:cNvGraphicFramePr>
            <a:graphicFrameLocks noGrp="1"/>
          </p:cNvGraphicFramePr>
          <p:nvPr>
            <p:extLst>
              <p:ext uri="{D42A27DB-BD31-4B8C-83A1-F6EECF244321}">
                <p14:modId xmlns:p14="http://schemas.microsoft.com/office/powerpoint/2010/main" val="1899473912"/>
              </p:ext>
            </p:extLst>
          </p:nvPr>
        </p:nvGraphicFramePr>
        <p:xfrm>
          <a:off x="444500" y="1356467"/>
          <a:ext cx="834572" cy="314325"/>
        </p:xfrm>
        <a:graphic>
          <a:graphicData uri="http://schemas.openxmlformats.org/drawingml/2006/table">
            <a:tbl>
              <a:tblPr/>
              <a:tblGrid>
                <a:gridCol w="834572">
                  <a:extLst>
                    <a:ext uri="{9D8B030D-6E8A-4147-A177-3AD203B41FA5}">
                      <a16:colId xmlns:a16="http://schemas.microsoft.com/office/drawing/2014/main" val="4275423977"/>
                    </a:ext>
                  </a:extLst>
                </a:gridCol>
              </a:tblGrid>
              <a:tr h="152400">
                <a:tc>
                  <a:txBody>
                    <a:bodyPr/>
                    <a:lstStyle/>
                    <a:p>
                      <a:pPr algn="r" fontAlgn="b"/>
                      <a:r>
                        <a:rPr lang="es-MX" sz="800" b="1" i="0" u="none" strike="noStrike">
                          <a:solidFill>
                            <a:srgbClr val="39471D"/>
                          </a:solidFill>
                          <a:effectLst/>
                          <a:latin typeface="Arial" panose="020B0604020202020204" pitchFamily="34" charset="0"/>
                        </a:rPr>
                        <a:t>Entidad:</a:t>
                      </a:r>
                    </a:p>
                  </a:txBody>
                  <a:tcPr marL="9525" marR="9525" marT="9525" marB="0" anchor="b">
                    <a:lnL>
                      <a:noFill/>
                    </a:lnL>
                    <a:lnR>
                      <a:noFill/>
                    </a:lnR>
                    <a:lnT>
                      <a:noFill/>
                    </a:lnT>
                    <a:lnB>
                      <a:noFill/>
                    </a:lnB>
                  </a:tcPr>
                </a:tc>
                <a:extLst>
                  <a:ext uri="{0D108BD9-81ED-4DB2-BD59-A6C34878D82A}">
                    <a16:rowId xmlns:a16="http://schemas.microsoft.com/office/drawing/2014/main" val="3908309001"/>
                  </a:ext>
                </a:extLst>
              </a:tr>
              <a:tr h="161925">
                <a:tc>
                  <a:txBody>
                    <a:bodyPr/>
                    <a:lstStyle/>
                    <a:p>
                      <a:pPr algn="r" fontAlgn="b"/>
                      <a:r>
                        <a:rPr lang="es-MX" sz="800" b="1" i="0" u="none" strike="noStrike" dirty="0">
                          <a:solidFill>
                            <a:srgbClr val="39471D"/>
                          </a:solidFill>
                          <a:effectLst/>
                          <a:latin typeface="Arial" panose="020B0604020202020204" pitchFamily="34" charset="0"/>
                        </a:rPr>
                        <a:t>Escuela:</a:t>
                      </a:r>
                    </a:p>
                  </a:txBody>
                  <a:tcPr marL="9525" marR="9525" marT="9525" marB="0" anchor="b">
                    <a:lnL>
                      <a:noFill/>
                    </a:lnL>
                    <a:lnR>
                      <a:noFill/>
                    </a:lnR>
                    <a:lnT>
                      <a:noFill/>
                    </a:lnT>
                    <a:lnB>
                      <a:noFill/>
                    </a:lnB>
                  </a:tcPr>
                </a:tc>
                <a:extLst>
                  <a:ext uri="{0D108BD9-81ED-4DB2-BD59-A6C34878D82A}">
                    <a16:rowId xmlns:a16="http://schemas.microsoft.com/office/drawing/2014/main" val="3484951329"/>
                  </a:ext>
                </a:extLst>
              </a:tr>
            </a:tbl>
          </a:graphicData>
        </a:graphic>
      </p:graphicFrame>
      <p:pic>
        <p:nvPicPr>
          <p:cNvPr id="7" name="Imagen 6">
            <a:extLst>
              <a:ext uri="{FF2B5EF4-FFF2-40B4-BE49-F238E27FC236}">
                <a16:creationId xmlns:a16="http://schemas.microsoft.com/office/drawing/2014/main" id="{865A85A7-729C-20CF-3683-1BF87552FB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941" y="189299"/>
            <a:ext cx="2102097" cy="477749"/>
          </a:xfrm>
          <a:prstGeom prst="rect">
            <a:avLst/>
          </a:prstGeom>
        </p:spPr>
      </p:pic>
    </p:spTree>
    <p:extLst>
      <p:ext uri="{BB962C8B-B14F-4D97-AF65-F5344CB8AC3E}">
        <p14:creationId xmlns:p14="http://schemas.microsoft.com/office/powerpoint/2010/main" val="3711376131"/>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C2C76495-026C-40B4-816D-C5A50EA5DD7E}"/>
              </a:ext>
            </a:extLst>
          </p:cNvPr>
          <p:cNvGraphicFramePr>
            <a:graphicFrameLocks noGrp="1"/>
          </p:cNvGraphicFramePr>
          <p:nvPr/>
        </p:nvGraphicFramePr>
        <p:xfrm>
          <a:off x="116114" y="1378858"/>
          <a:ext cx="11959772" cy="4754568"/>
        </p:xfrm>
        <a:graphic>
          <a:graphicData uri="http://schemas.openxmlformats.org/drawingml/2006/table">
            <a:tbl>
              <a:tblPr/>
              <a:tblGrid>
                <a:gridCol w="771895">
                  <a:extLst>
                    <a:ext uri="{9D8B030D-6E8A-4147-A177-3AD203B41FA5}">
                      <a16:colId xmlns:a16="http://schemas.microsoft.com/office/drawing/2014/main" val="95449111"/>
                    </a:ext>
                  </a:extLst>
                </a:gridCol>
                <a:gridCol w="2176676">
                  <a:extLst>
                    <a:ext uri="{9D8B030D-6E8A-4147-A177-3AD203B41FA5}">
                      <a16:colId xmlns:a16="http://schemas.microsoft.com/office/drawing/2014/main" val="1547657202"/>
                    </a:ext>
                  </a:extLst>
                </a:gridCol>
                <a:gridCol w="727118">
                  <a:extLst>
                    <a:ext uri="{9D8B030D-6E8A-4147-A177-3AD203B41FA5}">
                      <a16:colId xmlns:a16="http://schemas.microsoft.com/office/drawing/2014/main" val="1541363426"/>
                    </a:ext>
                  </a:extLst>
                </a:gridCol>
                <a:gridCol w="1364599">
                  <a:extLst>
                    <a:ext uri="{9D8B030D-6E8A-4147-A177-3AD203B41FA5}">
                      <a16:colId xmlns:a16="http://schemas.microsoft.com/office/drawing/2014/main" val="953191718"/>
                    </a:ext>
                  </a:extLst>
                </a:gridCol>
                <a:gridCol w="1860817">
                  <a:extLst>
                    <a:ext uri="{9D8B030D-6E8A-4147-A177-3AD203B41FA5}">
                      <a16:colId xmlns:a16="http://schemas.microsoft.com/office/drawing/2014/main" val="324666607"/>
                    </a:ext>
                  </a:extLst>
                </a:gridCol>
                <a:gridCol w="1033787">
                  <a:extLst>
                    <a:ext uri="{9D8B030D-6E8A-4147-A177-3AD203B41FA5}">
                      <a16:colId xmlns:a16="http://schemas.microsoft.com/office/drawing/2014/main" val="2478240870"/>
                    </a:ext>
                  </a:extLst>
                </a:gridCol>
                <a:gridCol w="1378384">
                  <a:extLst>
                    <a:ext uri="{9D8B030D-6E8A-4147-A177-3AD203B41FA5}">
                      <a16:colId xmlns:a16="http://schemas.microsoft.com/office/drawing/2014/main" val="685922472"/>
                    </a:ext>
                  </a:extLst>
                </a:gridCol>
                <a:gridCol w="1121086">
                  <a:extLst>
                    <a:ext uri="{9D8B030D-6E8A-4147-A177-3AD203B41FA5}">
                      <a16:colId xmlns:a16="http://schemas.microsoft.com/office/drawing/2014/main" val="3671850383"/>
                    </a:ext>
                  </a:extLst>
                </a:gridCol>
                <a:gridCol w="1525410">
                  <a:extLst>
                    <a:ext uri="{9D8B030D-6E8A-4147-A177-3AD203B41FA5}">
                      <a16:colId xmlns:a16="http://schemas.microsoft.com/office/drawing/2014/main" val="3146033718"/>
                    </a:ext>
                  </a:extLst>
                </a:gridCol>
              </a:tblGrid>
              <a:tr h="378444">
                <a:tc>
                  <a:txBody>
                    <a:bodyPr/>
                    <a:lstStyle/>
                    <a:p>
                      <a:pPr algn="l" fontAlgn="ctr"/>
                      <a:r>
                        <a:rPr lang="es-MX" sz="700" b="0" i="0" u="none" strike="noStrike">
                          <a:effectLst/>
                          <a:latin typeface="Helvetica" panose="020B0604020202020204" pitchFamily="34" charset="0"/>
                        </a:rPr>
                        <a:t> </a:t>
                      </a:r>
                    </a:p>
                  </a:txBody>
                  <a:tcPr marL="8791" marR="8791" marT="879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700" b="1" i="0" u="none" strike="noStrike">
                          <a:solidFill>
                            <a:srgbClr val="39471D"/>
                          </a:solidFill>
                          <a:effectLst/>
                          <a:latin typeface="Arial" panose="020B0604020202020204" pitchFamily="34" charset="0"/>
                        </a:rPr>
                        <a:t>DEBER DECIR: </a:t>
                      </a:r>
                    </a:p>
                  </a:txBody>
                  <a:tcPr marL="8791" marR="8791" marT="8791"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MX" sz="800" b="1" i="0" u="none" strike="noStrike" dirty="0">
                        <a:solidFill>
                          <a:srgbClr val="39471D"/>
                        </a:solidFill>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800" b="1" i="0" u="none" strike="noStrike">
                          <a:solidFill>
                            <a:srgbClr val="39471D"/>
                          </a:solidFill>
                          <a:effectLst/>
                          <a:latin typeface="Arial" panose="020B0604020202020204" pitchFamily="34" charset="0"/>
                        </a:rPr>
                        <a:t>APLICACIÓN DE AHORRO:</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MX" sz="800" b="0" i="0" u="none" strike="noStrike">
                          <a:effectLst/>
                          <a:latin typeface="Helvetica" panose="020B0604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MX" sz="800" b="1" i="0" u="none" strike="noStrike" dirty="0">
                          <a:effectLst/>
                          <a:latin typeface="Helvetica" panose="020B0604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MX" sz="700" b="1" i="0" u="none" strike="noStrike">
                          <a:effectLst/>
                          <a:latin typeface="Helvetica" panose="020B0604020202020204" pitchFamily="34" charset="0"/>
                        </a:rPr>
                        <a:t> </a:t>
                      </a:r>
                    </a:p>
                  </a:txBody>
                  <a:tcPr marL="8791" marR="8791" marT="879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069646"/>
                  </a:ext>
                </a:extLst>
              </a:tr>
              <a:tr h="643547">
                <a:tc gridSpan="2">
                  <a:txBody>
                    <a:bodyPr/>
                    <a:lstStyle/>
                    <a:p>
                      <a:pPr algn="ctr" fontAlgn="ctr"/>
                      <a:r>
                        <a:rPr lang="es-MX" sz="700" b="1" i="0" u="none" strike="noStrike">
                          <a:effectLst/>
                          <a:latin typeface="Arial" panose="020B0604020202020204" pitchFamily="34" charset="0"/>
                        </a:rPr>
                        <a:t>OBJETIVO</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es-MX"/>
                    </a:p>
                  </a:txBody>
                  <a:tcPr/>
                </a:tc>
                <a:tc gridSpan="6">
                  <a:txBody>
                    <a:bodyPr/>
                    <a:lstStyle/>
                    <a:p>
                      <a:pPr algn="ctr" fontAlgn="ctr"/>
                      <a:r>
                        <a:rPr lang="es-MX" sz="700" b="1" i="0" u="none" strike="noStrike">
                          <a:effectLst/>
                          <a:latin typeface="Arial" panose="020B0604020202020204" pitchFamily="34" charset="0"/>
                        </a:rPr>
                        <a:t>(6)</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rowSpan="2">
                  <a:txBody>
                    <a:bodyPr/>
                    <a:lstStyle/>
                    <a:p>
                      <a:pPr algn="ctr" fontAlgn="ctr"/>
                      <a:r>
                        <a:rPr lang="es-MX" sz="700" b="1" i="0" u="none" strike="noStrike">
                          <a:effectLst/>
                          <a:latin typeface="Helvetica" panose="020B0604020202020204" pitchFamily="34" charset="0"/>
                        </a:rPr>
                        <a:t>(23)</a:t>
                      </a:r>
                      <a:br>
                        <a:rPr lang="es-MX" sz="700" b="1" i="0" u="none" strike="noStrike">
                          <a:effectLst/>
                          <a:latin typeface="Helvetica" panose="020B0604020202020204" pitchFamily="34" charset="0"/>
                        </a:rPr>
                      </a:br>
                      <a:r>
                        <a:rPr lang="es-MX" sz="700" b="1" i="0" u="none" strike="noStrike">
                          <a:effectLst/>
                          <a:latin typeface="Helvetica" panose="020B0604020202020204" pitchFamily="34" charset="0"/>
                        </a:rPr>
                        <a:t>COMENTARIO:</a:t>
                      </a:r>
                      <a:br>
                        <a:rPr lang="es-MX" sz="700" b="1" i="0" u="none" strike="noStrike">
                          <a:effectLst/>
                          <a:latin typeface="Helvetica" panose="020B0604020202020204" pitchFamily="34" charset="0"/>
                        </a:rPr>
                      </a:br>
                      <a:endParaRPr lang="es-MX" sz="700" b="1" i="0" u="none" strike="noStrike">
                        <a:effectLst/>
                        <a:latin typeface="Helvetica" panose="020B0604020202020204" pitchFamily="34" charset="0"/>
                      </a:endParaRP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2328516366"/>
                  </a:ext>
                </a:extLst>
              </a:tr>
              <a:tr h="144078">
                <a:tc gridSpan="2">
                  <a:txBody>
                    <a:bodyPr/>
                    <a:lstStyle/>
                    <a:p>
                      <a:pPr algn="ctr" fontAlgn="ctr"/>
                      <a:r>
                        <a:rPr lang="es-MX" sz="700" b="1" i="0" u="none" strike="noStrike">
                          <a:effectLst/>
                          <a:latin typeface="Helvetica" panose="020B0604020202020204" pitchFamily="34" charset="0"/>
                        </a:rPr>
                        <a:t>META</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es-MX"/>
                    </a:p>
                  </a:txBody>
                  <a:tcPr/>
                </a:tc>
                <a:tc gridSpan="2">
                  <a:txBody>
                    <a:bodyPr/>
                    <a:lstStyle/>
                    <a:p>
                      <a:pPr algn="ctr" fontAlgn="ctr"/>
                      <a:r>
                        <a:rPr lang="es-MX" sz="700" b="1" i="0" u="none" strike="noStrike">
                          <a:effectLst/>
                          <a:latin typeface="Helvetica" panose="020B0604020202020204" pitchFamily="34" charset="0"/>
                        </a:rPr>
                        <a:t>ACCIÓN</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hMerge="1">
                  <a:txBody>
                    <a:bodyPr/>
                    <a:lstStyle/>
                    <a:p>
                      <a:endParaRPr lang="es-MX"/>
                    </a:p>
                  </a:txBody>
                  <a:tcPr/>
                </a:tc>
                <a:tc>
                  <a:txBody>
                    <a:bodyPr/>
                    <a:lstStyle/>
                    <a:p>
                      <a:pPr algn="ctr" fontAlgn="ctr"/>
                      <a:r>
                        <a:rPr lang="es-MX" sz="700" b="1" i="0" u="none" strike="noStrike">
                          <a:effectLst/>
                          <a:latin typeface="Helvetica" panose="020B0604020202020204" pitchFamily="34" charset="0"/>
                        </a:rPr>
                        <a:t>RUBRO GASTO</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1" i="0" u="none" strike="noStrike">
                          <a:effectLst/>
                          <a:latin typeface="Helvetica" panose="020B0604020202020204" pitchFamily="34" charset="0"/>
                        </a:rPr>
                        <a:t>CANTIDAD</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1" i="0" u="none" strike="noStrike">
                          <a:effectLst/>
                          <a:latin typeface="Helvetica" panose="020B0604020202020204" pitchFamily="34" charset="0"/>
                        </a:rPr>
                        <a:t>P/UNIDAD</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1" i="0" u="none" strike="noStrike">
                          <a:effectLst/>
                          <a:latin typeface="Helvetica" panose="020B0604020202020204" pitchFamily="34" charset="0"/>
                        </a:rPr>
                        <a:t>TOTAL</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vMerge="1">
                  <a:txBody>
                    <a:bodyPr/>
                    <a:lstStyle/>
                    <a:p>
                      <a:endParaRPr lang="es-MX"/>
                    </a:p>
                  </a:txBody>
                  <a:tcPr/>
                </a:tc>
                <a:extLst>
                  <a:ext uri="{0D108BD9-81ED-4DB2-BD59-A6C34878D82A}">
                    <a16:rowId xmlns:a16="http://schemas.microsoft.com/office/drawing/2014/main" val="3601719124"/>
                  </a:ext>
                </a:extLst>
              </a:tr>
              <a:tr h="144078">
                <a:tc>
                  <a:txBody>
                    <a:bodyPr/>
                    <a:lstStyle/>
                    <a:p>
                      <a:pPr algn="ctr" fontAlgn="ctr"/>
                      <a:r>
                        <a:rPr lang="es-MX" sz="700" b="1" i="0" u="none" strike="noStrike">
                          <a:effectLst/>
                          <a:latin typeface="Arial" panose="020B0604020202020204" pitchFamily="34" charset="0"/>
                        </a:rPr>
                        <a:t>(15)</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(16)</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60111408"/>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(17)</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(18)</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(19)</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(20)</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(21)</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(22)</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(23)</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124204980"/>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54850224"/>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410918"/>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1" i="0" u="none" strike="noStrike">
                          <a:effectLst/>
                          <a:latin typeface="Helvetica" panose="020B0604020202020204" pitchFamily="34" charset="0"/>
                        </a:rPr>
                        <a:t>(24)</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700" b="1" i="0" u="none" strike="noStrike">
                          <a:effectLst/>
                          <a:latin typeface="Helvetica" panose="020B0604020202020204" pitchFamily="34" charset="0"/>
                        </a:rPr>
                        <a:t>Total:</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700" b="1" i="0" u="none" strike="noStrike">
                          <a:effectLst/>
                          <a:latin typeface="Helvetica" panose="020B0604020202020204" pitchFamily="34" charset="0"/>
                        </a:rPr>
                        <a:t> </a:t>
                      </a:r>
                    </a:p>
                  </a:txBody>
                  <a:tcPr marL="8791" marR="8791" marT="879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499770293"/>
                  </a:ext>
                </a:extLst>
              </a:tr>
              <a:tr h="144078">
                <a:tc>
                  <a:txBody>
                    <a:bodyPr/>
                    <a:lstStyle/>
                    <a:p>
                      <a:pPr algn="ctr" fontAlgn="ctr"/>
                      <a:r>
                        <a:rPr lang="es-MX" sz="700" b="1" i="0" u="none" strike="noStrike">
                          <a:effectLst/>
                          <a:latin typeface="Arial" panose="020B0604020202020204" pitchFamily="34" charset="0"/>
                        </a:rPr>
                        <a:t>(15)</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(16)</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551777948"/>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(17)</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(18)</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(19)</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(20)</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(21)</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(22)</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(23)</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1094350389"/>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55843019"/>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Arial"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980216"/>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1" i="0" u="none" strike="noStrike">
                          <a:effectLst/>
                          <a:latin typeface="Helvetica" panose="020B0604020202020204" pitchFamily="34" charset="0"/>
                        </a:rPr>
                        <a:t>(24)</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700" b="1" i="0" u="none" strike="noStrike">
                          <a:effectLst/>
                          <a:latin typeface="Helvetica" panose="020B0604020202020204" pitchFamily="34" charset="0"/>
                        </a:rPr>
                        <a:t>Total:</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700" b="1" i="0" u="none" strike="noStrike">
                          <a:effectLst/>
                          <a:latin typeface="Helvetica" panose="020B0604020202020204" pitchFamily="34" charset="0"/>
                        </a:rPr>
                        <a:t> </a:t>
                      </a:r>
                    </a:p>
                  </a:txBody>
                  <a:tcPr marL="8791" marR="8791" marT="879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3807827722"/>
                  </a:ext>
                </a:extLst>
              </a:tr>
              <a:tr h="144078">
                <a:tc>
                  <a:txBody>
                    <a:bodyPr/>
                    <a:lstStyle/>
                    <a:p>
                      <a:pPr algn="ctr" fontAlgn="ctr"/>
                      <a:r>
                        <a:rPr lang="es-MX" sz="700" b="1" i="0" u="none" strike="noStrike">
                          <a:effectLst/>
                          <a:latin typeface="Arial" panose="020B0604020202020204" pitchFamily="34" charset="0"/>
                        </a:rPr>
                        <a:t>(15)</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(16)</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dirty="0">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72865685"/>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(17)</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(18)</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(19)</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(20)</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(21)</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(22)</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1" i="0" u="none" strike="noStrike">
                          <a:effectLst/>
                          <a:latin typeface="Helvetica" panose="020B0604020202020204" pitchFamily="34" charset="0"/>
                        </a:rPr>
                        <a:t>(23)</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2137942867"/>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MX" sz="700" b="0" i="0" u="none" strike="noStrike">
                          <a:effectLst/>
                          <a:latin typeface="Arial"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31974917"/>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dash"/>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dash"/>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1284473"/>
                  </a:ext>
                </a:extLst>
              </a:tr>
              <a:tr h="144078">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l" fontAlgn="ctr"/>
                      <a:r>
                        <a:rPr lang="es-MX" sz="700" b="0" i="0" u="none" strike="noStrike">
                          <a:effectLst/>
                          <a:latin typeface="Helvetica" panose="020B0604020202020204" pitchFamily="34" charset="0"/>
                        </a:rPr>
                        <a:t> </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1" i="0" u="none" strike="noStrike">
                          <a:effectLst/>
                          <a:latin typeface="Helvetica" panose="020B0604020202020204" pitchFamily="34" charset="0"/>
                        </a:rPr>
                        <a:t>(25)</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700" b="1" i="0" u="none" strike="noStrike">
                          <a:effectLst/>
                          <a:latin typeface="Helvetica" panose="020B0604020202020204" pitchFamily="34" charset="0"/>
                        </a:rPr>
                        <a:t>Total:</a:t>
                      </a:r>
                    </a:p>
                  </a:txBody>
                  <a:tcPr marL="8791" marR="8791" marT="8791"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r" fontAlgn="ctr"/>
                      <a:r>
                        <a:rPr lang="es-MX" sz="700" b="1" i="0" u="none" strike="noStrike">
                          <a:effectLst/>
                          <a:latin typeface="Helvetica" panose="020B0604020202020204" pitchFamily="34" charset="0"/>
                        </a:rPr>
                        <a:t> </a:t>
                      </a:r>
                    </a:p>
                  </a:txBody>
                  <a:tcPr marL="8791" marR="8791" marT="8791"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tc>
                  <a:txBody>
                    <a:bodyPr/>
                    <a:lstStyle/>
                    <a:p>
                      <a:pPr algn="ctr" fontAlgn="ctr"/>
                      <a:r>
                        <a:rPr lang="es-MX" sz="700" b="0" i="0" u="none" strike="noStrike">
                          <a:effectLst/>
                          <a:latin typeface="Helvetica" panose="020B0604020202020204" pitchFamily="34" charset="0"/>
                        </a:rPr>
                        <a:t> </a:t>
                      </a:r>
                    </a:p>
                  </a:txBody>
                  <a:tcPr marL="8791" marR="8791" marT="87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7C80"/>
                    </a:solidFill>
                  </a:tcPr>
                </a:tc>
                <a:extLst>
                  <a:ext uri="{0D108BD9-81ED-4DB2-BD59-A6C34878D82A}">
                    <a16:rowId xmlns:a16="http://schemas.microsoft.com/office/drawing/2014/main" val="1786493234"/>
                  </a:ext>
                </a:extLst>
              </a:tr>
              <a:tr h="144078">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779213010"/>
                  </a:ext>
                </a:extLst>
              </a:tr>
              <a:tr h="153682">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r" fontAlgn="ctr"/>
                      <a:endParaRPr lang="es-MX" sz="700" b="1"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r" fontAlgn="ctr"/>
                      <a:r>
                        <a:rPr lang="es-MX" sz="700" b="1" i="0" u="none" strike="noStrike">
                          <a:effectLst/>
                          <a:latin typeface="Helvetica" panose="020B0604020202020204" pitchFamily="34" charset="0"/>
                        </a:rPr>
                        <a:t>(27)</a:t>
                      </a:r>
                    </a:p>
                  </a:txBody>
                  <a:tcPr marL="8791" marR="8791" marT="8791" marB="0" anchor="ctr">
                    <a:lnL>
                      <a:noFill/>
                    </a:lnL>
                    <a:lnR>
                      <a:noFill/>
                    </a:lnR>
                    <a:lnT>
                      <a:noFill/>
                    </a:lnT>
                    <a:lnB>
                      <a:noFill/>
                    </a:lnB>
                  </a:tcPr>
                </a:tc>
                <a:tc>
                  <a:txBody>
                    <a:bodyPr/>
                    <a:lstStyle/>
                    <a:p>
                      <a:pPr algn="r" fontAlgn="ctr"/>
                      <a:r>
                        <a:rPr lang="es-MX" sz="700" b="1" i="0" u="none" strike="noStrike">
                          <a:effectLst/>
                          <a:latin typeface="Helvetica" panose="020B0604020202020204" pitchFamily="34" charset="0"/>
                        </a:rPr>
                        <a:t>Gran Total:</a:t>
                      </a:r>
                    </a:p>
                  </a:txBody>
                  <a:tcPr marL="8791" marR="8791" marT="8791" marB="0" anchor="ctr">
                    <a:lnL>
                      <a:noFill/>
                    </a:lnL>
                    <a:lnR>
                      <a:noFill/>
                    </a:lnR>
                    <a:lnT>
                      <a:noFill/>
                    </a:lnT>
                    <a:lnB>
                      <a:noFill/>
                    </a:lnB>
                  </a:tcPr>
                </a:tc>
                <a:tc>
                  <a:txBody>
                    <a:bodyPr/>
                    <a:lstStyle/>
                    <a:p>
                      <a:pPr algn="r" fontAlgn="ctr"/>
                      <a:r>
                        <a:rPr lang="es-MX" sz="700" b="1" i="0" u="none" strike="noStrike">
                          <a:effectLst/>
                          <a:latin typeface="Helvetica" panose="020B0604020202020204" pitchFamily="34" charset="0"/>
                        </a:rPr>
                        <a:t> </a:t>
                      </a:r>
                    </a:p>
                  </a:txBody>
                  <a:tcPr marL="8791" marR="8791" marT="8791" marB="0" anchor="ctr">
                    <a:lnL>
                      <a:noFill/>
                    </a:lnL>
                    <a:lnR>
                      <a:noFill/>
                    </a:lnR>
                    <a:lnT>
                      <a:noFill/>
                    </a:lnT>
                    <a:lnB w="25400" cap="flat" cmpd="dbl" algn="ctr">
                      <a:solidFill>
                        <a:srgbClr val="000000"/>
                      </a:solidFill>
                      <a:prstDash val="solid"/>
                      <a:round/>
                      <a:headEnd type="none" w="med" len="med"/>
                      <a:tailEnd type="none" w="med" len="med"/>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extLst>
                  <a:ext uri="{0D108BD9-81ED-4DB2-BD59-A6C34878D82A}">
                    <a16:rowId xmlns:a16="http://schemas.microsoft.com/office/drawing/2014/main" val="4187213113"/>
                  </a:ext>
                </a:extLst>
              </a:tr>
              <a:tr h="153682">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rowSpan="6" gridSpan="4">
                  <a:txBody>
                    <a:bodyPr/>
                    <a:lstStyle/>
                    <a:p>
                      <a:pPr algn="ctr" fontAlgn="b"/>
                      <a:r>
                        <a:rPr lang="es-ES" sz="700" b="1" i="0" u="none" strike="noStrike" dirty="0">
                          <a:solidFill>
                            <a:srgbClr val="000000"/>
                          </a:solidFill>
                          <a:effectLst/>
                          <a:latin typeface="Arial" panose="020B0604020202020204" pitchFamily="34" charset="0"/>
                        </a:rPr>
                        <a:t>(30)</a:t>
                      </a:r>
                      <a:br>
                        <a:rPr lang="es-ES" sz="700" b="0" i="0" u="none" strike="noStrike" dirty="0">
                          <a:solidFill>
                            <a:srgbClr val="000000"/>
                          </a:solidFill>
                          <a:effectLst/>
                          <a:latin typeface="Arial" panose="020B0604020202020204" pitchFamily="34" charset="0"/>
                        </a:rPr>
                      </a:br>
                      <a:r>
                        <a:rPr lang="es-ES" sz="700" b="0" i="0" u="none" strike="noStrike" dirty="0">
                          <a:solidFill>
                            <a:srgbClr val="000000"/>
                          </a:solidFill>
                          <a:effectLst/>
                          <a:latin typeface="Arial" panose="020B0604020202020204" pitchFamily="34" charset="0"/>
                        </a:rPr>
                        <a:t>Nombre completo y firma del responsable de la Entidad</a:t>
                      </a:r>
                    </a:p>
                  </a:txBody>
                  <a:tcPr marL="8791" marR="8791" marT="8791" marB="0" anchor="b">
                    <a:lnL>
                      <a:noFill/>
                    </a:lnL>
                    <a:lnR>
                      <a:noFill/>
                    </a:lnR>
                    <a:lnT>
                      <a:noFill/>
                    </a:lnT>
                    <a:lnB w="6350" cap="flat" cmpd="sng" algn="ctr">
                      <a:solidFill>
                        <a:srgbClr val="000000"/>
                      </a:solidFill>
                      <a:prstDash val="solid"/>
                      <a:round/>
                      <a:headEnd type="none" w="med" len="med"/>
                      <a:tailEnd type="none" w="med" len="med"/>
                    </a:lnB>
                  </a:tcPr>
                </a:tc>
                <a:tc rowSpan="6" hMerge="1">
                  <a:txBody>
                    <a:bodyPr/>
                    <a:lstStyle/>
                    <a:p>
                      <a:endParaRPr lang="es-MX"/>
                    </a:p>
                  </a:txBody>
                  <a:tcPr/>
                </a:tc>
                <a:tc rowSpan="6" hMerge="1">
                  <a:txBody>
                    <a:bodyPr/>
                    <a:lstStyle/>
                    <a:p>
                      <a:endParaRPr lang="es-MX"/>
                    </a:p>
                  </a:txBody>
                  <a:tcPr/>
                </a:tc>
                <a:tc rowSpan="6" hMerge="1">
                  <a:txBody>
                    <a:bodyPr/>
                    <a:lstStyle/>
                    <a:p>
                      <a:endParaRPr lang="es-MX"/>
                    </a:p>
                  </a:txBody>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extLst>
                  <a:ext uri="{0D108BD9-81ED-4DB2-BD59-A6C34878D82A}">
                    <a16:rowId xmlns:a16="http://schemas.microsoft.com/office/drawing/2014/main" val="3740811318"/>
                  </a:ext>
                </a:extLst>
              </a:tr>
              <a:tr h="144078">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extLst>
                  <a:ext uri="{0D108BD9-81ED-4DB2-BD59-A6C34878D82A}">
                    <a16:rowId xmlns:a16="http://schemas.microsoft.com/office/drawing/2014/main" val="3883954479"/>
                  </a:ext>
                </a:extLst>
              </a:tr>
              <a:tr h="144078">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extLst>
                  <a:ext uri="{0D108BD9-81ED-4DB2-BD59-A6C34878D82A}">
                    <a16:rowId xmlns:a16="http://schemas.microsoft.com/office/drawing/2014/main" val="766293995"/>
                  </a:ext>
                </a:extLst>
              </a:tr>
              <a:tr h="144078">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extLst>
                  <a:ext uri="{0D108BD9-81ED-4DB2-BD59-A6C34878D82A}">
                    <a16:rowId xmlns:a16="http://schemas.microsoft.com/office/drawing/2014/main" val="3059502730"/>
                  </a:ext>
                </a:extLst>
              </a:tr>
              <a:tr h="144078">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extLst>
                  <a:ext uri="{0D108BD9-81ED-4DB2-BD59-A6C34878D82A}">
                    <a16:rowId xmlns:a16="http://schemas.microsoft.com/office/drawing/2014/main" val="3741008378"/>
                  </a:ext>
                </a:extLst>
              </a:tr>
              <a:tr h="144078">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ctr"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extLst>
                  <a:ext uri="{0D108BD9-81ED-4DB2-BD59-A6C34878D82A}">
                    <a16:rowId xmlns:a16="http://schemas.microsoft.com/office/drawing/2014/main" val="1480872604"/>
                  </a:ext>
                </a:extLst>
              </a:tr>
              <a:tr h="255497">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gridSpan="4">
                  <a:txBody>
                    <a:bodyPr/>
                    <a:lstStyle/>
                    <a:p>
                      <a:pPr algn="ctr" fontAlgn="t"/>
                      <a:r>
                        <a:rPr lang="es-ES" sz="700" b="1" i="0" u="none" strike="noStrike">
                          <a:solidFill>
                            <a:srgbClr val="000000"/>
                          </a:solidFill>
                          <a:effectLst/>
                          <a:latin typeface="Arial" panose="020B0604020202020204" pitchFamily="34" charset="0"/>
                        </a:rPr>
                        <a:t>(31)</a:t>
                      </a:r>
                      <a:br>
                        <a:rPr lang="es-ES" sz="700" b="0" i="0" u="none" strike="noStrike">
                          <a:solidFill>
                            <a:srgbClr val="000000"/>
                          </a:solidFill>
                          <a:effectLst/>
                          <a:latin typeface="Arial" panose="020B0604020202020204" pitchFamily="34" charset="0"/>
                        </a:rPr>
                      </a:br>
                      <a:r>
                        <a:rPr lang="es-ES" sz="700" b="0" i="0" u="none" strike="noStrike">
                          <a:solidFill>
                            <a:srgbClr val="000000"/>
                          </a:solidFill>
                          <a:effectLst/>
                          <a:latin typeface="Arial" panose="020B0604020202020204" pitchFamily="34" charset="0"/>
                        </a:rPr>
                        <a:t>Cargo completo del responsable de la entidad y sello respectivo</a:t>
                      </a:r>
                    </a:p>
                  </a:txBody>
                  <a:tcPr marL="8791" marR="8791" marT="8791"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ctr"/>
                      <a:endParaRPr lang="es-MX" sz="700" b="0" i="0" u="none" strike="noStrike">
                        <a:effectLst/>
                        <a:latin typeface="Helvetica" panose="020B0604020202020204" pitchFamily="34" charset="0"/>
                      </a:endParaRPr>
                    </a:p>
                  </a:txBody>
                  <a:tcPr marL="8791" marR="8791" marT="8791" marB="0" anchor="ctr">
                    <a:lnL>
                      <a:noFill/>
                    </a:lnL>
                    <a:lnR>
                      <a:noFill/>
                    </a:lnR>
                    <a:lnT>
                      <a:noFill/>
                    </a:lnT>
                    <a:lnB>
                      <a:noFill/>
                    </a:lnB>
                  </a:tcPr>
                </a:tc>
                <a:tc>
                  <a:txBody>
                    <a:bodyPr/>
                    <a:lstStyle/>
                    <a:p>
                      <a:pPr algn="ctr" fontAlgn="ctr"/>
                      <a:endParaRPr lang="es-MX" sz="700" b="0" i="0" u="none" strike="noStrike" dirty="0">
                        <a:effectLst/>
                        <a:latin typeface="Helvetica" panose="020B0604020202020204" pitchFamily="34" charset="0"/>
                      </a:endParaRPr>
                    </a:p>
                  </a:txBody>
                  <a:tcPr marL="8791" marR="8791" marT="8791" marB="0" anchor="ctr">
                    <a:lnL>
                      <a:noFill/>
                    </a:lnL>
                    <a:lnR>
                      <a:noFill/>
                    </a:lnR>
                    <a:lnT>
                      <a:noFill/>
                    </a:lnT>
                    <a:lnB>
                      <a:noFill/>
                    </a:lnB>
                  </a:tcPr>
                </a:tc>
                <a:extLst>
                  <a:ext uri="{0D108BD9-81ED-4DB2-BD59-A6C34878D82A}">
                    <a16:rowId xmlns:a16="http://schemas.microsoft.com/office/drawing/2014/main" val="2539689169"/>
                  </a:ext>
                </a:extLst>
              </a:tr>
            </a:tbl>
          </a:graphicData>
        </a:graphic>
      </p:graphicFrame>
      <p:pic>
        <p:nvPicPr>
          <p:cNvPr id="5" name="Imagen 4">
            <a:extLst>
              <a:ext uri="{FF2B5EF4-FFF2-40B4-BE49-F238E27FC236}">
                <a16:creationId xmlns:a16="http://schemas.microsoft.com/office/drawing/2014/main" id="{4ED5DC5C-1D0A-8F34-ECCD-529ED2316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941" y="189299"/>
            <a:ext cx="2102097" cy="477749"/>
          </a:xfrm>
          <a:prstGeom prst="rect">
            <a:avLst/>
          </a:prstGeom>
        </p:spPr>
      </p:pic>
    </p:spTree>
    <p:extLst>
      <p:ext uri="{BB962C8B-B14F-4D97-AF65-F5344CB8AC3E}">
        <p14:creationId xmlns:p14="http://schemas.microsoft.com/office/powerpoint/2010/main" val="4086622925"/>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3EEFA64-A26F-4A98-B290-EDC89FF8DC5A}"/>
              </a:ext>
            </a:extLst>
          </p:cNvPr>
          <p:cNvPicPr>
            <a:picLocks noChangeAspect="1"/>
          </p:cNvPicPr>
          <p:nvPr/>
        </p:nvPicPr>
        <p:blipFill>
          <a:blip r:embed="rId4"/>
          <a:stretch>
            <a:fillRect/>
          </a:stretch>
        </p:blipFill>
        <p:spPr>
          <a:xfrm>
            <a:off x="1676400" y="120235"/>
            <a:ext cx="10312400" cy="6737765"/>
          </a:xfrm>
          <a:prstGeom prst="rect">
            <a:avLst/>
          </a:prstGeom>
        </p:spPr>
      </p:pic>
    </p:spTree>
    <p:extLst>
      <p:ext uri="{BB962C8B-B14F-4D97-AF65-F5344CB8AC3E}">
        <p14:creationId xmlns:p14="http://schemas.microsoft.com/office/powerpoint/2010/main" val="3593273358"/>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42DA73-576B-4E00-92D5-C23DEB5DF00A}"/>
              </a:ext>
            </a:extLst>
          </p:cNvPr>
          <p:cNvSpPr>
            <a:spLocks noGrp="1"/>
          </p:cNvSpPr>
          <p:nvPr>
            <p:ph type="ctrTitle"/>
          </p:nvPr>
        </p:nvSpPr>
        <p:spPr>
          <a:xfrm>
            <a:off x="384629" y="657413"/>
            <a:ext cx="11422742" cy="1141866"/>
          </a:xfrm>
        </p:spPr>
        <p:txBody>
          <a:bodyPr anchor="b">
            <a:normAutofit/>
          </a:bodyPr>
          <a:lstStyle/>
          <a:p>
            <a:pPr algn="l"/>
            <a:r>
              <a:rPr lang="es-ES" sz="3600" b="1" dirty="0">
                <a:solidFill>
                  <a:srgbClr val="6E152E"/>
                </a:solidFill>
                <a:latin typeface="Montserrat SemiBold" pitchFamily="2" charset="77"/>
              </a:rPr>
              <a:t>Comentarios a los formatos de la comprobación de ejercicios anteriores y cierre del ejercicio 2024 </a:t>
            </a:r>
            <a:endParaRPr lang="es-MX" sz="3600" b="1" dirty="0">
              <a:solidFill>
                <a:srgbClr val="6E152E"/>
              </a:solidFill>
              <a:latin typeface="Montserrat SemiBold" pitchFamily="2" charset="77"/>
            </a:endParaRPr>
          </a:p>
        </p:txBody>
      </p:sp>
      <p:sp>
        <p:nvSpPr>
          <p:cNvPr id="3" name="Subtítulo 2">
            <a:extLst>
              <a:ext uri="{FF2B5EF4-FFF2-40B4-BE49-F238E27FC236}">
                <a16:creationId xmlns:a16="http://schemas.microsoft.com/office/drawing/2014/main" id="{C9B4EAA5-0405-4391-9CB7-B46F7401C716}"/>
              </a:ext>
            </a:extLst>
          </p:cNvPr>
          <p:cNvSpPr>
            <a:spLocks noGrp="1"/>
          </p:cNvSpPr>
          <p:nvPr>
            <p:ph type="subTitle" idx="1"/>
          </p:nvPr>
        </p:nvSpPr>
        <p:spPr>
          <a:xfrm>
            <a:off x="384629" y="1799279"/>
            <a:ext cx="11800115" cy="4004621"/>
          </a:xfrm>
        </p:spPr>
        <p:txBody>
          <a:bodyPr>
            <a:noAutofit/>
          </a:bodyPr>
          <a:lstStyle/>
          <a:p>
            <a:pPr>
              <a:lnSpc>
                <a:spcPct val="100000"/>
              </a:lnSpc>
            </a:pPr>
            <a:r>
              <a:rPr lang="es-MX" sz="1900" dirty="0">
                <a:solidFill>
                  <a:srgbClr val="6E152E"/>
                </a:solidFill>
                <a:latin typeface="Montserrat" pitchFamily="2" charset="77"/>
              </a:rPr>
              <a:t>B. FORMATO: “Relación de comprobantes del presupuesto ejercido en el ProGEN y/o ProFEN, que son entregados a la Dirección General de Educación Superior para el Magisterio (DGESuM) de la SEP”: </a:t>
            </a:r>
          </a:p>
          <a:p>
            <a:pPr algn="just">
              <a:lnSpc>
                <a:spcPct val="100000"/>
              </a:lnSpc>
              <a:spcAft>
                <a:spcPts val="0"/>
              </a:spcAft>
            </a:pPr>
            <a:r>
              <a:rPr lang="es-MX" sz="1900" dirty="0">
                <a:effectLst/>
                <a:latin typeface="Montserrat" pitchFamily="2" charset="77"/>
                <a:ea typeface="Times New Roman" panose="02020603050405020304" pitchFamily="18" charset="0"/>
              </a:rPr>
              <a:t>1.- El 5% de las AEL y/o IFDP no presentan el formato.</a:t>
            </a:r>
          </a:p>
          <a:p>
            <a:pPr algn="just">
              <a:lnSpc>
                <a:spcPct val="100000"/>
              </a:lnSpc>
              <a:spcAft>
                <a:spcPts val="0"/>
              </a:spcAft>
            </a:pPr>
            <a:r>
              <a:rPr lang="es-MX" sz="1900" dirty="0">
                <a:effectLst/>
                <a:latin typeface="Montserrat" pitchFamily="2" charset="77"/>
                <a:ea typeface="Times New Roman" panose="02020603050405020304" pitchFamily="18" charset="0"/>
              </a:rPr>
              <a:t>2.- El 3% de las AEL y/o IFDP no indican el nombre de la Secretaría o Instituto del Estado, ni el nombre de la Escuela/Plantel.</a:t>
            </a:r>
          </a:p>
          <a:p>
            <a:pPr algn="just">
              <a:lnSpc>
                <a:spcPct val="100000"/>
              </a:lnSpc>
              <a:spcAft>
                <a:spcPts val="0"/>
              </a:spcAft>
            </a:pPr>
            <a:r>
              <a:rPr lang="es-MX" sz="1900" dirty="0">
                <a:latin typeface="Montserrat" pitchFamily="2" charset="77"/>
                <a:ea typeface="Times New Roman" panose="02020603050405020304" pitchFamily="18" charset="0"/>
              </a:rPr>
              <a:t>3.- El 5% de las AEL y/o IFDP no indican el nombre ni el número del proyecto.</a:t>
            </a:r>
            <a:endParaRPr lang="es-MX" sz="1900" dirty="0">
              <a:effectLst/>
              <a:latin typeface="Montserrat" pitchFamily="2" charset="77"/>
              <a:ea typeface="Times New Roman" panose="02020603050405020304" pitchFamily="18" charset="0"/>
            </a:endParaRPr>
          </a:p>
          <a:p>
            <a:pPr algn="just">
              <a:lnSpc>
                <a:spcPct val="100000"/>
              </a:lnSpc>
              <a:spcAft>
                <a:spcPts val="0"/>
              </a:spcAft>
            </a:pPr>
            <a:r>
              <a:rPr lang="es-MX" sz="1900" dirty="0">
                <a:effectLst/>
                <a:latin typeface="Montserrat" pitchFamily="2" charset="77"/>
                <a:ea typeface="Times New Roman" panose="02020603050405020304" pitchFamily="18" charset="0"/>
              </a:rPr>
              <a:t>4.- El 10% de las AEL y/o IFDP indican el monto autorizado al proyecto diferente al del Convenio o reprogramación autorizada.</a:t>
            </a:r>
          </a:p>
          <a:p>
            <a:pPr algn="just">
              <a:lnSpc>
                <a:spcPct val="100000"/>
              </a:lnSpc>
              <a:spcAft>
                <a:spcPts val="0"/>
              </a:spcAft>
            </a:pPr>
            <a:r>
              <a:rPr lang="es-MX" sz="1900" dirty="0">
                <a:latin typeface="Montserrat" pitchFamily="2" charset="77"/>
                <a:ea typeface="Times New Roman" panose="02020603050405020304" pitchFamily="18" charset="0"/>
              </a:rPr>
              <a:t>5.- El 6% de las AEL y/o IFDP no indican el nombre y el número del objetivo o lo indican diferente al autorizado.</a:t>
            </a:r>
          </a:p>
        </p:txBody>
      </p:sp>
      <p:pic>
        <p:nvPicPr>
          <p:cNvPr id="4" name="Imagen 3">
            <a:extLst>
              <a:ext uri="{FF2B5EF4-FFF2-40B4-BE49-F238E27FC236}">
                <a16:creationId xmlns:a16="http://schemas.microsoft.com/office/drawing/2014/main" id="{FF8C4BC8-FEA9-CCB9-09EE-27D8601A1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941" y="189299"/>
            <a:ext cx="2102097" cy="477749"/>
          </a:xfrm>
          <a:prstGeom prst="rect">
            <a:avLst/>
          </a:prstGeom>
        </p:spPr>
      </p:pic>
    </p:spTree>
    <p:extLst>
      <p:ext uri="{BB962C8B-B14F-4D97-AF65-F5344CB8AC3E}">
        <p14:creationId xmlns:p14="http://schemas.microsoft.com/office/powerpoint/2010/main" val="1273177898"/>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42DA73-576B-4E00-92D5-C23DEB5DF00A}"/>
              </a:ext>
            </a:extLst>
          </p:cNvPr>
          <p:cNvSpPr>
            <a:spLocks noGrp="1"/>
          </p:cNvSpPr>
          <p:nvPr>
            <p:ph type="ctrTitle"/>
          </p:nvPr>
        </p:nvSpPr>
        <p:spPr>
          <a:xfrm>
            <a:off x="384629" y="657413"/>
            <a:ext cx="11422742" cy="1141866"/>
          </a:xfrm>
        </p:spPr>
        <p:txBody>
          <a:bodyPr anchor="b">
            <a:normAutofit/>
          </a:bodyPr>
          <a:lstStyle/>
          <a:p>
            <a:pPr algn="l"/>
            <a:r>
              <a:rPr lang="es-ES" sz="3600" b="1" dirty="0">
                <a:solidFill>
                  <a:srgbClr val="6E152E"/>
                </a:solidFill>
                <a:latin typeface="Montserrat SemiBold" pitchFamily="2" charset="77"/>
              </a:rPr>
              <a:t>Comentarios a los formatos de la comprobación de ejercicios anteriores y cierre del ejercicio 2024 </a:t>
            </a:r>
            <a:endParaRPr lang="es-MX" sz="3600" b="1" dirty="0">
              <a:solidFill>
                <a:srgbClr val="6E152E"/>
              </a:solidFill>
              <a:latin typeface="Montserrat SemiBold" pitchFamily="2" charset="77"/>
            </a:endParaRPr>
          </a:p>
        </p:txBody>
      </p:sp>
      <p:sp>
        <p:nvSpPr>
          <p:cNvPr id="3" name="Subtítulo 2">
            <a:extLst>
              <a:ext uri="{FF2B5EF4-FFF2-40B4-BE49-F238E27FC236}">
                <a16:creationId xmlns:a16="http://schemas.microsoft.com/office/drawing/2014/main" id="{C9B4EAA5-0405-4391-9CB7-B46F7401C716}"/>
              </a:ext>
            </a:extLst>
          </p:cNvPr>
          <p:cNvSpPr>
            <a:spLocks noGrp="1"/>
          </p:cNvSpPr>
          <p:nvPr>
            <p:ph type="subTitle" idx="1"/>
          </p:nvPr>
        </p:nvSpPr>
        <p:spPr>
          <a:xfrm>
            <a:off x="384629" y="1799279"/>
            <a:ext cx="11466409" cy="4401308"/>
          </a:xfrm>
        </p:spPr>
        <p:txBody>
          <a:bodyPr>
            <a:noAutofit/>
          </a:bodyPr>
          <a:lstStyle/>
          <a:p>
            <a:pPr>
              <a:lnSpc>
                <a:spcPct val="100000"/>
              </a:lnSpc>
            </a:pPr>
            <a:r>
              <a:rPr lang="es-MX" sz="1900" dirty="0">
                <a:solidFill>
                  <a:srgbClr val="6E152E"/>
                </a:solidFill>
                <a:latin typeface="Montserrat" pitchFamily="2" charset="77"/>
              </a:rPr>
              <a:t>B. FORMATO: “Relación de comprobantes del presupuesto ejercido en el ProGEN y/o ProFEN, que son entregados a la Dirección General de Educación Superior para el Magisterio (DGESuM) de la SEP”: </a:t>
            </a:r>
          </a:p>
          <a:p>
            <a:pPr algn="just">
              <a:lnSpc>
                <a:spcPct val="100000"/>
              </a:lnSpc>
            </a:pPr>
            <a:r>
              <a:rPr lang="es-MX" sz="1900" dirty="0">
                <a:latin typeface="Montserrat" pitchFamily="2" charset="77"/>
                <a:ea typeface="Times New Roman" panose="02020603050405020304" pitchFamily="18" charset="0"/>
              </a:rPr>
              <a:t>6.- El 15% de las AEL y/o IFDP indican el Monto autorizado al objetivo diferente al monto autorizado en la reprogramación.</a:t>
            </a:r>
          </a:p>
          <a:p>
            <a:pPr algn="just">
              <a:lnSpc>
                <a:spcPct val="100000"/>
              </a:lnSpc>
              <a:spcAft>
                <a:spcPts val="0"/>
              </a:spcAft>
            </a:pPr>
            <a:r>
              <a:rPr lang="es-MX" sz="1900" dirty="0">
                <a:latin typeface="Montserrat" pitchFamily="2" charset="77"/>
                <a:ea typeface="Times New Roman" panose="02020603050405020304" pitchFamily="18" charset="0"/>
              </a:rPr>
              <a:t>7.- El 10% de las AEL y/o IFDP no indican el número de la Acción realizada.</a:t>
            </a:r>
          </a:p>
          <a:p>
            <a:pPr algn="just">
              <a:lnSpc>
                <a:spcPct val="100000"/>
              </a:lnSpc>
              <a:spcAft>
                <a:spcPts val="0"/>
              </a:spcAft>
            </a:pPr>
            <a:r>
              <a:rPr lang="es-MX" sz="1900" dirty="0">
                <a:latin typeface="Montserrat" pitchFamily="2" charset="77"/>
                <a:ea typeface="Times New Roman" panose="02020603050405020304" pitchFamily="18" charset="0"/>
              </a:rPr>
              <a:t>8.- En el numeral 15 del formato, donde se indica el Número de la Factura, y donde anotan el folio fiscal de la factura pueden optar por el otro número de folio de la factura más corto.</a:t>
            </a:r>
          </a:p>
          <a:p>
            <a:pPr algn="just">
              <a:lnSpc>
                <a:spcPct val="100000"/>
              </a:lnSpc>
              <a:spcAft>
                <a:spcPts val="0"/>
              </a:spcAft>
            </a:pPr>
            <a:r>
              <a:rPr lang="es-MX" sz="1900" dirty="0">
                <a:latin typeface="Montserrat" pitchFamily="2" charset="77"/>
                <a:ea typeface="Times New Roman" panose="02020603050405020304" pitchFamily="18" charset="0"/>
              </a:rPr>
              <a:t>9.- El 25% de las AEL y/o IFDP altera el formato </a:t>
            </a:r>
            <a:r>
              <a:rPr kumimoji="0" lang="es-MX" sz="1900" i="0" u="none" strike="noStrike" kern="1200" cap="none" spc="0" normalizeH="0" baseline="0" noProof="0" dirty="0">
                <a:ln>
                  <a:noFill/>
                </a:ln>
                <a:solidFill>
                  <a:prstClr val="black"/>
                </a:solidFill>
                <a:effectLst/>
                <a:uLnTx/>
                <a:uFillTx/>
                <a:latin typeface="Montserrat" pitchFamily="2" charset="77"/>
                <a:ea typeface="Times New Roman" panose="02020603050405020304" pitchFamily="18" charset="0"/>
              </a:rPr>
              <a:t>“Relación de comprobantes del presupuesto ejercido… eliminando los conceptos de “Acervos”, “Mobiliario y equipo”, “Infraestructura”; e indican otros conceptos, como son: Insumos consumibles; Equipamiento, etc.</a:t>
            </a:r>
          </a:p>
        </p:txBody>
      </p:sp>
      <p:pic>
        <p:nvPicPr>
          <p:cNvPr id="4" name="Imagen 3">
            <a:extLst>
              <a:ext uri="{FF2B5EF4-FFF2-40B4-BE49-F238E27FC236}">
                <a16:creationId xmlns:a16="http://schemas.microsoft.com/office/drawing/2014/main" id="{FF8C4BC8-FEA9-CCB9-09EE-27D8601A1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941" y="189299"/>
            <a:ext cx="2102097" cy="477749"/>
          </a:xfrm>
          <a:prstGeom prst="rect">
            <a:avLst/>
          </a:prstGeom>
        </p:spPr>
      </p:pic>
    </p:spTree>
    <p:extLst>
      <p:ext uri="{BB962C8B-B14F-4D97-AF65-F5344CB8AC3E}">
        <p14:creationId xmlns:p14="http://schemas.microsoft.com/office/powerpoint/2010/main" val="3362246298"/>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42DA73-576B-4E00-92D5-C23DEB5DF00A}"/>
              </a:ext>
            </a:extLst>
          </p:cNvPr>
          <p:cNvSpPr>
            <a:spLocks noGrp="1"/>
          </p:cNvSpPr>
          <p:nvPr>
            <p:ph type="ctrTitle"/>
          </p:nvPr>
        </p:nvSpPr>
        <p:spPr>
          <a:xfrm>
            <a:off x="384629" y="657413"/>
            <a:ext cx="11422742" cy="1141866"/>
          </a:xfrm>
        </p:spPr>
        <p:txBody>
          <a:bodyPr anchor="b">
            <a:normAutofit/>
          </a:bodyPr>
          <a:lstStyle/>
          <a:p>
            <a:pPr algn="l"/>
            <a:r>
              <a:rPr lang="es-ES" sz="3600" b="1" dirty="0">
                <a:solidFill>
                  <a:srgbClr val="6E152E"/>
                </a:solidFill>
                <a:latin typeface="Montserrat SemiBold" pitchFamily="2" charset="77"/>
              </a:rPr>
              <a:t>Comentarios a los formatos de la comprobación de ejercicios anteriores y cierre del ejercicio 2024 </a:t>
            </a:r>
            <a:endParaRPr lang="es-MX" sz="3600" b="1" dirty="0">
              <a:solidFill>
                <a:srgbClr val="6E152E"/>
              </a:solidFill>
              <a:latin typeface="Montserrat SemiBold" pitchFamily="2" charset="77"/>
            </a:endParaRPr>
          </a:p>
        </p:txBody>
      </p:sp>
      <p:sp>
        <p:nvSpPr>
          <p:cNvPr id="3" name="Subtítulo 2">
            <a:extLst>
              <a:ext uri="{FF2B5EF4-FFF2-40B4-BE49-F238E27FC236}">
                <a16:creationId xmlns:a16="http://schemas.microsoft.com/office/drawing/2014/main" id="{C9B4EAA5-0405-4391-9CB7-B46F7401C716}"/>
              </a:ext>
            </a:extLst>
          </p:cNvPr>
          <p:cNvSpPr>
            <a:spLocks noGrp="1"/>
          </p:cNvSpPr>
          <p:nvPr>
            <p:ph type="subTitle" idx="1"/>
          </p:nvPr>
        </p:nvSpPr>
        <p:spPr>
          <a:xfrm>
            <a:off x="384629" y="1799279"/>
            <a:ext cx="11466409" cy="3259443"/>
          </a:xfrm>
        </p:spPr>
        <p:txBody>
          <a:bodyPr>
            <a:noAutofit/>
          </a:bodyPr>
          <a:lstStyle/>
          <a:p>
            <a:pPr>
              <a:lnSpc>
                <a:spcPct val="100000"/>
              </a:lnSpc>
            </a:pPr>
            <a:r>
              <a:rPr lang="es-MX" sz="1900" dirty="0">
                <a:solidFill>
                  <a:srgbClr val="6E152E"/>
                </a:solidFill>
                <a:latin typeface="Montserrat" pitchFamily="2" charset="77"/>
              </a:rPr>
              <a:t>B. FORMATO: “Relación de comprobantes del presupuesto ejercido en el ProGEN y/o ProFEN, que son entregados a la Dirección General de Educación Superior para el Magisterio (DGESuM) de la SEP”: </a:t>
            </a:r>
          </a:p>
          <a:p>
            <a:pPr algn="just">
              <a:lnSpc>
                <a:spcPct val="100000"/>
              </a:lnSpc>
              <a:spcAft>
                <a:spcPts val="0"/>
              </a:spcAft>
            </a:pPr>
            <a:r>
              <a:rPr lang="es-MX" sz="1900" dirty="0">
                <a:solidFill>
                  <a:prstClr val="black"/>
                </a:solidFill>
                <a:latin typeface="Montserrat" pitchFamily="2" charset="77"/>
                <a:ea typeface="Times New Roman" panose="02020603050405020304" pitchFamily="18" charset="0"/>
              </a:rPr>
              <a:t>10.- El 10% de las AEL y/o IFDP no llena el numeral 18 del formato</a:t>
            </a:r>
          </a:p>
          <a:p>
            <a:pPr algn="just">
              <a:lnSpc>
                <a:spcPct val="100000"/>
              </a:lnSpc>
              <a:spcAft>
                <a:spcPts val="0"/>
              </a:spcAft>
            </a:pPr>
            <a:r>
              <a:rPr lang="es-MX" sz="1900" dirty="0">
                <a:solidFill>
                  <a:prstClr val="black"/>
                </a:solidFill>
                <a:latin typeface="Montserrat" pitchFamily="2" charset="77"/>
                <a:ea typeface="Times New Roman" panose="02020603050405020304" pitchFamily="18" charset="0"/>
              </a:rPr>
              <a:t>11.- El 25% de las AEL y/o IFDP ocupa el campo de OBSERVACIONES (numeral 19) de forma incorrecta, anotando comentarios nada relevantes del ejercicio del gasto.</a:t>
            </a:r>
          </a:p>
          <a:p>
            <a:pPr algn="just">
              <a:lnSpc>
                <a:spcPct val="100000"/>
              </a:lnSpc>
              <a:spcAft>
                <a:spcPts val="0"/>
              </a:spcAft>
            </a:pPr>
            <a:r>
              <a:rPr lang="es-MX" sz="1900" dirty="0">
                <a:solidFill>
                  <a:prstClr val="black"/>
                </a:solidFill>
                <a:latin typeface="Montserrat" pitchFamily="2" charset="77"/>
                <a:ea typeface="Times New Roman" panose="02020603050405020304" pitchFamily="18" charset="0"/>
              </a:rPr>
              <a:t>12.- El 10% de las AEL y/o IFDP no llenan los numerales 20.1 y 21.1 correctamente.</a:t>
            </a:r>
          </a:p>
          <a:p>
            <a:pPr algn="just">
              <a:lnSpc>
                <a:spcPct val="100000"/>
              </a:lnSpc>
              <a:spcAft>
                <a:spcPts val="0"/>
              </a:spcAft>
            </a:pPr>
            <a:r>
              <a:rPr lang="es-MX" sz="1900" dirty="0">
                <a:solidFill>
                  <a:prstClr val="black"/>
                </a:solidFill>
                <a:latin typeface="Montserrat" pitchFamily="2" charset="77"/>
                <a:ea typeface="Times New Roman" panose="02020603050405020304" pitchFamily="18" charset="0"/>
              </a:rPr>
              <a:t>13.- las AEL y/o IFDP que utilizan dos o más formatos, en forma consecutiva, para presentar su información documentaria no lo hacen de forma correcta.</a:t>
            </a:r>
          </a:p>
        </p:txBody>
      </p:sp>
      <p:pic>
        <p:nvPicPr>
          <p:cNvPr id="4" name="Imagen 3">
            <a:extLst>
              <a:ext uri="{FF2B5EF4-FFF2-40B4-BE49-F238E27FC236}">
                <a16:creationId xmlns:a16="http://schemas.microsoft.com/office/drawing/2014/main" id="{FF8C4BC8-FEA9-CCB9-09EE-27D8601A1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941" y="189299"/>
            <a:ext cx="2102097" cy="477749"/>
          </a:xfrm>
          <a:prstGeom prst="rect">
            <a:avLst/>
          </a:prstGeom>
        </p:spPr>
      </p:pic>
    </p:spTree>
    <p:extLst>
      <p:ext uri="{BB962C8B-B14F-4D97-AF65-F5344CB8AC3E}">
        <p14:creationId xmlns:p14="http://schemas.microsoft.com/office/powerpoint/2010/main" val="169383205"/>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5" name="CuadroTexto 4">
            <a:extLst>
              <a:ext uri="{FF2B5EF4-FFF2-40B4-BE49-F238E27FC236}">
                <a16:creationId xmlns:a16="http://schemas.microsoft.com/office/drawing/2014/main" id="{7B98A335-CDC1-840C-864F-B3A24593181F}"/>
              </a:ext>
            </a:extLst>
          </p:cNvPr>
          <p:cNvSpPr txBox="1"/>
          <p:nvPr/>
        </p:nvSpPr>
        <p:spPr>
          <a:xfrm>
            <a:off x="340962" y="1278960"/>
            <a:ext cx="11512987" cy="3960058"/>
          </a:xfrm>
          <a:prstGeom prst="rect">
            <a:avLst/>
          </a:prstGeom>
          <a:noFill/>
        </p:spPr>
        <p:txBody>
          <a:bodyPr wrap="square">
            <a:spAutoFit/>
          </a:bodyPr>
          <a:lstStyle/>
          <a:p>
            <a:pPr marL="323850" lvl="1" indent="-285750" algn="just">
              <a:spcBef>
                <a:spcPts val="600"/>
              </a:spcBef>
              <a:spcAft>
                <a:spcPts val="100"/>
              </a:spcAft>
              <a:buClr>
                <a:schemeClr val="dk2"/>
              </a:buClr>
              <a:buSzPts val="3000"/>
              <a:buFont typeface="Arial" panose="020B0604020202020204" pitchFamily="34" charset="0"/>
              <a:buChar char="•"/>
            </a:pPr>
            <a:r>
              <a:rPr lang="es-MX" sz="1900" dirty="0">
                <a:solidFill>
                  <a:schemeClr val="dk1"/>
                </a:solidFill>
                <a:latin typeface="Montserrat" panose="00000500000000000000" pitchFamily="2" charset="0"/>
                <a:ea typeface="Source Sans Pro"/>
                <a:cs typeface="Times New Roman" panose="02020603050405020304" pitchFamily="18" charset="0"/>
              </a:rPr>
              <a:t>Por lo anterior, </a:t>
            </a:r>
            <a:r>
              <a:rPr lang="es-MX" sz="1900" dirty="0">
                <a:solidFill>
                  <a:srgbClr val="8E2F42"/>
                </a:solidFill>
                <a:latin typeface="Montserrat" panose="00000500000000000000" pitchFamily="2" charset="0"/>
                <a:ea typeface="Source Sans Pro"/>
                <a:cs typeface="Times New Roman" panose="02020603050405020304" pitchFamily="18" charset="0"/>
              </a:rPr>
              <a:t>el marco normativo es un conjunto de</a:t>
            </a:r>
            <a:r>
              <a:rPr kumimoji="0" lang="es-ES" altLang="es-MX" sz="1900" b="0" i="0" u="none" strike="noStrike" kern="0" cap="none" spc="0" normalizeH="0" baseline="0" noProof="0" dirty="0">
                <a:ln>
                  <a:noFill/>
                </a:ln>
                <a:solidFill>
                  <a:srgbClr val="8E2F42"/>
                </a:solidFill>
                <a:effectLst/>
                <a:uLnTx/>
                <a:uFillTx/>
                <a:latin typeface="Montserrat" panose="00000500000000000000" pitchFamily="2" charset="0"/>
                <a:ea typeface="Source Sans Pro"/>
                <a:cs typeface="Times New Roman" panose="02020603050405020304" pitchFamily="18" charset="0"/>
                <a:sym typeface="Arial"/>
              </a:rPr>
              <a:t> leyes, reglamentos y normas establecidas por una autoridad competente </a:t>
            </a:r>
            <a:r>
              <a:rPr lang="es-MX" sz="1900" dirty="0">
                <a:solidFill>
                  <a:srgbClr val="8E2F42"/>
                </a:solidFill>
                <a:latin typeface="Montserrat" panose="00000500000000000000" pitchFamily="2" charset="0"/>
                <a:ea typeface="Source Sans Pro"/>
                <a:cs typeface="Times New Roman" panose="02020603050405020304" pitchFamily="18" charset="0"/>
              </a:rPr>
              <a:t>que guían y regulan el comportamiento de las personas, organizaciones y entidades en una sociedad. En este sentido </a:t>
            </a:r>
            <a:r>
              <a:rPr lang="es-MX" sz="1900" dirty="0">
                <a:solidFill>
                  <a:schemeClr val="dk1"/>
                </a:solidFill>
                <a:latin typeface="Montserrat" panose="00000500000000000000" pitchFamily="2" charset="0"/>
                <a:ea typeface="Source Sans Pro"/>
                <a:cs typeface="Times New Roman" panose="02020603050405020304" pitchFamily="18" charset="0"/>
              </a:rPr>
              <a:t>regula los recursos federales transferidos a las Autoridades Educativas Estatales y a las Instituciones de Formación Docente Públicas del país, a través de subsidios otorgados a los programas, los cuales son sujetos a Reglas de Operación, con fundamento en los siguientes artículos:</a:t>
            </a:r>
          </a:p>
          <a:p>
            <a:pPr marL="323850" lvl="1" indent="-285750" algn="just">
              <a:spcBef>
                <a:spcPts val="600"/>
              </a:spcBef>
              <a:spcAft>
                <a:spcPts val="100"/>
              </a:spcAft>
              <a:buClr>
                <a:schemeClr val="dk2"/>
              </a:buClr>
              <a:buSzPts val="3000"/>
              <a:buFont typeface="Arial" panose="020B0604020202020204" pitchFamily="34" charset="0"/>
              <a:buChar char="•"/>
            </a:pPr>
            <a:endParaRPr lang="es-MX" sz="1900" dirty="0">
              <a:solidFill>
                <a:schemeClr val="dk1"/>
              </a:solidFill>
              <a:latin typeface="Montserrat" panose="00000500000000000000" pitchFamily="2" charset="0"/>
              <a:ea typeface="Source Sans Pro"/>
              <a:cs typeface="Times New Roman" panose="02020603050405020304" pitchFamily="18" charset="0"/>
            </a:endParaRPr>
          </a:p>
          <a:p>
            <a:pPr marL="323850" marR="0" lvl="1" indent="-28575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r>
              <a:rPr lang="es-MX" sz="1900" dirty="0">
                <a:solidFill>
                  <a:srgbClr val="B70049"/>
                </a:solidFill>
                <a:latin typeface="Montserrat" panose="00000500000000000000" pitchFamily="2" charset="0"/>
                <a:ea typeface="Source Sans Pro"/>
                <a:cs typeface="Times New Roman" panose="02020603050405020304" pitchFamily="18" charset="0"/>
              </a:rPr>
              <a:t>3o. de la Constitución Política de los Estados Unidos Mexicanos</a:t>
            </a:r>
            <a:r>
              <a:rPr lang="es-MX" sz="1900" dirty="0">
                <a:solidFill>
                  <a:srgbClr val="8E2F42"/>
                </a:solidFill>
                <a:latin typeface="Montserrat" panose="00000500000000000000" pitchFamily="2" charset="0"/>
                <a:ea typeface="Source Sans Pro"/>
                <a:cs typeface="Times New Roman" panose="02020603050405020304" pitchFamily="18" charset="0"/>
              </a:rPr>
              <a:t> </a:t>
            </a:r>
            <a:r>
              <a:rPr kumimoji="0" lang="es-MX" sz="1900" b="0" i="0" u="none" strike="noStrike" kern="0" cap="none" spc="0" normalizeH="0" baseline="0" noProof="0" dirty="0">
                <a:ln>
                  <a:noFill/>
                </a:ln>
                <a:solidFill>
                  <a:srgbClr val="415665"/>
                </a:solidFill>
                <a:effectLst/>
                <a:uLnTx/>
                <a:uFillTx/>
                <a:latin typeface="Montserrat" panose="00000500000000000000" pitchFamily="2" charset="0"/>
                <a:ea typeface="Source Sans Pro"/>
                <a:cs typeface="Times New Roman" panose="02020603050405020304" pitchFamily="18" charset="0"/>
                <a:sym typeface="Arial"/>
              </a:rPr>
              <a:t>(última reforma publicada DOF: 22-03-2024)</a:t>
            </a:r>
          </a:p>
          <a:p>
            <a:pPr marL="323850" marR="0" lvl="1" indent="-28575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endParaRPr lang="es-MX" sz="1900" dirty="0">
              <a:solidFill>
                <a:srgbClr val="B70049"/>
              </a:solidFill>
              <a:latin typeface="Montserrat" panose="00000500000000000000" pitchFamily="2" charset="0"/>
              <a:ea typeface="Source Sans Pro"/>
              <a:cs typeface="Times New Roman" panose="02020603050405020304" pitchFamily="18" charset="0"/>
            </a:endParaRPr>
          </a:p>
          <a:p>
            <a:pPr marL="323850" marR="0" lvl="1" indent="-28575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r>
              <a:rPr lang="es-MX" sz="1900" dirty="0">
                <a:solidFill>
                  <a:srgbClr val="B70049"/>
                </a:solidFill>
                <a:latin typeface="Montserrat" panose="00000500000000000000" pitchFamily="2" charset="0"/>
                <a:ea typeface="Source Sans Pro"/>
                <a:cs typeface="Times New Roman" panose="02020603050405020304" pitchFamily="18" charset="0"/>
              </a:rPr>
              <a:t>38 de la Ley Orgánica de la Administración Pública Federal</a:t>
            </a:r>
            <a:r>
              <a:rPr lang="es-MX" sz="1900" dirty="0">
                <a:solidFill>
                  <a:schemeClr val="tx1"/>
                </a:solidFill>
                <a:latin typeface="Montserrat" panose="00000500000000000000" pitchFamily="2" charset="0"/>
                <a:ea typeface="Source Sans Pro"/>
                <a:cs typeface="Times New Roman" panose="02020603050405020304" pitchFamily="18" charset="0"/>
              </a:rPr>
              <a:t> (última reforma publicada </a:t>
            </a:r>
            <a:r>
              <a:rPr kumimoji="0" lang="es-MX" sz="1900" b="0" i="0" u="none" strike="noStrike" kern="0" cap="none" spc="0" normalizeH="0" baseline="0" noProof="0" dirty="0">
                <a:ln>
                  <a:noFill/>
                </a:ln>
                <a:solidFill>
                  <a:schemeClr val="tx1"/>
                </a:solidFill>
                <a:effectLst/>
                <a:uLnTx/>
                <a:uFillTx/>
                <a:latin typeface="Montserrat" panose="00000500000000000000" pitchFamily="2" charset="0"/>
                <a:ea typeface="Source Sans Pro"/>
                <a:cs typeface="Times New Roman" panose="02020603050405020304" pitchFamily="18" charset="0"/>
                <a:sym typeface="Arial"/>
              </a:rPr>
              <a:t>DOF: 01-04-2024)</a:t>
            </a:r>
          </a:p>
        </p:txBody>
      </p:sp>
    </p:spTree>
    <p:extLst>
      <p:ext uri="{BB962C8B-B14F-4D97-AF65-F5344CB8AC3E}">
        <p14:creationId xmlns:p14="http://schemas.microsoft.com/office/powerpoint/2010/main" val="6273307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975296-01E9-4AA9-B080-F5990923FFEB}"/>
              </a:ext>
            </a:extLst>
          </p:cNvPr>
          <p:cNvSpPr txBox="1"/>
          <p:nvPr/>
        </p:nvSpPr>
        <p:spPr>
          <a:xfrm>
            <a:off x="268514" y="553632"/>
            <a:ext cx="11923486" cy="1123977"/>
          </a:xfrm>
          <a:prstGeom prst="rect">
            <a:avLst/>
          </a:prstGeom>
        </p:spPr>
        <p:txBody>
          <a:bodyPr anchor="b">
            <a:normAutofit/>
          </a:bodyPr>
          <a:lstStyle>
            <a:lvl1pPr>
              <a:lnSpc>
                <a:spcPct val="90000"/>
              </a:lnSpc>
              <a:spcBef>
                <a:spcPct val="0"/>
              </a:spcBef>
              <a:buNone/>
              <a:defRPr sz="3600" b="1">
                <a:solidFill>
                  <a:srgbClr val="6E152E"/>
                </a:solidFill>
                <a:latin typeface="Montserrat SemiBold" pitchFamily="2" charset="77"/>
                <a:ea typeface="+mj-ea"/>
                <a:cs typeface="+mj-cs"/>
              </a:defRPr>
            </a:lvl1pPr>
          </a:lstStyle>
          <a:p>
            <a:r>
              <a:rPr lang="es-ES" sz="3500" dirty="0"/>
              <a:t>RELACIÓN DE COMPROBANTES DEL PRESUPUESTO EJERCIDO EN EL </a:t>
            </a:r>
            <a:r>
              <a:rPr lang="es-ES" sz="3500" dirty="0" err="1"/>
              <a:t>ProGEN</a:t>
            </a:r>
            <a:r>
              <a:rPr lang="es-ES" sz="3500" dirty="0"/>
              <a:t>, EDINEN 2024.</a:t>
            </a:r>
          </a:p>
        </p:txBody>
      </p:sp>
      <p:graphicFrame>
        <p:nvGraphicFramePr>
          <p:cNvPr id="4" name="Objeto 3">
            <a:extLst>
              <a:ext uri="{FF2B5EF4-FFF2-40B4-BE49-F238E27FC236}">
                <a16:creationId xmlns:a16="http://schemas.microsoft.com/office/drawing/2014/main" id="{FDC20714-ED9F-45E0-83FC-365CE579B372}"/>
              </a:ext>
            </a:extLst>
          </p:cNvPr>
          <p:cNvGraphicFramePr>
            <a:graphicFrameLocks noChangeAspect="1"/>
          </p:cNvGraphicFramePr>
          <p:nvPr>
            <p:extLst>
              <p:ext uri="{D42A27DB-BD31-4B8C-83A1-F6EECF244321}">
                <p14:modId xmlns:p14="http://schemas.microsoft.com/office/powerpoint/2010/main" val="3249568861"/>
              </p:ext>
            </p:extLst>
          </p:nvPr>
        </p:nvGraphicFramePr>
        <p:xfrm>
          <a:off x="268514" y="1884000"/>
          <a:ext cx="11654971" cy="2525486"/>
        </p:xfrm>
        <a:graphic>
          <a:graphicData uri="http://schemas.openxmlformats.org/presentationml/2006/ole">
            <mc:AlternateContent xmlns:mc="http://schemas.openxmlformats.org/markup-compatibility/2006">
              <mc:Choice xmlns:v="urn:schemas-microsoft-com:vml" Requires="v">
                <p:oleObj name="Worksheet" r:id="rId4" imgW="9620308" imgH="2209643" progId="Excel.Sheet.8">
                  <p:embed/>
                </p:oleObj>
              </mc:Choice>
              <mc:Fallback>
                <p:oleObj name="Worksheet" r:id="rId4" imgW="9620308" imgH="2209643" progId="Excel.Sheet.8">
                  <p:embed/>
                  <p:pic>
                    <p:nvPicPr>
                      <p:cNvPr id="4" name="Objeto 3">
                        <a:extLst>
                          <a:ext uri="{FF2B5EF4-FFF2-40B4-BE49-F238E27FC236}">
                            <a16:creationId xmlns:a16="http://schemas.microsoft.com/office/drawing/2014/main" id="{FDC20714-ED9F-45E0-83FC-365CE579B372}"/>
                          </a:ext>
                        </a:extLst>
                      </p:cNvPr>
                      <p:cNvPicPr/>
                      <p:nvPr/>
                    </p:nvPicPr>
                    <p:blipFill>
                      <a:blip r:embed="rId5"/>
                      <a:stretch>
                        <a:fillRect/>
                      </a:stretch>
                    </p:blipFill>
                    <p:spPr>
                      <a:xfrm>
                        <a:off x="268514" y="1884000"/>
                        <a:ext cx="11654971" cy="2525486"/>
                      </a:xfrm>
                      <a:prstGeom prst="rect">
                        <a:avLst/>
                      </a:prstGeom>
                    </p:spPr>
                  </p:pic>
                </p:oleObj>
              </mc:Fallback>
            </mc:AlternateContent>
          </a:graphicData>
        </a:graphic>
      </p:graphicFrame>
      <p:sp>
        <p:nvSpPr>
          <p:cNvPr id="6" name="Line 9">
            <a:extLst>
              <a:ext uri="{FF2B5EF4-FFF2-40B4-BE49-F238E27FC236}">
                <a16:creationId xmlns:a16="http://schemas.microsoft.com/office/drawing/2014/main" id="{4D8E3E95-64C9-4C32-8A66-4E679BA51073}"/>
              </a:ext>
            </a:extLst>
          </p:cNvPr>
          <p:cNvSpPr>
            <a:spLocks noChangeShapeType="1"/>
          </p:cNvSpPr>
          <p:nvPr/>
        </p:nvSpPr>
        <p:spPr bwMode="auto">
          <a:xfrm>
            <a:off x="1523367" y="9105335"/>
            <a:ext cx="426371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13">
            <a:extLst>
              <a:ext uri="{FF2B5EF4-FFF2-40B4-BE49-F238E27FC236}">
                <a16:creationId xmlns:a16="http://schemas.microsoft.com/office/drawing/2014/main" id="{E6E9CF64-295C-4F2C-9EC6-CC3C4F637B89}"/>
              </a:ext>
            </a:extLst>
          </p:cNvPr>
          <p:cNvSpPr>
            <a:spLocks noChangeShapeType="1"/>
          </p:cNvSpPr>
          <p:nvPr/>
        </p:nvSpPr>
        <p:spPr bwMode="auto">
          <a:xfrm>
            <a:off x="7027655" y="9162485"/>
            <a:ext cx="511909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7142C00D-28FC-6EDF-772C-55CEA0BCF7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8941" y="189299"/>
            <a:ext cx="2102097" cy="477749"/>
          </a:xfrm>
          <a:prstGeom prst="rect">
            <a:avLst/>
          </a:prstGeom>
        </p:spPr>
      </p:pic>
    </p:spTree>
    <p:extLst>
      <p:ext uri="{BB962C8B-B14F-4D97-AF65-F5344CB8AC3E}">
        <p14:creationId xmlns:p14="http://schemas.microsoft.com/office/powerpoint/2010/main" val="25365779"/>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975296-01E9-4AA9-B080-F5990923FFEB}"/>
              </a:ext>
            </a:extLst>
          </p:cNvPr>
          <p:cNvSpPr txBox="1"/>
          <p:nvPr/>
        </p:nvSpPr>
        <p:spPr>
          <a:xfrm>
            <a:off x="268514" y="553632"/>
            <a:ext cx="11923486" cy="1123977"/>
          </a:xfrm>
          <a:prstGeom prst="rect">
            <a:avLst/>
          </a:prstGeom>
        </p:spPr>
        <p:txBody>
          <a:bodyPr anchor="b">
            <a:normAutofit/>
          </a:bodyPr>
          <a:lstStyle>
            <a:lvl1pPr>
              <a:lnSpc>
                <a:spcPct val="90000"/>
              </a:lnSpc>
              <a:spcBef>
                <a:spcPct val="0"/>
              </a:spcBef>
              <a:buNone/>
              <a:defRPr sz="3600" b="1">
                <a:solidFill>
                  <a:srgbClr val="6E152E"/>
                </a:solidFill>
                <a:latin typeface="Montserrat SemiBold" pitchFamily="2" charset="77"/>
                <a:ea typeface="+mj-ea"/>
                <a:cs typeface="+mj-cs"/>
              </a:defRPr>
            </a:lvl1pPr>
          </a:lstStyle>
          <a:p>
            <a:r>
              <a:rPr lang="es-ES" sz="3500" dirty="0"/>
              <a:t>RELACIÓN DE COMPROBANTES DEL PRESUPUESTO EJERCIDO EN EL </a:t>
            </a:r>
            <a:r>
              <a:rPr lang="es-ES" sz="3500" dirty="0" err="1"/>
              <a:t>ProGEN</a:t>
            </a:r>
            <a:r>
              <a:rPr lang="es-ES" sz="3500" dirty="0"/>
              <a:t>, EDINEN 2024.</a:t>
            </a:r>
          </a:p>
        </p:txBody>
      </p:sp>
      <p:graphicFrame>
        <p:nvGraphicFramePr>
          <p:cNvPr id="5" name="Tabla 4">
            <a:extLst>
              <a:ext uri="{FF2B5EF4-FFF2-40B4-BE49-F238E27FC236}">
                <a16:creationId xmlns:a16="http://schemas.microsoft.com/office/drawing/2014/main" id="{276CDBA1-9ED1-495F-9E7B-6BBBC4E7EDD9}"/>
              </a:ext>
            </a:extLst>
          </p:cNvPr>
          <p:cNvGraphicFramePr>
            <a:graphicFrameLocks noGrp="1"/>
          </p:cNvGraphicFramePr>
          <p:nvPr>
            <p:extLst>
              <p:ext uri="{D42A27DB-BD31-4B8C-83A1-F6EECF244321}">
                <p14:modId xmlns:p14="http://schemas.microsoft.com/office/powerpoint/2010/main" val="1486559260"/>
              </p:ext>
            </p:extLst>
          </p:nvPr>
        </p:nvGraphicFramePr>
        <p:xfrm>
          <a:off x="268514" y="1767887"/>
          <a:ext cx="11654971" cy="4692078"/>
        </p:xfrm>
        <a:graphic>
          <a:graphicData uri="http://schemas.openxmlformats.org/drawingml/2006/table">
            <a:tbl>
              <a:tblPr/>
              <a:tblGrid>
                <a:gridCol w="1321896">
                  <a:extLst>
                    <a:ext uri="{9D8B030D-6E8A-4147-A177-3AD203B41FA5}">
                      <a16:colId xmlns:a16="http://schemas.microsoft.com/office/drawing/2014/main" val="2604088880"/>
                    </a:ext>
                  </a:extLst>
                </a:gridCol>
                <a:gridCol w="4945583">
                  <a:extLst>
                    <a:ext uri="{9D8B030D-6E8A-4147-A177-3AD203B41FA5}">
                      <a16:colId xmlns:a16="http://schemas.microsoft.com/office/drawing/2014/main" val="3865142145"/>
                    </a:ext>
                  </a:extLst>
                </a:gridCol>
                <a:gridCol w="1460233">
                  <a:extLst>
                    <a:ext uri="{9D8B030D-6E8A-4147-A177-3AD203B41FA5}">
                      <a16:colId xmlns:a16="http://schemas.microsoft.com/office/drawing/2014/main" val="364887981"/>
                    </a:ext>
                  </a:extLst>
                </a:gridCol>
                <a:gridCol w="1506346">
                  <a:extLst>
                    <a:ext uri="{9D8B030D-6E8A-4147-A177-3AD203B41FA5}">
                      <a16:colId xmlns:a16="http://schemas.microsoft.com/office/drawing/2014/main" val="3691589691"/>
                    </a:ext>
                  </a:extLst>
                </a:gridCol>
                <a:gridCol w="2420913">
                  <a:extLst>
                    <a:ext uri="{9D8B030D-6E8A-4147-A177-3AD203B41FA5}">
                      <a16:colId xmlns:a16="http://schemas.microsoft.com/office/drawing/2014/main" val="3541630731"/>
                    </a:ext>
                  </a:extLst>
                </a:gridCol>
              </a:tblGrid>
              <a:tr h="194819">
                <a:tc gridSpan="5">
                  <a:txBody>
                    <a:bodyPr/>
                    <a:lstStyle/>
                    <a:p>
                      <a:pPr algn="ctr" fontAlgn="b"/>
                      <a:r>
                        <a:rPr lang="es-MX" sz="1100" b="1" i="0" u="none" strike="noStrike" dirty="0">
                          <a:effectLst/>
                          <a:latin typeface="Arial" panose="020B0604020202020204" pitchFamily="34" charset="0"/>
                        </a:rPr>
                        <a:t>Comprobantes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72055452"/>
                  </a:ext>
                </a:extLst>
              </a:tr>
              <a:tr h="194819">
                <a:tc gridSpan="2">
                  <a:txBody>
                    <a:bodyPr/>
                    <a:lstStyle/>
                    <a:p>
                      <a:pPr algn="ctr" fontAlgn="b"/>
                      <a:r>
                        <a:rPr lang="es-ES" sz="1100" b="0" i="0" u="none" strike="noStrike" dirty="0">
                          <a:effectLst/>
                          <a:latin typeface="Arial" panose="020B0604020202020204" pitchFamily="34" charset="0"/>
                        </a:rPr>
                        <a:t>14. No. y Concepto del gasto (Acción) realizado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1100" b="0" i="0" u="none" strike="noStrike">
                          <a:effectLst/>
                          <a:latin typeface="Arial" panose="020B0604020202020204" pitchFamily="34" charset="0"/>
                        </a:rPr>
                        <a:t>15. Número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fontAlgn="b"/>
                      <a:r>
                        <a:rPr lang="es-ES" sz="1100" b="0" i="0" u="none" strike="noStrike">
                          <a:effectLst/>
                          <a:latin typeface="Arial" panose="020B0604020202020204" pitchFamily="34" charset="0"/>
                        </a:rPr>
                        <a:t>16. Importe más I.V.A.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02957"/>
                  </a:ext>
                </a:extLst>
              </a:tr>
              <a:tr h="194819">
                <a:tc gridSpan="2">
                  <a:txBody>
                    <a:bodyPr/>
                    <a:lstStyle/>
                    <a:p>
                      <a:pPr algn="ctr" fontAlgn="b"/>
                      <a:r>
                        <a:rPr lang="es-MX" sz="1100" b="1" i="0" u="none" strike="noStrike">
                          <a:effectLst/>
                          <a:latin typeface="Arial" panose="020B0604020202020204" pitchFamily="34" charset="0"/>
                        </a:rPr>
                        <a:t>SERVICIOS PERSONALES: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014462"/>
                  </a:ext>
                </a:extLst>
              </a:tr>
              <a:tr h="194819">
                <a:tc>
                  <a:txBody>
                    <a:bodyPr/>
                    <a:lstStyle/>
                    <a:p>
                      <a:pPr algn="l" fontAlgn="b"/>
                      <a:r>
                        <a:rPr lang="es-MX" sz="1100" b="1" i="0" u="none" strike="noStrike">
                          <a:effectLst/>
                          <a:latin typeface="Arial" panose="020B0604020202020204" pitchFamily="34" charset="0"/>
                        </a:rPr>
                        <a:t>No.de Acción</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MX" sz="1100" b="1" i="0" u="none" strike="noStrike" dirty="0">
                          <a:effectLst/>
                          <a:latin typeface="Arial" panose="020B0604020202020204" pitchFamily="34" charset="0"/>
                        </a:rPr>
                        <a:t>                Concepto de la Acción</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1806430"/>
                  </a:ext>
                </a:extLst>
              </a:tr>
              <a:tr h="194819">
                <a:tc>
                  <a:txBody>
                    <a:bodyPr/>
                    <a:lstStyle/>
                    <a:p>
                      <a:pPr algn="l" fontAlgn="b"/>
                      <a:r>
                        <a:rPr lang="es-MX" sz="1100" b="0" i="0" u="none" strike="noStrike">
                          <a:effectLst/>
                          <a:latin typeface="Arial" panose="020B0604020202020204" pitchFamily="34" charset="0"/>
                        </a:rPr>
                        <a:t>No. Acción</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1100" b="0" i="0" u="none" strike="noStrike" dirty="0">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5339193"/>
                  </a:ext>
                </a:extLst>
              </a:tr>
              <a:tr h="194819">
                <a:tc gridSpan="2">
                  <a:txBody>
                    <a:bodyPr/>
                    <a:lstStyle/>
                    <a:p>
                      <a:pPr algn="ctr" fontAlgn="b"/>
                      <a:r>
                        <a:rPr lang="es-MX" sz="1100" b="1" i="0" u="none" strike="noStrike">
                          <a:effectLst/>
                          <a:latin typeface="Arial" panose="020B0604020202020204" pitchFamily="34" charset="0"/>
                        </a:rPr>
                        <a:t>ACERVOS:</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294569"/>
                  </a:ext>
                </a:extLst>
              </a:tr>
              <a:tr h="194819">
                <a:tc>
                  <a:txBody>
                    <a:bodyPr/>
                    <a:lstStyle/>
                    <a:p>
                      <a:pPr algn="l" fontAlgn="b"/>
                      <a:r>
                        <a:rPr lang="es-MX" sz="1100" b="0" i="0" u="none" strike="noStrike">
                          <a:effectLst/>
                          <a:latin typeface="Arial" panose="020B0604020202020204" pitchFamily="34" charset="0"/>
                        </a:rPr>
                        <a:t>No. Acción</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1100" b="0" i="0" u="none" strike="noStrike" dirty="0">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607450"/>
                  </a:ext>
                </a:extLst>
              </a:tr>
              <a:tr h="194819">
                <a:tc gridSpan="2">
                  <a:txBody>
                    <a:bodyPr/>
                    <a:lstStyle/>
                    <a:p>
                      <a:pPr algn="ctr" fontAlgn="b"/>
                      <a:r>
                        <a:rPr lang="es-MX" sz="1100" b="1" i="0" u="none" strike="noStrike" dirty="0">
                          <a:effectLst/>
                          <a:latin typeface="Arial" panose="020B0604020202020204" pitchFamily="34" charset="0"/>
                        </a:rPr>
                        <a:t>MOBILIARIO Y EQUIPO:</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3652971"/>
                  </a:ext>
                </a:extLst>
              </a:tr>
              <a:tr h="194819">
                <a:tc>
                  <a:txBody>
                    <a:bodyPr/>
                    <a:lstStyle/>
                    <a:p>
                      <a:pPr algn="l" fontAlgn="b"/>
                      <a:r>
                        <a:rPr lang="es-MX" sz="1100" b="0" i="0" u="none" strike="noStrike">
                          <a:effectLst/>
                          <a:latin typeface="Arial" panose="020B0604020202020204" pitchFamily="34" charset="0"/>
                        </a:rPr>
                        <a:t>No. Acción</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1100" b="0" i="0" u="none" strike="noStrike" dirty="0">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1637232"/>
                  </a:ext>
                </a:extLst>
              </a:tr>
              <a:tr h="194819">
                <a:tc gridSpan="2">
                  <a:txBody>
                    <a:bodyPr/>
                    <a:lstStyle/>
                    <a:p>
                      <a:pPr algn="ctr" fontAlgn="b"/>
                      <a:r>
                        <a:rPr lang="es-MX" sz="1100" b="1" i="0" u="none" strike="noStrike">
                          <a:effectLst/>
                          <a:latin typeface="Arial" panose="020B0604020202020204" pitchFamily="34" charset="0"/>
                        </a:rPr>
                        <a:t>INFRAESTRUCTURA: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2010230"/>
                  </a:ext>
                </a:extLst>
              </a:tr>
              <a:tr h="194819">
                <a:tc>
                  <a:txBody>
                    <a:bodyPr/>
                    <a:lstStyle/>
                    <a:p>
                      <a:pPr algn="l" fontAlgn="b"/>
                      <a:r>
                        <a:rPr lang="es-MX" sz="1100" b="0" i="0" u="none" strike="noStrike">
                          <a:effectLst/>
                          <a:latin typeface="Arial" panose="020B0604020202020204" pitchFamily="34" charset="0"/>
                        </a:rPr>
                        <a:t>No. Acción</a:t>
                      </a:r>
                    </a:p>
                  </a:txBody>
                  <a:tcPr marL="0" marR="0" marT="0"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MX" sz="1100" b="0" i="0" u="none" strike="noStrike">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719414"/>
                  </a:ext>
                </a:extLst>
              </a:tr>
              <a:tr h="211242">
                <a:tc gridSpan="2">
                  <a:txBody>
                    <a:bodyPr/>
                    <a:lstStyle/>
                    <a:p>
                      <a:pPr algn="ctr" fontAlgn="b"/>
                      <a:r>
                        <a:rPr lang="es-MX" sz="1100" b="0" i="0" u="none" strike="noStrike">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gridSpan="2">
                  <a:txBody>
                    <a:bodyPr/>
                    <a:lstStyle/>
                    <a:p>
                      <a:pPr algn="ctr" fontAlgn="b"/>
                      <a:r>
                        <a:rPr lang="es-ES" sz="1100" b="0" i="0" u="none" strike="noStrike">
                          <a:effectLst/>
                          <a:latin typeface="Arial" panose="020B0604020202020204" pitchFamily="34" charset="0"/>
                        </a:rPr>
                        <a:t>17. Suma del presupuesto ejercido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399742"/>
                  </a:ext>
                </a:extLst>
              </a:tr>
              <a:tr h="194819">
                <a:tc gridSpan="4">
                  <a:txBody>
                    <a:bodyPr/>
                    <a:lstStyle/>
                    <a:p>
                      <a:pPr algn="r" fontAlgn="b"/>
                      <a:r>
                        <a:rPr lang="es-MX" sz="1100" b="1" i="0" u="none" strike="noStrike">
                          <a:effectLst/>
                          <a:latin typeface="Arial" panose="020B0604020202020204" pitchFamily="34" charset="0"/>
                        </a:rPr>
                        <a:t> </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l" fontAlgn="b"/>
                      <a:r>
                        <a:rPr lang="es-MX" sz="1100" b="0" i="0" u="none" strike="noStrike">
                          <a:effectLst/>
                          <a:latin typeface="Arial" panose="020B0604020202020204" pitchFamily="34" charset="0"/>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734186"/>
                  </a:ext>
                </a:extLst>
              </a:tr>
              <a:tr h="194819">
                <a:tc gridSpan="2">
                  <a:txBody>
                    <a:bodyPr/>
                    <a:lstStyle/>
                    <a:p>
                      <a:pPr algn="l" fontAlgn="b"/>
                      <a:r>
                        <a:rPr lang="es-ES" sz="1100" b="0" i="0" u="none" strike="noStrike">
                          <a:effectLst/>
                          <a:latin typeface="Arial" panose="020B0604020202020204" pitchFamily="34" charset="0"/>
                        </a:rPr>
                        <a:t>18. Este informe es:       PARCIAL (   )                     FINAL (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s-MX"/>
                    </a:p>
                  </a:txBody>
                  <a:tcPr/>
                </a:tc>
                <a:tc>
                  <a:txBody>
                    <a:bodyPr/>
                    <a:lstStyle/>
                    <a:p>
                      <a:pPr algn="ctr" fontAlgn="ctr"/>
                      <a:r>
                        <a:rPr lang="es-MX" sz="1100" b="0" i="0" u="none" strike="noStrike">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MX" sz="1100" b="0" i="0" u="none" strike="noStrike">
                          <a:effectLst/>
                          <a:latin typeface="Arial" panose="020B0604020202020204" pitchFamily="34" charset="0"/>
                        </a:rPr>
                        <a:t> </a:t>
                      </a:r>
                    </a:p>
                  </a:txBody>
                  <a:tcPr marL="0" marR="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MX" sz="1100" b="0" i="0" u="none" strike="noStrike">
                          <a:effectLst/>
                          <a:latin typeface="Arial" panose="020B0604020202020204" pitchFamily="34" charset="0"/>
                        </a:rPr>
                        <a:t> </a:t>
                      </a: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1957213"/>
                  </a:ext>
                </a:extLst>
              </a:tr>
              <a:tr h="194819">
                <a:tc gridSpan="2">
                  <a:txBody>
                    <a:bodyPr/>
                    <a:lstStyle/>
                    <a:p>
                      <a:pPr algn="l" fontAlgn="b"/>
                      <a:r>
                        <a:rPr lang="es-MX" sz="1100" b="0" i="0" u="none" strike="noStrike">
                          <a:effectLst/>
                          <a:latin typeface="Arial" panose="020B0604020202020204" pitchFamily="34" charset="0"/>
                        </a:rPr>
                        <a:t>19. Observaciones:</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l" fontAlgn="b"/>
                      <a:r>
                        <a:rPr lang="es-MX" sz="11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s-MX" sz="1100" b="0" i="0" u="none" strike="noStrike">
                          <a:effectLst/>
                          <a:latin typeface="Arial" panose="020B0604020202020204" pitchFamily="34" charset="0"/>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s-MX" sz="1100" b="0" i="0" u="none" strike="noStrike">
                          <a:effectLst/>
                          <a:latin typeface="Arial" panose="020B0604020202020204" pitchFamily="34" charset="0"/>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8305963"/>
                  </a:ext>
                </a:extLst>
              </a:tr>
              <a:tr h="584456">
                <a:tc gridSpan="5">
                  <a:txBody>
                    <a:bodyPr/>
                    <a:lstStyle/>
                    <a:p>
                      <a:pPr algn="l" fontAlgn="t"/>
                      <a:r>
                        <a:rPr lang="es-ES" sz="1100" b="0" i="0" u="none" strike="noStrike" dirty="0">
                          <a:effectLst/>
                          <a:latin typeface="Arial" panose="020B0604020202020204" pitchFamily="34" charset="0"/>
                        </a:rPr>
                        <a:t>19.1 Certifico que los documentos originales que amparan esta relación, se encuentran en el archivo de la institución, fueron debidamente requisitados conforme a la normatividad vigente y que fueron aplicados al proyecto y objetivo arriba mencionado. Acepto que las copias con importes no legibles, incompletas o enmendadas, se considerarán no entregadas. Asimismo, acepto que cualquier modificación a la presente "Relación de comprobantes" será anulada y considerada como no entregada.</a:t>
                      </a:r>
                    </a:p>
                  </a:txBody>
                  <a:tcPr marL="0" marR="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620916842"/>
                  </a:ext>
                </a:extLst>
              </a:tr>
              <a:tr h="194819">
                <a:tc gridSpan="2">
                  <a:txBody>
                    <a:bodyPr/>
                    <a:lstStyle/>
                    <a:p>
                      <a:pPr algn="l" fontAlgn="b"/>
                      <a:r>
                        <a:rPr lang="es-MX" sz="1100" b="1" i="0" u="none" strike="noStrike">
                          <a:effectLst/>
                          <a:latin typeface="Arial" panose="020B0604020202020204" pitchFamily="34" charset="0"/>
                        </a:rPr>
                        <a:t>           20. Responsable del Proyecto</a:t>
                      </a:r>
                    </a:p>
                  </a:txBody>
                  <a:tcPr marL="0" marR="0" marT="0" marB="0" anchor="b">
                    <a:lnL>
                      <a:noFill/>
                    </a:lnL>
                    <a:lnR>
                      <a:noFill/>
                    </a:lnR>
                    <a:lnT>
                      <a:noFill/>
                    </a:lnT>
                    <a:lnB>
                      <a:noFill/>
                    </a:lnB>
                  </a:tcPr>
                </a:tc>
                <a:tc hMerge="1">
                  <a:txBody>
                    <a:bodyPr/>
                    <a:lstStyle/>
                    <a:p>
                      <a:endParaRPr lang="es-MX"/>
                    </a:p>
                  </a:txBody>
                  <a:tcPr/>
                </a:tc>
                <a:tc gridSpan="3">
                  <a:txBody>
                    <a:bodyPr/>
                    <a:lstStyle/>
                    <a:p>
                      <a:pPr algn="ctr" fontAlgn="b"/>
                      <a:r>
                        <a:rPr lang="es-MX" sz="1100" b="1" i="0" u="none" strike="noStrike">
                          <a:effectLst/>
                          <a:latin typeface="Arial" panose="020B0604020202020204" pitchFamily="34" charset="0"/>
                        </a:rPr>
                        <a:t>21. Vo.Bo.</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969670215"/>
                  </a:ext>
                </a:extLst>
              </a:tr>
              <a:tr h="194819">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tc gridSpan="2">
                  <a:txBody>
                    <a:bodyPr/>
                    <a:lstStyle/>
                    <a:p>
                      <a:pPr algn="r" fontAlgn="b"/>
                      <a:r>
                        <a:rPr lang="es-MX" sz="1100" b="1" i="0" u="none" strike="noStrike">
                          <a:effectLst/>
                          <a:latin typeface="Arial" panose="020B0604020202020204" pitchFamily="34" charset="0"/>
                        </a:rPr>
                        <a:t>21.1 Sello  Dependencia</a:t>
                      </a:r>
                    </a:p>
                  </a:txBody>
                  <a:tcPr marL="0" marR="0" marT="0" marB="0" anchor="b">
                    <a:lnL>
                      <a:noFill/>
                    </a:lnL>
                    <a:lnR>
                      <a:noFill/>
                    </a:lnR>
                    <a:lnT>
                      <a:noFill/>
                    </a:lnT>
                    <a:lnB>
                      <a:noFill/>
                    </a:lnB>
                  </a:tcPr>
                </a:tc>
                <a:tc hMerge="1">
                  <a:txBody>
                    <a:bodyPr/>
                    <a:lstStyle/>
                    <a:p>
                      <a:endParaRPr lang="es-MX"/>
                    </a:p>
                  </a:txBody>
                  <a:tcPr/>
                </a:tc>
                <a:tc>
                  <a:txBody>
                    <a:bodyPr/>
                    <a:lstStyle/>
                    <a:p>
                      <a:pPr algn="l" fontAlgn="b"/>
                      <a:endParaRPr lang="es-MX" sz="1100" b="1"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166887320"/>
                  </a:ext>
                </a:extLst>
              </a:tr>
              <a:tr h="194819">
                <a:tc>
                  <a:txBody>
                    <a:bodyPr/>
                    <a:lstStyle/>
                    <a:p>
                      <a:pPr algn="l" fontAlgn="b"/>
                      <a:endParaRPr lang="es-MX" sz="900" b="0" i="0" u="none" strike="noStrike">
                        <a:effectLst/>
                        <a:latin typeface="Arial" panose="020B0604020202020204" pitchFamily="34" charset="0"/>
                      </a:endParaRPr>
                    </a:p>
                  </a:txBody>
                  <a:tcPr marL="0" marR="0" marT="0" marB="0">
                    <a:lnL>
                      <a:noFill/>
                    </a:lnL>
                    <a:lnR>
                      <a:noFill/>
                    </a:lnR>
                    <a:lnT>
                      <a:noFill/>
                    </a:lnT>
                    <a:lnB>
                      <a:noFill/>
                    </a:lnB>
                  </a:tcPr>
                </a:tc>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900" b="0" i="0" u="none" strike="noStrike">
                        <a:effectLst/>
                        <a:latin typeface="Arial" panose="020B0604020202020204" pitchFamily="34" charset="0"/>
                      </a:endParaRPr>
                    </a:p>
                  </a:txBody>
                  <a:tcPr marL="0" marR="0" marT="0" marB="0">
                    <a:lnL>
                      <a:noFill/>
                    </a:lnL>
                    <a:lnR>
                      <a:noFill/>
                    </a:lnR>
                    <a:lnT>
                      <a:noFill/>
                    </a:lnT>
                    <a:lnB>
                      <a:noFill/>
                    </a:lnB>
                  </a:tcPr>
                </a:tc>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887531152"/>
                  </a:ext>
                </a:extLst>
              </a:tr>
              <a:tr h="194819">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r>
                        <a:rPr lang="es-MX" sz="1100" b="1" i="0" u="none" strike="noStrike">
                          <a:effectLst/>
                          <a:latin typeface="Arial" panose="020B0604020202020204" pitchFamily="34" charset="0"/>
                        </a:rPr>
                        <a:t>                                     20.1 Sello  Plantel</a:t>
                      </a:r>
                    </a:p>
                  </a:txBody>
                  <a:tcPr marL="0" marR="0" marT="0" marB="0" anchor="b">
                    <a:lnL>
                      <a:noFill/>
                    </a:lnL>
                    <a:lnR>
                      <a:noFill/>
                    </a:lnR>
                    <a:lnT>
                      <a:noFill/>
                    </a:lnT>
                    <a:lnB>
                      <a:noFill/>
                    </a:lnB>
                  </a:tcPr>
                </a:tc>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315123493"/>
                  </a:ext>
                </a:extLst>
              </a:tr>
              <a:tr h="194819">
                <a:tc gridSpan="2">
                  <a:txBody>
                    <a:bodyPr/>
                    <a:lstStyle/>
                    <a:p>
                      <a:pPr algn="l" fontAlgn="b"/>
                      <a:r>
                        <a:rPr lang="es-MX" sz="1100" b="1" i="0" u="none" strike="noStrike">
                          <a:effectLst/>
                          <a:latin typeface="Arial" panose="020B0604020202020204" pitchFamily="34" charset="0"/>
                        </a:rPr>
                        <a:t>                        Nombre y Firma</a:t>
                      </a:r>
                    </a:p>
                  </a:txBody>
                  <a:tcPr marL="0" marR="0" marT="0" marB="0" anchor="b">
                    <a:lnL>
                      <a:noFill/>
                    </a:lnL>
                    <a:lnR>
                      <a:noFill/>
                    </a:lnR>
                    <a:lnT>
                      <a:noFill/>
                    </a:lnT>
                    <a:lnB>
                      <a:noFill/>
                    </a:lnB>
                  </a:tcPr>
                </a:tc>
                <a:tc hMerge="1">
                  <a:txBody>
                    <a:bodyPr/>
                    <a:lstStyle/>
                    <a:p>
                      <a:endParaRPr lang="es-MX"/>
                    </a:p>
                  </a:txBody>
                  <a:tcPr/>
                </a:tc>
                <a:tc gridSpan="3">
                  <a:txBody>
                    <a:bodyPr/>
                    <a:lstStyle/>
                    <a:p>
                      <a:pPr algn="ctr" fontAlgn="b"/>
                      <a:r>
                        <a:rPr lang="es-MX" sz="1100" b="1" i="0" u="none" strike="noStrike">
                          <a:effectLst/>
                          <a:latin typeface="Arial" panose="020B0604020202020204" pitchFamily="34" charset="0"/>
                        </a:rPr>
                        <a:t>Titular de la Dependencia o</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80365726"/>
                  </a:ext>
                </a:extLst>
              </a:tr>
              <a:tr h="194819">
                <a:tc>
                  <a:txBody>
                    <a:bodyPr/>
                    <a:lstStyle/>
                    <a:p>
                      <a:pPr algn="l" fontAlgn="b"/>
                      <a:endParaRPr lang="es-MX" sz="1100" b="0" i="0" u="none" strike="noStrike">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es-MX" sz="1100" b="0" i="0" u="none" strike="noStrike" dirty="0">
                        <a:effectLst/>
                        <a:latin typeface="Arial" panose="020B0604020202020204" pitchFamily="34" charset="0"/>
                      </a:endParaRPr>
                    </a:p>
                  </a:txBody>
                  <a:tcPr marL="0" marR="0" marT="0" marB="0" anchor="b">
                    <a:lnL>
                      <a:noFill/>
                    </a:lnL>
                    <a:lnR>
                      <a:noFill/>
                    </a:lnR>
                    <a:lnT>
                      <a:noFill/>
                    </a:lnT>
                    <a:lnB>
                      <a:noFill/>
                    </a:lnB>
                  </a:tcPr>
                </a:tc>
                <a:tc gridSpan="3">
                  <a:txBody>
                    <a:bodyPr/>
                    <a:lstStyle/>
                    <a:p>
                      <a:pPr algn="ctr" fontAlgn="b"/>
                      <a:r>
                        <a:rPr lang="es-MX" sz="1100" b="1" i="0" u="none" strike="noStrike" dirty="0">
                          <a:effectLst/>
                          <a:latin typeface="Arial" panose="020B0604020202020204" pitchFamily="34" charset="0"/>
                        </a:rPr>
                        <a:t>Instituto de Educación Estatal</a:t>
                      </a:r>
                    </a:p>
                  </a:txBody>
                  <a:tcPr marL="0" marR="0" marT="0" marB="0" anchor="b">
                    <a:lnL>
                      <a:noFill/>
                    </a:lnL>
                    <a:lnR>
                      <a:noFill/>
                    </a:lnR>
                    <a:lnT>
                      <a:noFill/>
                    </a:lnT>
                    <a:lnB>
                      <a:noFill/>
                    </a:lnB>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14085203"/>
                  </a:ext>
                </a:extLst>
              </a:tr>
            </a:tbl>
          </a:graphicData>
        </a:graphic>
      </p:graphicFrame>
      <p:sp>
        <p:nvSpPr>
          <p:cNvPr id="6" name="Line 9">
            <a:extLst>
              <a:ext uri="{FF2B5EF4-FFF2-40B4-BE49-F238E27FC236}">
                <a16:creationId xmlns:a16="http://schemas.microsoft.com/office/drawing/2014/main" id="{4D8E3E95-64C9-4C32-8A66-4E679BA51073}"/>
              </a:ext>
            </a:extLst>
          </p:cNvPr>
          <p:cNvSpPr>
            <a:spLocks noChangeShapeType="1"/>
          </p:cNvSpPr>
          <p:nvPr/>
        </p:nvSpPr>
        <p:spPr bwMode="auto">
          <a:xfrm>
            <a:off x="1523367" y="9105335"/>
            <a:ext cx="426371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13">
            <a:extLst>
              <a:ext uri="{FF2B5EF4-FFF2-40B4-BE49-F238E27FC236}">
                <a16:creationId xmlns:a16="http://schemas.microsoft.com/office/drawing/2014/main" id="{E6E9CF64-295C-4F2C-9EC6-CC3C4F637B89}"/>
              </a:ext>
            </a:extLst>
          </p:cNvPr>
          <p:cNvSpPr>
            <a:spLocks noChangeShapeType="1"/>
          </p:cNvSpPr>
          <p:nvPr/>
        </p:nvSpPr>
        <p:spPr bwMode="auto">
          <a:xfrm>
            <a:off x="7027655" y="9162485"/>
            <a:ext cx="511909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Imagen 7">
            <a:extLst>
              <a:ext uri="{FF2B5EF4-FFF2-40B4-BE49-F238E27FC236}">
                <a16:creationId xmlns:a16="http://schemas.microsoft.com/office/drawing/2014/main" id="{7142C00D-28FC-6EDF-772C-55CEA0BCF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941" y="189299"/>
            <a:ext cx="2102097" cy="477749"/>
          </a:xfrm>
          <a:prstGeom prst="rect">
            <a:avLst/>
          </a:prstGeom>
        </p:spPr>
      </p:pic>
    </p:spTree>
    <p:extLst>
      <p:ext uri="{BB962C8B-B14F-4D97-AF65-F5344CB8AC3E}">
        <p14:creationId xmlns:p14="http://schemas.microsoft.com/office/powerpoint/2010/main" val="2286721731"/>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Objeto 1">
            <a:extLst>
              <a:ext uri="{FF2B5EF4-FFF2-40B4-BE49-F238E27FC236}">
                <a16:creationId xmlns:a16="http://schemas.microsoft.com/office/drawing/2014/main" id="{5CC00BE8-00A1-4F86-81B2-0AF8E0943A3A}"/>
              </a:ext>
            </a:extLst>
          </p:cNvPr>
          <p:cNvGraphicFramePr>
            <a:graphicFrameLocks noChangeAspect="1"/>
          </p:cNvGraphicFramePr>
          <p:nvPr>
            <p:extLst>
              <p:ext uri="{D42A27DB-BD31-4B8C-83A1-F6EECF244321}">
                <p14:modId xmlns:p14="http://schemas.microsoft.com/office/powerpoint/2010/main" val="1279380708"/>
              </p:ext>
            </p:extLst>
          </p:nvPr>
        </p:nvGraphicFramePr>
        <p:xfrm>
          <a:off x="1369000" y="63500"/>
          <a:ext cx="10788075" cy="6498771"/>
        </p:xfrm>
        <a:graphic>
          <a:graphicData uri="http://schemas.openxmlformats.org/presentationml/2006/ole">
            <mc:AlternateContent xmlns:mc="http://schemas.openxmlformats.org/markup-compatibility/2006">
              <mc:Choice xmlns:v="urn:schemas-microsoft-com:vml" Requires="v">
                <p:oleObj name="Worksheet" r:id="rId4" imgW="10191656" imgH="3648062" progId="Excel.Sheet.12">
                  <p:embed/>
                </p:oleObj>
              </mc:Choice>
              <mc:Fallback>
                <p:oleObj name="Worksheet" r:id="rId4" imgW="10191656" imgH="3648062" progId="Excel.Sheet.12">
                  <p:embed/>
                  <p:pic>
                    <p:nvPicPr>
                      <p:cNvPr id="2" name="Objeto 1">
                        <a:extLst>
                          <a:ext uri="{FF2B5EF4-FFF2-40B4-BE49-F238E27FC236}">
                            <a16:creationId xmlns:a16="http://schemas.microsoft.com/office/drawing/2014/main" id="{5CC00BE8-00A1-4F86-81B2-0AF8E0943A3A}"/>
                          </a:ext>
                        </a:extLst>
                      </p:cNvPr>
                      <p:cNvPicPr/>
                      <p:nvPr/>
                    </p:nvPicPr>
                    <p:blipFill>
                      <a:blip r:embed="rId5"/>
                      <a:stretch>
                        <a:fillRect/>
                      </a:stretch>
                    </p:blipFill>
                    <p:spPr>
                      <a:xfrm>
                        <a:off x="1369000" y="63500"/>
                        <a:ext cx="10788075" cy="6498771"/>
                      </a:xfrm>
                      <a:prstGeom prst="rect">
                        <a:avLst/>
                      </a:prstGeom>
                    </p:spPr>
                  </p:pic>
                </p:oleObj>
              </mc:Fallback>
            </mc:AlternateContent>
          </a:graphicData>
        </a:graphic>
      </p:graphicFrame>
    </p:spTree>
    <p:extLst>
      <p:ext uri="{BB962C8B-B14F-4D97-AF65-F5344CB8AC3E}">
        <p14:creationId xmlns:p14="http://schemas.microsoft.com/office/powerpoint/2010/main" val="4011975443"/>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CA50928-21F0-688F-7EA0-B7E5A0056C9F}"/>
              </a:ext>
            </a:extLst>
          </p:cNvPr>
          <p:cNvPicPr>
            <a:picLocks noChangeAspect="1"/>
          </p:cNvPicPr>
          <p:nvPr/>
        </p:nvPicPr>
        <p:blipFill>
          <a:blip r:embed="rId4"/>
          <a:stretch>
            <a:fillRect/>
          </a:stretch>
        </p:blipFill>
        <p:spPr>
          <a:xfrm>
            <a:off x="2274642" y="-6927"/>
            <a:ext cx="8868833" cy="6858000"/>
          </a:xfrm>
          <a:prstGeom prst="rect">
            <a:avLst/>
          </a:prstGeom>
        </p:spPr>
      </p:pic>
    </p:spTree>
    <p:extLst>
      <p:ext uri="{BB962C8B-B14F-4D97-AF65-F5344CB8AC3E}">
        <p14:creationId xmlns:p14="http://schemas.microsoft.com/office/powerpoint/2010/main" val="3815011238"/>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a:xfrm>
            <a:off x="363220" y="1282770"/>
            <a:ext cx="11465560" cy="1641183"/>
          </a:xfrm>
        </p:spPr>
        <p:txBody>
          <a:bodyPr/>
          <a:lstStyle/>
          <a:p>
            <a:r>
              <a:rPr lang="es-ES" sz="4000" dirty="0"/>
              <a:t>ADECUACIÓN DE LA PLANEACIÓN DE LA “ESTRATEGIA DE DESARROLLO INSTITUCIONAL DE LA ESCUELA NORMAL”</a:t>
            </a:r>
            <a:r>
              <a:rPr lang="es-MX" sz="4000" b="1" dirty="0"/>
              <a:t> </a:t>
            </a:r>
            <a:endParaRPr lang="es-MX" sz="4000" dirty="0"/>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p:txBody>
          <a:bodyPr>
            <a:normAutofit fontScale="92500" lnSpcReduction="20000"/>
          </a:bodyPr>
          <a:lstStyle/>
          <a:p>
            <a:endParaRPr lang="es-MX" dirty="0"/>
          </a:p>
          <a:p>
            <a:r>
              <a:rPr lang="es-MX" dirty="0"/>
              <a:t>COAHUILA- GUERRERO- PUEBLA- VERACRUZ </a:t>
            </a:r>
          </a:p>
          <a:p>
            <a:r>
              <a:rPr lang="es-MX"/>
              <a:t>Agosto- septiembre 2024</a:t>
            </a:r>
            <a:endParaRPr lang="es-MX" dirty="0"/>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9" name="Imagen 8">
            <a:extLst>
              <a:ext uri="{FF2B5EF4-FFF2-40B4-BE49-F238E27FC236}">
                <a16:creationId xmlns:a16="http://schemas.microsoft.com/office/drawing/2014/main" id="{82134FE0-6432-4D94-0BE6-64373AA114F5}"/>
              </a:ext>
            </a:extLst>
          </p:cNvPr>
          <p:cNvPicPr>
            <a:picLocks noChangeAspect="1"/>
          </p:cNvPicPr>
          <p:nvPr/>
        </p:nvPicPr>
        <p:blipFill>
          <a:blip r:embed="rId4"/>
          <a:stretch>
            <a:fillRect/>
          </a:stretch>
        </p:blipFill>
        <p:spPr>
          <a:xfrm>
            <a:off x="3417192" y="5468666"/>
            <a:ext cx="5141243" cy="777420"/>
          </a:xfrm>
          <a:prstGeom prst="rect">
            <a:avLst/>
          </a:prstGeom>
        </p:spPr>
      </p:pic>
    </p:spTree>
    <p:extLst>
      <p:ext uri="{BB962C8B-B14F-4D97-AF65-F5344CB8AC3E}">
        <p14:creationId xmlns:p14="http://schemas.microsoft.com/office/powerpoint/2010/main" val="425295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5" name="CuadroTexto 4">
            <a:extLst>
              <a:ext uri="{FF2B5EF4-FFF2-40B4-BE49-F238E27FC236}">
                <a16:creationId xmlns:a16="http://schemas.microsoft.com/office/drawing/2014/main" id="{7B98A335-CDC1-840C-864F-B3A24593181F}"/>
              </a:ext>
            </a:extLst>
          </p:cNvPr>
          <p:cNvSpPr txBox="1"/>
          <p:nvPr/>
        </p:nvSpPr>
        <p:spPr>
          <a:xfrm>
            <a:off x="340962" y="1511431"/>
            <a:ext cx="11512987" cy="3847207"/>
          </a:xfrm>
          <a:prstGeom prst="rect">
            <a:avLst/>
          </a:prstGeom>
          <a:noFill/>
        </p:spPr>
        <p:txBody>
          <a:bodyPr wrap="square">
            <a:spAutoFit/>
          </a:bodyPr>
          <a:lstStyle/>
          <a:p>
            <a:pPr marL="323850" marR="0" lvl="1" indent="-28575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r>
              <a:rPr lang="es-MX" sz="1900" dirty="0">
                <a:solidFill>
                  <a:srgbClr val="B70049"/>
                </a:solidFill>
                <a:latin typeface="Montserrat" panose="00000500000000000000" pitchFamily="2" charset="0"/>
                <a:ea typeface="Source Sans Pro"/>
                <a:cs typeface="Times New Roman" panose="02020603050405020304" pitchFamily="18" charset="0"/>
              </a:rPr>
              <a:t>74 al 79 de la Ley Federal de Presupuesto y Responsabilidad Hacendaria.</a:t>
            </a:r>
            <a:r>
              <a:rPr kumimoji="0" lang="es-MX" sz="1900" b="0" i="0" u="none" strike="noStrike" kern="0" cap="none" spc="0" normalizeH="0" baseline="0" noProof="0" dirty="0">
                <a:ln>
                  <a:noFill/>
                </a:ln>
                <a:solidFill>
                  <a:srgbClr val="415665"/>
                </a:solidFill>
                <a:effectLst/>
                <a:uLnTx/>
                <a:uFillTx/>
                <a:latin typeface="Montserrat" panose="00000500000000000000" pitchFamily="2" charset="0"/>
                <a:ea typeface="Source Sans Pro"/>
                <a:cs typeface="Times New Roman" panose="02020603050405020304" pitchFamily="18" charset="0"/>
                <a:sym typeface="Arial"/>
              </a:rPr>
              <a:t> (Última reforma publicada DOF: 30-04-2024)</a:t>
            </a:r>
          </a:p>
          <a:p>
            <a:pPr marL="381000" marR="0" lvl="1" indent="-34290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endParaRPr kumimoji="0" lang="es-MX" sz="1900" b="0" i="0" u="none" strike="noStrike" kern="0" cap="none" spc="0" normalizeH="0" baseline="0" noProof="0" dirty="0">
              <a:ln>
                <a:noFill/>
              </a:ln>
              <a:solidFill>
                <a:srgbClr val="B70049"/>
              </a:solidFill>
              <a:effectLst/>
              <a:uLnTx/>
              <a:uFillTx/>
              <a:latin typeface="Montserrat" panose="00000500000000000000" pitchFamily="2" charset="0"/>
              <a:ea typeface="Source Sans Pro"/>
              <a:cs typeface="Times New Roman" panose="02020603050405020304" pitchFamily="18" charset="0"/>
              <a:sym typeface="Arial"/>
            </a:endParaRPr>
          </a:p>
          <a:p>
            <a:pPr marL="381000" marR="0" lvl="1" indent="-34290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r>
              <a:rPr kumimoji="0" lang="es-MX" sz="1900" b="0" i="0" u="none" strike="noStrike" kern="0" cap="none" spc="0" normalizeH="0" baseline="0" noProof="0" dirty="0">
                <a:ln>
                  <a:noFill/>
                </a:ln>
                <a:solidFill>
                  <a:srgbClr val="B70049"/>
                </a:solidFill>
                <a:effectLst/>
                <a:uLnTx/>
                <a:uFillTx/>
                <a:latin typeface="Montserrat" panose="00000500000000000000" pitchFamily="2" charset="0"/>
                <a:ea typeface="Source Sans Pro"/>
                <a:cs typeface="Times New Roman" panose="02020603050405020304" pitchFamily="18" charset="0"/>
                <a:sym typeface="Arial"/>
              </a:rPr>
              <a:t>176, 178 y 179  del Reglamento de la Ley Federal de Presupuesto y Responsabilidad Hacendaria.</a:t>
            </a:r>
            <a:r>
              <a:rPr kumimoji="0" lang="es-MX" sz="1900" b="0" i="0" u="none" strike="noStrike" kern="0" cap="none" spc="0" normalizeH="0" baseline="0" noProof="0" dirty="0">
                <a:ln>
                  <a:noFill/>
                </a:ln>
                <a:solidFill>
                  <a:srgbClr val="8E2F42"/>
                </a:solidFill>
                <a:effectLst/>
                <a:uLnTx/>
                <a:uFillTx/>
                <a:latin typeface="Montserrat" panose="00000500000000000000" pitchFamily="2" charset="0"/>
                <a:ea typeface="Source Sans Pro"/>
                <a:cs typeface="Times New Roman" panose="02020603050405020304" pitchFamily="18" charset="0"/>
                <a:sym typeface="Arial"/>
              </a:rPr>
              <a:t> </a:t>
            </a:r>
            <a:r>
              <a:rPr kumimoji="0" lang="es-MX" sz="1900" b="0" i="0" u="none" strike="noStrike" kern="0" cap="none" spc="0" normalizeH="0" baseline="0" noProof="0" dirty="0">
                <a:ln>
                  <a:noFill/>
                </a:ln>
                <a:solidFill>
                  <a:srgbClr val="415665"/>
                </a:solidFill>
                <a:effectLst/>
                <a:uLnTx/>
                <a:uFillTx/>
                <a:latin typeface="Montserrat" panose="00000500000000000000" pitchFamily="2" charset="0"/>
                <a:ea typeface="Source Sans Pro"/>
                <a:cs typeface="Times New Roman" panose="02020603050405020304" pitchFamily="18" charset="0"/>
                <a:sym typeface="Arial"/>
              </a:rPr>
              <a:t>(Última reforma publicada DOF: 13-11-2020)</a:t>
            </a:r>
            <a:endParaRPr lang="es-MX" sz="1900" dirty="0">
              <a:solidFill>
                <a:srgbClr val="8E2F42"/>
              </a:solidFill>
              <a:latin typeface="Montserrat" panose="00000500000000000000" pitchFamily="2" charset="0"/>
              <a:ea typeface="Source Sans Pro"/>
              <a:cs typeface="Times New Roman" panose="02020603050405020304" pitchFamily="18" charset="0"/>
            </a:endParaRPr>
          </a:p>
          <a:p>
            <a:pPr marL="381000" marR="0" lvl="1" indent="-34290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endParaRPr kumimoji="0" lang="es-MX" sz="1900" b="0" i="0" u="none" strike="noStrike" kern="0" cap="none" spc="0" normalizeH="0" baseline="0" noProof="0" dirty="0">
              <a:ln>
                <a:noFill/>
              </a:ln>
              <a:solidFill>
                <a:srgbClr val="B70049"/>
              </a:solidFill>
              <a:effectLst/>
              <a:uLnTx/>
              <a:uFillTx/>
              <a:latin typeface="Montserrat" panose="00000500000000000000" pitchFamily="2" charset="0"/>
              <a:ea typeface="Source Sans Pro"/>
              <a:cs typeface="Times New Roman" panose="02020603050405020304" pitchFamily="18" charset="0"/>
              <a:sym typeface="Arial"/>
            </a:endParaRPr>
          </a:p>
          <a:p>
            <a:pPr marL="381000" marR="0" lvl="1" indent="-34290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r>
              <a:rPr kumimoji="0" lang="es-MX" sz="1900" b="0" i="0" u="none" strike="noStrike" kern="0" cap="none" spc="0" normalizeH="0" baseline="0" noProof="0" dirty="0">
                <a:ln>
                  <a:noFill/>
                </a:ln>
                <a:solidFill>
                  <a:srgbClr val="B70049"/>
                </a:solidFill>
                <a:effectLst/>
                <a:uLnTx/>
                <a:uFillTx/>
                <a:latin typeface="Montserrat" panose="00000500000000000000" pitchFamily="2" charset="0"/>
                <a:ea typeface="Source Sans Pro"/>
                <a:cs typeface="Times New Roman" panose="02020603050405020304" pitchFamily="18" charset="0"/>
                <a:sym typeface="Arial"/>
              </a:rPr>
              <a:t>1, 3 fracción XXI y párrafo penúltimo, 28, 29, 34 y 35; y Anexos 17 y 25  del Presupuesto de Egresos de la Federación para el Ejercicio Fiscal 2024</a:t>
            </a:r>
            <a:r>
              <a:rPr kumimoji="0" lang="es-MX" sz="1900" b="0" i="0" u="none" strike="noStrike" kern="0" cap="none" spc="0" normalizeH="0" baseline="0" noProof="0" dirty="0">
                <a:ln>
                  <a:noFill/>
                </a:ln>
                <a:solidFill>
                  <a:srgbClr val="8E2F42"/>
                </a:solidFill>
                <a:effectLst/>
                <a:uLnTx/>
                <a:uFillTx/>
                <a:latin typeface="Montserrat" panose="00000500000000000000" pitchFamily="2" charset="0"/>
                <a:ea typeface="Source Sans Pro"/>
                <a:cs typeface="Times New Roman" panose="02020603050405020304" pitchFamily="18" charset="0"/>
                <a:sym typeface="Arial"/>
              </a:rPr>
              <a:t> (</a:t>
            </a:r>
            <a:r>
              <a:rPr kumimoji="0" lang="es-MX" sz="1900" b="0" i="0" u="none" strike="noStrike" kern="0" cap="none" spc="0" normalizeH="0" baseline="0" noProof="0" dirty="0">
                <a:ln>
                  <a:noFill/>
                </a:ln>
                <a:solidFill>
                  <a:srgbClr val="415665"/>
                </a:solidFill>
                <a:effectLst/>
                <a:uLnTx/>
                <a:uFillTx/>
                <a:latin typeface="Montserrat" panose="00000500000000000000" pitchFamily="2" charset="0"/>
                <a:ea typeface="Source Sans Pro"/>
                <a:cs typeface="Times New Roman" panose="02020603050405020304" pitchFamily="18" charset="0"/>
                <a:sym typeface="Arial"/>
              </a:rPr>
              <a:t>publicado DOF:25-11-2023).</a:t>
            </a:r>
            <a:endParaRPr lang="es-MX" sz="1900" dirty="0">
              <a:solidFill>
                <a:schemeClr val="dk1"/>
              </a:solidFill>
              <a:latin typeface="Montserrat" panose="00000500000000000000" pitchFamily="2" charset="0"/>
              <a:ea typeface="Source Sans Pro"/>
              <a:cs typeface="Times New Roman" panose="02020603050405020304" pitchFamily="18" charset="0"/>
            </a:endParaRPr>
          </a:p>
          <a:p>
            <a:pPr marL="323850" marR="0" lvl="1" indent="-28575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endParaRPr lang="es-MX" sz="1900" dirty="0">
              <a:solidFill>
                <a:srgbClr val="B70049"/>
              </a:solidFill>
              <a:latin typeface="Montserrat" panose="00000500000000000000" pitchFamily="2" charset="0"/>
              <a:ea typeface="Source Sans Pro"/>
              <a:cs typeface="Times New Roman" panose="02020603050405020304" pitchFamily="18" charset="0"/>
            </a:endParaRPr>
          </a:p>
          <a:p>
            <a:pPr marL="323850" marR="0" lvl="1" indent="-285750" algn="just" defTabSz="914400" rtl="0" eaLnBrk="1" fontAlgn="auto" latinLnBrk="0" hangingPunct="1">
              <a:lnSpc>
                <a:spcPct val="100000"/>
              </a:lnSpc>
              <a:spcBef>
                <a:spcPts val="600"/>
              </a:spcBef>
              <a:spcAft>
                <a:spcPts val="100"/>
              </a:spcAft>
              <a:buClr>
                <a:srgbClr val="0DB7C4"/>
              </a:buClr>
              <a:buSzPts val="3000"/>
              <a:buFont typeface="Arial" panose="020B0604020202020204" pitchFamily="34" charset="0"/>
              <a:buChar char="•"/>
              <a:tabLst/>
              <a:defRPr/>
            </a:pPr>
            <a:r>
              <a:rPr lang="es-MX" sz="1900" dirty="0">
                <a:solidFill>
                  <a:srgbClr val="B70049"/>
                </a:solidFill>
                <a:latin typeface="Montserrat" panose="00000500000000000000" pitchFamily="2" charset="0"/>
                <a:ea typeface="Source Sans Pro"/>
                <a:cs typeface="Times New Roman" panose="02020603050405020304" pitchFamily="18" charset="0"/>
              </a:rPr>
              <a:t>1, 2 fracción XI, 4, 5 y 16 del Reglamento Interior de la Secretaría de Educación Pública.</a:t>
            </a:r>
            <a:r>
              <a:rPr lang="es-MX" sz="1900" dirty="0">
                <a:solidFill>
                  <a:srgbClr val="8E2F42"/>
                </a:solidFill>
                <a:latin typeface="Montserrat" panose="00000500000000000000" pitchFamily="2" charset="0"/>
                <a:ea typeface="Source Sans Pro"/>
                <a:cs typeface="Times New Roman" panose="02020603050405020304" pitchFamily="18" charset="0"/>
              </a:rPr>
              <a:t> </a:t>
            </a:r>
            <a:r>
              <a:rPr lang="es-MX" sz="1900" dirty="0">
                <a:solidFill>
                  <a:schemeClr val="tx1"/>
                </a:solidFill>
                <a:latin typeface="Montserrat" panose="00000500000000000000" pitchFamily="2" charset="0"/>
                <a:ea typeface="Source Sans Pro"/>
                <a:cs typeface="Times New Roman" panose="02020603050405020304" pitchFamily="18" charset="0"/>
              </a:rPr>
              <a:t>(Publicado DOF: 15-sept-2020, Texto Vigente).</a:t>
            </a:r>
          </a:p>
        </p:txBody>
      </p:sp>
    </p:spTree>
    <p:extLst>
      <p:ext uri="{BB962C8B-B14F-4D97-AF65-F5344CB8AC3E}">
        <p14:creationId xmlns:p14="http://schemas.microsoft.com/office/powerpoint/2010/main" val="1875845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pic>
        <p:nvPicPr>
          <p:cNvPr id="3" name="Marcador de contenido 3" descr="Imagen que contiene Texto">
            <a:extLst>
              <a:ext uri="{FF2B5EF4-FFF2-40B4-BE49-F238E27FC236}">
                <a16:creationId xmlns:a16="http://schemas.microsoft.com/office/drawing/2014/main" id="{9F4E6AB7-225E-D0A9-A77E-865718129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107769" y="970950"/>
            <a:ext cx="9751851" cy="5873914"/>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Tree>
    <p:extLst>
      <p:ext uri="{BB962C8B-B14F-4D97-AF65-F5344CB8AC3E}">
        <p14:creationId xmlns:p14="http://schemas.microsoft.com/office/powerpoint/2010/main" val="324084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2D28CC8-E6F8-5102-1E94-AF2B9BF21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1852" y="192866"/>
            <a:ext cx="2102097" cy="477749"/>
          </a:xfrm>
          <a:prstGeom prst="rect">
            <a:avLst/>
          </a:prstGeom>
        </p:spPr>
      </p:pic>
      <p:sp>
        <p:nvSpPr>
          <p:cNvPr id="2" name="Título 1">
            <a:extLst>
              <a:ext uri="{FF2B5EF4-FFF2-40B4-BE49-F238E27FC236}">
                <a16:creationId xmlns:a16="http://schemas.microsoft.com/office/drawing/2014/main" id="{197E31C6-BA91-F343-95FA-B7F5177BBAC2}"/>
              </a:ext>
            </a:extLst>
          </p:cNvPr>
          <p:cNvSpPr>
            <a:spLocks noGrp="1"/>
          </p:cNvSpPr>
          <p:nvPr>
            <p:ph type="title"/>
          </p:nvPr>
        </p:nvSpPr>
        <p:spPr>
          <a:xfrm>
            <a:off x="340962" y="558680"/>
            <a:ext cx="11512987" cy="696684"/>
          </a:xfrm>
        </p:spPr>
        <p:txBody>
          <a:bodyPr>
            <a:normAutofit/>
          </a:bodyPr>
          <a:lstStyle/>
          <a:p>
            <a:pPr algn="l"/>
            <a:r>
              <a:rPr lang="es-MX" sz="3600" dirty="0"/>
              <a:t>Marco normativo.</a:t>
            </a:r>
          </a:p>
        </p:txBody>
      </p:sp>
      <p:sp>
        <p:nvSpPr>
          <p:cNvPr id="5" name="CuadroTexto 4">
            <a:extLst>
              <a:ext uri="{FF2B5EF4-FFF2-40B4-BE49-F238E27FC236}">
                <a16:creationId xmlns:a16="http://schemas.microsoft.com/office/drawing/2014/main" id="{4279085D-C2C3-1479-ECD6-7B3B9D037DD8}"/>
              </a:ext>
            </a:extLst>
          </p:cNvPr>
          <p:cNvSpPr txBox="1"/>
          <p:nvPr/>
        </p:nvSpPr>
        <p:spPr>
          <a:xfrm>
            <a:off x="340961" y="1286914"/>
            <a:ext cx="11512987" cy="677108"/>
          </a:xfrm>
          <a:prstGeom prst="rect">
            <a:avLst/>
          </a:prstGeom>
          <a:noFill/>
        </p:spPr>
        <p:txBody>
          <a:bodyPr wrap="square">
            <a:spAutoFit/>
          </a:bodyPr>
          <a:lstStyle/>
          <a:p>
            <a:pPr algn="ctr" defTabSz="1219170" eaLnBrk="1" fontAlgn="auto" hangingPunct="1">
              <a:spcBef>
                <a:spcPts val="0"/>
              </a:spcBef>
              <a:spcAft>
                <a:spcPts val="0"/>
              </a:spcAft>
              <a:buClr>
                <a:srgbClr val="000000"/>
              </a:buClr>
              <a:defRPr/>
            </a:pPr>
            <a:r>
              <a:rPr lang="es-ES" sz="1900" kern="0" dirty="0">
                <a:solidFill>
                  <a:srgbClr val="8E2F42"/>
                </a:solidFill>
                <a:latin typeface="Montserrat" pitchFamily="2" charset="77"/>
                <a:cs typeface="Calibri Light" panose="020F0302020204030204" pitchFamily="34" charset="0"/>
                <a:sym typeface="Arial"/>
              </a:rPr>
              <a:t>Programa Fortalecimiento a la  Excelencia Educativa y su </a:t>
            </a:r>
          </a:p>
          <a:p>
            <a:pPr algn="ctr" defTabSz="1219170" eaLnBrk="1" fontAlgn="auto" hangingPunct="1">
              <a:spcBef>
                <a:spcPts val="0"/>
              </a:spcBef>
              <a:spcAft>
                <a:spcPts val="0"/>
              </a:spcAft>
              <a:buClr>
                <a:srgbClr val="000000"/>
              </a:buClr>
              <a:defRPr/>
            </a:pPr>
            <a:r>
              <a:rPr lang="es-ES" sz="1900" kern="0" dirty="0">
                <a:solidFill>
                  <a:srgbClr val="8E2F42"/>
                </a:solidFill>
                <a:latin typeface="Montserrat" pitchFamily="2" charset="77"/>
                <a:cs typeface="Calibri Light" panose="020F0302020204030204" pitchFamily="34" charset="0"/>
                <a:sym typeface="Arial"/>
              </a:rPr>
              <a:t>Estrategia de Desarrollo Institucional de la Escuela Normal para el ejercicio fiscal 2024</a:t>
            </a:r>
            <a:endParaRPr lang="es-MX" sz="1900" kern="0" dirty="0">
              <a:solidFill>
                <a:srgbClr val="8E2F42"/>
              </a:solidFill>
              <a:latin typeface="Montserrat" pitchFamily="2" charset="77"/>
              <a:cs typeface="Calibri Light" panose="020F0302020204030204" pitchFamily="34" charset="0"/>
              <a:sym typeface="Arial"/>
            </a:endParaRPr>
          </a:p>
        </p:txBody>
      </p:sp>
      <p:sp>
        <p:nvSpPr>
          <p:cNvPr id="6" name="CuadroTexto 5">
            <a:extLst>
              <a:ext uri="{FF2B5EF4-FFF2-40B4-BE49-F238E27FC236}">
                <a16:creationId xmlns:a16="http://schemas.microsoft.com/office/drawing/2014/main" id="{127E15FA-BAFE-CD8C-84AE-C88494421876}"/>
              </a:ext>
            </a:extLst>
          </p:cNvPr>
          <p:cNvSpPr txBox="1"/>
          <p:nvPr/>
        </p:nvSpPr>
        <p:spPr>
          <a:xfrm>
            <a:off x="190501" y="2274972"/>
            <a:ext cx="11811000" cy="4101123"/>
          </a:xfrm>
          <a:prstGeom prst="rect">
            <a:avLst/>
          </a:prstGeom>
          <a:noFill/>
        </p:spPr>
        <p:txBody>
          <a:bodyPr wrap="square">
            <a:spAutoFit/>
          </a:bodyPr>
          <a:lstStyle/>
          <a:p>
            <a:pPr defTabSz="1219170" eaLnBrk="1" fontAlgn="auto" hangingPunct="1">
              <a:spcBef>
                <a:spcPts val="0"/>
              </a:spcBef>
              <a:spcAft>
                <a:spcPts val="0"/>
              </a:spcAft>
              <a:buClr>
                <a:srgbClr val="000000"/>
              </a:buClr>
              <a:defRPr/>
            </a:pPr>
            <a:r>
              <a:rPr lang="es-MX" sz="1900" kern="0" dirty="0">
                <a:solidFill>
                  <a:srgbClr val="8E2F42"/>
                </a:solidFill>
                <a:latin typeface="Montserrat" pitchFamily="2" charset="77"/>
                <a:ea typeface="Calibri" panose="020F0502020204030204" pitchFamily="34" charset="0"/>
                <a:cs typeface="Calibri Light" panose="020F0302020204030204" pitchFamily="34" charset="0"/>
                <a:sym typeface="Arial"/>
              </a:rPr>
              <a:t>Constitución Política de los Estados Unidos Mexicanos </a:t>
            </a:r>
            <a:r>
              <a:rPr kumimoji="0" lang="es-MX" i="0" u="none" strike="noStrike" kern="0" cap="none" spc="0" normalizeH="0" baseline="0" noProof="0" dirty="0">
                <a:ln>
                  <a:noFill/>
                </a:ln>
                <a:solidFill>
                  <a:srgbClr val="415665"/>
                </a:solidFill>
                <a:effectLst/>
                <a:uLnTx/>
                <a:uFillTx/>
                <a:latin typeface="Montserrat" pitchFamily="2" charset="77"/>
                <a:ea typeface="Source Sans Pro"/>
                <a:cs typeface="Times New Roman" panose="02020603050405020304" pitchFamily="18" charset="0"/>
                <a:sym typeface="Arial"/>
              </a:rPr>
              <a:t>(última reforma publicada DOF: 22-03-2024)</a:t>
            </a:r>
            <a:r>
              <a:rPr kumimoji="0" lang="es-MX" sz="1900" i="0" u="none" strike="noStrike" kern="0" cap="none" spc="0" normalizeH="0" baseline="0" noProof="0" dirty="0">
                <a:ln>
                  <a:noFill/>
                </a:ln>
                <a:solidFill>
                  <a:srgbClr val="415665"/>
                </a:solidFill>
                <a:effectLst/>
                <a:uLnTx/>
                <a:uFillTx/>
                <a:latin typeface="Montserrat" pitchFamily="2" charset="77"/>
                <a:ea typeface="Source Sans Pro"/>
                <a:cs typeface="Times New Roman" panose="02020603050405020304" pitchFamily="18" charset="0"/>
                <a:sym typeface="Arial"/>
              </a:rPr>
              <a:t> </a:t>
            </a:r>
          </a:p>
          <a:p>
            <a:pPr algn="just" defTabSz="1219170" eaLnBrk="1" fontAlgn="auto" hangingPunct="1">
              <a:spcBef>
                <a:spcPts val="0"/>
              </a:spcBef>
              <a:spcAft>
                <a:spcPts val="0"/>
              </a:spcAft>
              <a:buClr>
                <a:srgbClr val="000000"/>
              </a:buClr>
              <a:defRPr/>
            </a:pPr>
            <a:endParaRPr kumimoji="0" lang="es-MX" sz="1000" i="0" u="none" strike="noStrike" kern="0" cap="none" spc="0" normalizeH="0" baseline="0" noProof="0" dirty="0">
              <a:ln>
                <a:noFill/>
              </a:ln>
              <a:solidFill>
                <a:srgbClr val="415665"/>
              </a:solidFill>
              <a:effectLst/>
              <a:highlight>
                <a:srgbClr val="FFFF00"/>
              </a:highlight>
              <a:uLnTx/>
              <a:uFillTx/>
              <a:latin typeface="Montserrat" pitchFamily="2" charset="77"/>
              <a:ea typeface="Source Sans Pro"/>
              <a:cs typeface="Times New Roman" panose="02020603050405020304" pitchFamily="18" charset="0"/>
              <a:sym typeface="Arial"/>
            </a:endParaRPr>
          </a:p>
          <a:p>
            <a:pPr indent="182880" algn="just">
              <a:spcAft>
                <a:spcPts val="505"/>
              </a:spcAft>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Artículo 3o. </a:t>
            </a:r>
            <a:r>
              <a:rPr lang="es-MX" sz="1900" dirty="0">
                <a:effectLst/>
                <a:latin typeface="Montserrat" pitchFamily="2" charset="77"/>
                <a:ea typeface="Calibri Light" panose="020F0302020204030204" pitchFamily="34" charset="0"/>
                <a:cs typeface="Calibri Light" panose="020F0302020204030204" pitchFamily="34" charset="0"/>
              </a:rPr>
              <a:t>Toda persona tiene derecho a la educación. El Estado -Federación, Estados, Ciudad de México y Municipios- impartirá y garantizará la educación inicial, preescolar, primaria, secundaria, media superior y superior. La educación inicial, preescolar, primaria y secundaria, conforman la educación básica; ésta y la media superior serán obligatorias, la educación superior lo será en términos de la fracción X del presente artículo…</a:t>
            </a:r>
          </a:p>
          <a:p>
            <a:pPr indent="182880" algn="just">
              <a:spcAft>
                <a:spcPts val="505"/>
              </a:spcAft>
            </a:pPr>
            <a:endParaRPr lang="es-MX" sz="1000" dirty="0">
              <a:latin typeface="Montserrat" pitchFamily="2" charset="77"/>
              <a:ea typeface="Calibri Light" panose="020F0302020204030204" pitchFamily="34" charset="0"/>
              <a:cs typeface="Calibri Light" panose="020F0302020204030204" pitchFamily="34" charset="0"/>
            </a:endParaRPr>
          </a:p>
          <a:p>
            <a:pPr indent="182880" algn="just">
              <a:spcAft>
                <a:spcPts val="505"/>
              </a:spcAft>
            </a:pPr>
            <a:r>
              <a:rPr lang="es-MX" sz="1900" kern="0" dirty="0">
                <a:solidFill>
                  <a:srgbClr val="000000"/>
                </a:solidFill>
                <a:latin typeface="Montserrat" pitchFamily="2" charset="77"/>
                <a:ea typeface="Calibri" panose="020F0502020204030204" pitchFamily="34" charset="0"/>
                <a:cs typeface="Calibri Light" panose="020F0302020204030204" pitchFamily="34" charset="0"/>
                <a:sym typeface="Arial"/>
              </a:rPr>
              <a:t>X. </a:t>
            </a:r>
            <a:r>
              <a:rPr lang="es-MX" sz="1900" dirty="0">
                <a:effectLst/>
                <a:latin typeface="Montserrat" pitchFamily="2" charset="77"/>
                <a:ea typeface="Calibri Light" panose="020F0302020204030204" pitchFamily="34" charset="0"/>
                <a:cs typeface="Calibri Light" panose="020F0302020204030204" pitchFamily="34" charset="0"/>
              </a:rPr>
              <a:t>La obligatoriedad de la educación superior corresponde al Estado. Las autoridades federales y locales establecerán políticas para fomentar la inclusión, permanencia y continuidad, en términos que la ley señale. Asimismo, proporcionarán medios de acceso a este tipo educativo para las personas que cumplan con los requisitos dispuestos por las instituciones públicas.</a:t>
            </a:r>
          </a:p>
          <a:p>
            <a:pPr algn="r"/>
            <a:r>
              <a:rPr lang="es-MX" sz="1900" i="1" dirty="0">
                <a:solidFill>
                  <a:srgbClr val="0000FF"/>
                </a:solidFill>
                <a:effectLst/>
                <a:latin typeface="Montserrat" pitchFamily="2" charset="77"/>
                <a:ea typeface="Calibri Light" panose="020F0302020204030204" pitchFamily="34" charset="0"/>
                <a:cs typeface="Calibri Light" panose="020F0302020204030204" pitchFamily="34" charset="0"/>
              </a:rPr>
              <a:t>Fracción adicionada DOF 15-05-2019</a:t>
            </a:r>
            <a:endParaRPr lang="es-MX" sz="1900" dirty="0">
              <a:effectLst/>
              <a:latin typeface="Montserrat" pitchFamily="2" charset="77"/>
              <a:ea typeface="Calibri Light" panose="020F0302020204030204" pitchFamily="34" charset="0"/>
              <a:cs typeface="Calibri Light" panose="020F0302020204030204" pitchFamily="34" charset="0"/>
            </a:endParaRPr>
          </a:p>
          <a:p>
            <a:pPr algn="just" defTabSz="1219170" eaLnBrk="1" fontAlgn="auto" hangingPunct="1">
              <a:spcBef>
                <a:spcPts val="0"/>
              </a:spcBef>
              <a:spcAft>
                <a:spcPts val="0"/>
              </a:spcAft>
              <a:buClr>
                <a:srgbClr val="000000"/>
              </a:buClr>
              <a:defRPr/>
            </a:pPr>
            <a:endParaRPr lang="es-MX" sz="1900" kern="0" dirty="0">
              <a:solidFill>
                <a:srgbClr val="000000"/>
              </a:solidFill>
              <a:latin typeface="Montserrat" pitchFamily="2" charset="77"/>
              <a:cs typeface="Calibri Light" panose="020F0302020204030204" pitchFamily="34" charset="0"/>
              <a:sym typeface="Arial"/>
            </a:endParaRPr>
          </a:p>
        </p:txBody>
      </p:sp>
    </p:spTree>
    <p:extLst>
      <p:ext uri="{BB962C8B-B14F-4D97-AF65-F5344CB8AC3E}">
        <p14:creationId xmlns:p14="http://schemas.microsoft.com/office/powerpoint/2010/main" val="26410254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1843</TotalTime>
  <Words>7053</Words>
  <Application>Microsoft Office PowerPoint</Application>
  <PresentationFormat>Panorámica</PresentationFormat>
  <Paragraphs>856</Paragraphs>
  <Slides>64</Slides>
  <Notes>26</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64</vt:i4>
      </vt:variant>
    </vt:vector>
  </HeadingPairs>
  <TitlesOfParts>
    <vt:vector size="75" baseType="lpstr">
      <vt:lpstr>Montserrat SemiBold</vt:lpstr>
      <vt:lpstr>Helvetica</vt:lpstr>
      <vt:lpstr>Montserrat</vt:lpstr>
      <vt:lpstr>Montserrat Medium</vt:lpstr>
      <vt:lpstr>Calibri Light</vt:lpstr>
      <vt:lpstr>Symbol</vt:lpstr>
      <vt:lpstr>Source Sans Pro</vt:lpstr>
      <vt:lpstr>Arial</vt:lpstr>
      <vt:lpstr>Calibri</vt:lpstr>
      <vt:lpstr>Tema de Office</vt:lpstr>
      <vt:lpstr>Worksheet</vt:lpstr>
      <vt:lpstr>ADECUACIÓN DE LA PLANEACIÓN DE LA “ESTRATEGIA DE DESARROLLO INSTITUCIONAL DE LA ESCUELA NORMAL” </vt:lpstr>
      <vt:lpstr>Guía metodológica de operación.</vt:lpstr>
      <vt:lpstr>Marco normativo  del Programa Fortalecimiento a la Excelencia Educativa (PROFEXCE) 2024:</vt:lpstr>
      <vt:lpstr>Marco normativo</vt:lpstr>
      <vt:lpstr>Presentación de PowerPoint</vt:lpstr>
      <vt:lpstr>Marco normativo.</vt:lpstr>
      <vt:lpstr>Marco normativo.</vt:lpstr>
      <vt:lpstr>Marco normativo.</vt:lpstr>
      <vt:lpstr>Marco normativo.</vt:lpstr>
      <vt:lpstr>Marco normativo.</vt:lpstr>
      <vt:lpstr>Marco normativo.</vt:lpstr>
      <vt:lpstr>Marco normativo. continua</vt:lpstr>
      <vt:lpstr>Marco normativo. continua</vt:lpstr>
      <vt:lpstr>Marco normativo. continua</vt:lpstr>
      <vt:lpstr>Marco normativo. continua</vt:lpstr>
      <vt:lpstr>Marco normativo.</vt:lpstr>
      <vt:lpstr>Marco normativo.</vt:lpstr>
      <vt:lpstr>Marco normativo.</vt:lpstr>
      <vt:lpstr>Marco normativo. continua</vt:lpstr>
      <vt:lpstr>Marco normativo. continua</vt:lpstr>
      <vt:lpstr>Marco normativo. continua</vt:lpstr>
      <vt:lpstr>Marco normativo. continua</vt:lpstr>
      <vt:lpstr>Marco normativo. continua</vt:lpstr>
      <vt:lpstr>Marco normativo.</vt:lpstr>
      <vt:lpstr>Marco normativo.</vt:lpstr>
      <vt:lpstr>Marco normativo.</vt:lpstr>
      <vt:lpstr>Marco normativo.</vt:lpstr>
      <vt:lpstr>Marco normativo.</vt:lpstr>
      <vt:lpstr>Marco normativo.</vt:lpstr>
      <vt:lpstr>Marco normativo.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Cierre del Ejercicio.</vt:lpstr>
      <vt:lpstr>Líneas de captura.</vt:lpstr>
      <vt:lpstr>Líneas de captura.</vt:lpstr>
      <vt:lpstr>Líneas de captura.</vt:lpstr>
      <vt:lpstr>Comentarios a los formatos de la comprobación de la EDINEN,  ejercicios anteriores y cierre del ejercicio 2024 </vt:lpstr>
      <vt:lpstr>Presentación de PowerPoint</vt:lpstr>
      <vt:lpstr>Presentación de PowerPoint</vt:lpstr>
      <vt:lpstr>Presentación de PowerPoint</vt:lpstr>
      <vt:lpstr>Comentarios a los formatos de la comprobación de ejercicios anteriores y cierre del ejercicio 2024 </vt:lpstr>
      <vt:lpstr>Comentarios a los formatos de la comprobación de ejercicios anteriores y cierre del ejercicio 2024 </vt:lpstr>
      <vt:lpstr>Comentarios a los formatos de la comprobación de ejercicios anteriores y cierre del ejercicio 2024 </vt:lpstr>
      <vt:lpstr>Presentación de PowerPoint</vt:lpstr>
      <vt:lpstr>Presentación de PowerPoint</vt:lpstr>
      <vt:lpstr>Presentación de PowerPoint</vt:lpstr>
      <vt:lpstr>Presentación de PowerPoint</vt:lpstr>
      <vt:lpstr>ADECUACIÓN DE LA PLANEACIÓN DE LA “ESTRATEGIA DE DESARROLLO INSTITUCIONAL DE LA ESCUELA NORMAL”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Rebeca Rodríguez Capetillo</cp:lastModifiedBy>
  <cp:revision>92</cp:revision>
  <dcterms:created xsi:type="dcterms:W3CDTF">2018-12-04T03:27:02Z</dcterms:created>
  <dcterms:modified xsi:type="dcterms:W3CDTF">2024-08-27T18:52:03Z</dcterms:modified>
</cp:coreProperties>
</file>